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49"/>
  </p:notesMasterIdLst>
  <p:handoutMasterIdLst>
    <p:handoutMasterId r:id="rId50"/>
  </p:handoutMasterIdLst>
  <p:sldIdLst>
    <p:sldId id="486" r:id="rId2"/>
    <p:sldId id="457" r:id="rId3"/>
    <p:sldId id="560" r:id="rId4"/>
    <p:sldId id="574" r:id="rId5"/>
    <p:sldId id="529" r:id="rId6"/>
    <p:sldId id="531" r:id="rId7"/>
    <p:sldId id="530" r:id="rId8"/>
    <p:sldId id="522" r:id="rId9"/>
    <p:sldId id="521" r:id="rId10"/>
    <p:sldId id="553" r:id="rId11"/>
    <p:sldId id="555" r:id="rId12"/>
    <p:sldId id="573" r:id="rId13"/>
    <p:sldId id="498" r:id="rId14"/>
    <p:sldId id="578" r:id="rId15"/>
    <p:sldId id="579" r:id="rId16"/>
    <p:sldId id="575" r:id="rId17"/>
    <p:sldId id="580" r:id="rId18"/>
    <p:sldId id="576" r:id="rId19"/>
    <p:sldId id="577" r:id="rId20"/>
    <p:sldId id="427" r:id="rId21"/>
    <p:sldId id="508" r:id="rId22"/>
    <p:sldId id="509" r:id="rId23"/>
    <p:sldId id="570" r:id="rId24"/>
    <p:sldId id="511" r:id="rId25"/>
    <p:sldId id="544" r:id="rId26"/>
    <p:sldId id="512" r:id="rId27"/>
    <p:sldId id="513" r:id="rId28"/>
    <p:sldId id="303" r:id="rId29"/>
    <p:sldId id="514" r:id="rId30"/>
    <p:sldId id="517" r:id="rId31"/>
    <p:sldId id="310" r:id="rId32"/>
    <p:sldId id="311" r:id="rId33"/>
    <p:sldId id="518" r:id="rId34"/>
    <p:sldId id="556" r:id="rId35"/>
    <p:sldId id="557" r:id="rId36"/>
    <p:sldId id="558" r:id="rId37"/>
    <p:sldId id="559" r:id="rId38"/>
    <p:sldId id="565" r:id="rId39"/>
    <p:sldId id="566" r:id="rId40"/>
    <p:sldId id="572" r:id="rId41"/>
    <p:sldId id="440" r:id="rId42"/>
    <p:sldId id="539" r:id="rId43"/>
    <p:sldId id="540" r:id="rId44"/>
    <p:sldId id="542" r:id="rId45"/>
    <p:sldId id="541" r:id="rId46"/>
    <p:sldId id="401" r:id="rId47"/>
    <p:sldId id="349" r:id="rId48"/>
  </p:sldIdLst>
  <p:sldSz cx="12192000" cy="6858000"/>
  <p:notesSz cx="7010400" cy="92964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2E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C1CB2D-1FD7-4CAA-9408-041C3B5286E0}" v="2" dt="2026-07-18T13:53:08.7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7" autoAdjust="0"/>
    <p:restoredTop sz="84425" autoAdjust="0"/>
  </p:normalViewPr>
  <p:slideViewPr>
    <p:cSldViewPr snapToGrid="0">
      <p:cViewPr varScale="1">
        <p:scale>
          <a:sx n="96" d="100"/>
          <a:sy n="96" d="100"/>
        </p:scale>
        <p:origin x="184" y="248"/>
      </p:cViewPr>
      <p:guideLst>
        <p:guide orient="horz" pos="2160"/>
        <p:guide pos="3840"/>
      </p:guideLst>
    </p:cSldViewPr>
  </p:slideViewPr>
  <p:notesTextViewPr>
    <p:cViewPr>
      <p:scale>
        <a:sx n="1" d="1"/>
        <a:sy n="1" d="1"/>
      </p:scale>
      <p:origin x="0" y="0"/>
    </p:cViewPr>
  </p:notesTextViewPr>
  <p:sorterViewPr>
    <p:cViewPr varScale="1">
      <p:scale>
        <a:sx n="1" d="1"/>
        <a:sy n="1" d="1"/>
      </p:scale>
      <p:origin x="0" y="-27528"/>
    </p:cViewPr>
  </p:sorterViewPr>
  <p:notesViewPr>
    <p:cSldViewPr snapToGrid="0" snapToObjects="1">
      <p:cViewPr varScale="1">
        <p:scale>
          <a:sx n="99" d="100"/>
          <a:sy n="99" d="100"/>
        </p:scale>
        <p:origin x="5424" y="1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8E28C9-8362-A049-9C1F-8B037FEF1EA5}"/>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D713C2A4-D4DD-0D42-AA8E-4DFEA87F8AA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BD363FA-C6A9-F94B-9841-AFC50F1D3B47}" type="datetimeFigureOut">
              <a:rPr lang="en-US" smtClean="0"/>
              <a:t>7/18/26</a:t>
            </a:fld>
            <a:endParaRPr lang="en-US" dirty="0"/>
          </a:p>
        </p:txBody>
      </p:sp>
      <p:sp>
        <p:nvSpPr>
          <p:cNvPr id="4" name="Footer Placeholder 3">
            <a:extLst>
              <a:ext uri="{FF2B5EF4-FFF2-40B4-BE49-F238E27FC236}">
                <a16:creationId xmlns:a16="http://schemas.microsoft.com/office/drawing/2014/main" id="{99AC7B1E-DA4D-0445-BEF4-35D209BCF03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B4D68AB-3DE5-3F4B-8C4D-46C3F903DD4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E16BCFF-5871-3342-8107-AFCCF8F99D15}" type="slidenum">
              <a:rPr lang="en-US" smtClean="0"/>
              <a:t>‹#›</a:t>
            </a:fld>
            <a:endParaRPr lang="en-US" dirty="0"/>
          </a:p>
        </p:txBody>
      </p:sp>
    </p:spTree>
    <p:extLst>
      <p:ext uri="{BB962C8B-B14F-4D97-AF65-F5344CB8AC3E}">
        <p14:creationId xmlns:p14="http://schemas.microsoft.com/office/powerpoint/2010/main" val="1631760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7B7AC9F-D8A6-4ADD-A942-C3A3886A3A9E}" type="datetimeFigureOut">
              <a:rPr lang="en-US" smtClean="0"/>
              <a:t>7/18/26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8C1D5A-47BC-40D6-8632-3A7DFE41034E}" type="slidenum">
              <a:rPr lang="en-US" smtClean="0"/>
              <a:t>‹#›</a:t>
            </a:fld>
            <a:endParaRPr lang="en-US" dirty="0"/>
          </a:p>
        </p:txBody>
      </p:sp>
    </p:spTree>
    <p:extLst>
      <p:ext uri="{BB962C8B-B14F-4D97-AF65-F5344CB8AC3E}">
        <p14:creationId xmlns:p14="http://schemas.microsoft.com/office/powerpoint/2010/main" val="3671063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1</a:t>
            </a:fld>
            <a:endParaRPr lang="en-US" dirty="0"/>
          </a:p>
        </p:txBody>
      </p:sp>
    </p:spTree>
    <p:extLst>
      <p:ext uri="{BB962C8B-B14F-4D97-AF65-F5344CB8AC3E}">
        <p14:creationId xmlns:p14="http://schemas.microsoft.com/office/powerpoint/2010/main" val="793275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22</a:t>
            </a:fld>
            <a:endParaRPr lang="en-US" dirty="0"/>
          </a:p>
        </p:txBody>
      </p:sp>
    </p:spTree>
    <p:extLst>
      <p:ext uri="{BB962C8B-B14F-4D97-AF65-F5344CB8AC3E}">
        <p14:creationId xmlns:p14="http://schemas.microsoft.com/office/powerpoint/2010/main" val="3013387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23</a:t>
            </a:fld>
            <a:endParaRPr lang="en-US" dirty="0"/>
          </a:p>
        </p:txBody>
      </p:sp>
    </p:spTree>
    <p:extLst>
      <p:ext uri="{BB962C8B-B14F-4D97-AF65-F5344CB8AC3E}">
        <p14:creationId xmlns:p14="http://schemas.microsoft.com/office/powerpoint/2010/main" val="2775773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7D375FA-A9C9-4101-AFB6-80D18DF2A8FE}" type="slidenum">
              <a:rPr lang="en-US" smtClean="0"/>
              <a:t>25</a:t>
            </a:fld>
            <a:endParaRPr lang="en-US" dirty="0"/>
          </a:p>
        </p:txBody>
      </p:sp>
    </p:spTree>
    <p:extLst>
      <p:ext uri="{BB962C8B-B14F-4D97-AF65-F5344CB8AC3E}">
        <p14:creationId xmlns:p14="http://schemas.microsoft.com/office/powerpoint/2010/main" val="3162113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7D375FA-A9C9-4101-AFB6-80D18DF2A8FE}" type="slidenum">
              <a:rPr lang="en-US" smtClean="0"/>
              <a:t>26</a:t>
            </a:fld>
            <a:endParaRPr lang="en-US" dirty="0"/>
          </a:p>
        </p:txBody>
      </p:sp>
    </p:spTree>
    <p:extLst>
      <p:ext uri="{BB962C8B-B14F-4D97-AF65-F5344CB8AC3E}">
        <p14:creationId xmlns:p14="http://schemas.microsoft.com/office/powerpoint/2010/main" val="624892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28</a:t>
            </a:fld>
            <a:endParaRPr lang="en-US" dirty="0"/>
          </a:p>
        </p:txBody>
      </p:sp>
    </p:spTree>
    <p:extLst>
      <p:ext uri="{BB962C8B-B14F-4D97-AF65-F5344CB8AC3E}">
        <p14:creationId xmlns:p14="http://schemas.microsoft.com/office/powerpoint/2010/main" val="223371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8C1D5A-47BC-40D6-8632-3A7DFE41034E}" type="slidenum">
              <a:rPr lang="en-US" smtClean="0"/>
              <a:t>29</a:t>
            </a:fld>
            <a:endParaRPr lang="en-US" dirty="0"/>
          </a:p>
        </p:txBody>
      </p:sp>
    </p:spTree>
    <p:extLst>
      <p:ext uri="{BB962C8B-B14F-4D97-AF65-F5344CB8AC3E}">
        <p14:creationId xmlns:p14="http://schemas.microsoft.com/office/powerpoint/2010/main" val="1446144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8C1D5A-47BC-40D6-8632-3A7DFE41034E}" type="slidenum">
              <a:rPr lang="en-US" smtClean="0"/>
              <a:t>30</a:t>
            </a:fld>
            <a:endParaRPr lang="en-US" dirty="0"/>
          </a:p>
        </p:txBody>
      </p:sp>
    </p:spTree>
    <p:extLst>
      <p:ext uri="{BB962C8B-B14F-4D97-AF65-F5344CB8AC3E}">
        <p14:creationId xmlns:p14="http://schemas.microsoft.com/office/powerpoint/2010/main" val="771534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32</a:t>
            </a:fld>
            <a:endParaRPr lang="en-US" dirty="0"/>
          </a:p>
        </p:txBody>
      </p:sp>
    </p:spTree>
    <p:extLst>
      <p:ext uri="{BB962C8B-B14F-4D97-AF65-F5344CB8AC3E}">
        <p14:creationId xmlns:p14="http://schemas.microsoft.com/office/powerpoint/2010/main" val="3700887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7D375FA-A9C9-4101-AFB6-80D18DF2A8FE}" type="slidenum">
              <a:rPr lang="en-US" smtClean="0"/>
              <a:t>33</a:t>
            </a:fld>
            <a:endParaRPr lang="en-US" dirty="0"/>
          </a:p>
        </p:txBody>
      </p:sp>
    </p:spTree>
    <p:extLst>
      <p:ext uri="{BB962C8B-B14F-4D97-AF65-F5344CB8AC3E}">
        <p14:creationId xmlns:p14="http://schemas.microsoft.com/office/powerpoint/2010/main" val="40961088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34</a:t>
            </a:fld>
            <a:endParaRPr lang="en-US" dirty="0"/>
          </a:p>
        </p:txBody>
      </p:sp>
    </p:spTree>
    <p:extLst>
      <p:ext uri="{BB962C8B-B14F-4D97-AF65-F5344CB8AC3E}">
        <p14:creationId xmlns:p14="http://schemas.microsoft.com/office/powerpoint/2010/main" val="511318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2</a:t>
            </a:fld>
            <a:endParaRPr lang="en-US"/>
          </a:p>
        </p:txBody>
      </p:sp>
    </p:spTree>
    <p:extLst>
      <p:ext uri="{BB962C8B-B14F-4D97-AF65-F5344CB8AC3E}">
        <p14:creationId xmlns:p14="http://schemas.microsoft.com/office/powerpoint/2010/main" val="3270450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38</a:t>
            </a:fld>
            <a:endParaRPr lang="en-US" dirty="0"/>
          </a:p>
        </p:txBody>
      </p:sp>
    </p:spTree>
    <p:extLst>
      <p:ext uri="{BB962C8B-B14F-4D97-AF65-F5344CB8AC3E}">
        <p14:creationId xmlns:p14="http://schemas.microsoft.com/office/powerpoint/2010/main" val="4209954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39</a:t>
            </a:fld>
            <a:endParaRPr lang="en-US" dirty="0"/>
          </a:p>
        </p:txBody>
      </p:sp>
    </p:spTree>
    <p:extLst>
      <p:ext uri="{BB962C8B-B14F-4D97-AF65-F5344CB8AC3E}">
        <p14:creationId xmlns:p14="http://schemas.microsoft.com/office/powerpoint/2010/main" val="3138405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40</a:t>
            </a:fld>
            <a:endParaRPr lang="en-US" dirty="0"/>
          </a:p>
        </p:txBody>
      </p:sp>
    </p:spTree>
    <p:extLst>
      <p:ext uri="{BB962C8B-B14F-4D97-AF65-F5344CB8AC3E}">
        <p14:creationId xmlns:p14="http://schemas.microsoft.com/office/powerpoint/2010/main" val="2259848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075087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8C1D5A-47BC-40D6-8632-3A7DFE41034E}" type="slidenum">
              <a:rPr lang="en-US" smtClean="0"/>
              <a:t>7</a:t>
            </a:fld>
            <a:endParaRPr lang="en-US"/>
          </a:p>
        </p:txBody>
      </p:sp>
    </p:spTree>
    <p:extLst>
      <p:ext uri="{BB962C8B-B14F-4D97-AF65-F5344CB8AC3E}">
        <p14:creationId xmlns:p14="http://schemas.microsoft.com/office/powerpoint/2010/main" val="711421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D6926-77FE-A8AF-1C9C-B821DB404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985BC-6B5A-4EBE-1567-3489751E0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B4470-8EAF-E5C8-881D-5FD36D80F4B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F953D6F-918F-5941-9B12-F1C20ABC2A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7799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ADD7-B03D-032B-8342-EC6AF2EF44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2A6FF-C946-31F9-C52D-DABA95631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A65D6-8BBC-12A7-A62C-56797A68001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6A6EDAF-A328-7086-1B1F-DFB392A40E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018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8C1D5A-47BC-40D6-8632-3A7DFE41034E}" type="slidenum">
              <a:rPr lang="en-US" smtClean="0"/>
              <a:t>11</a:t>
            </a:fld>
            <a:endParaRPr lang="en-US"/>
          </a:p>
        </p:txBody>
      </p:sp>
    </p:spTree>
    <p:extLst>
      <p:ext uri="{BB962C8B-B14F-4D97-AF65-F5344CB8AC3E}">
        <p14:creationId xmlns:p14="http://schemas.microsoft.com/office/powerpoint/2010/main" val="2268205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12</a:t>
            </a:fld>
            <a:endParaRPr lang="en-US"/>
          </a:p>
        </p:txBody>
      </p:sp>
    </p:spTree>
    <p:extLst>
      <p:ext uri="{BB962C8B-B14F-4D97-AF65-F5344CB8AC3E}">
        <p14:creationId xmlns:p14="http://schemas.microsoft.com/office/powerpoint/2010/main" val="247692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14</a:t>
            </a:fld>
            <a:endParaRPr lang="en-US" dirty="0"/>
          </a:p>
        </p:txBody>
      </p:sp>
    </p:spTree>
    <p:extLst>
      <p:ext uri="{BB962C8B-B14F-4D97-AF65-F5344CB8AC3E}">
        <p14:creationId xmlns:p14="http://schemas.microsoft.com/office/powerpoint/2010/main" val="2185288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21</a:t>
            </a:fld>
            <a:endParaRPr lang="en-US" dirty="0"/>
          </a:p>
        </p:txBody>
      </p:sp>
    </p:spTree>
    <p:extLst>
      <p:ext uri="{BB962C8B-B14F-4D97-AF65-F5344CB8AC3E}">
        <p14:creationId xmlns:p14="http://schemas.microsoft.com/office/powerpoint/2010/main" val="2394647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5071872"/>
            <a:ext cx="9144000" cy="118567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A0631AA0-A9AB-465F-B606-7DED2F268504}" type="datetime1">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4071B5-D07C-40C4-A773-80FEDE03052E}" type="slidenum">
              <a:rPr lang="en-US" smtClean="0"/>
              <a:t>‹#›</a:t>
            </a:fld>
            <a:endParaRPr lang="en-US" dirty="0"/>
          </a:p>
        </p:txBody>
      </p:sp>
      <p:pic>
        <p:nvPicPr>
          <p:cNvPr id="9" name="Picture 8">
            <a:extLst>
              <a:ext uri="{FF2B5EF4-FFF2-40B4-BE49-F238E27FC236}">
                <a16:creationId xmlns:a16="http://schemas.microsoft.com/office/drawing/2014/main" id="{8BB19E93-E618-3143-A964-8285073084E1}"/>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0" name="Picture 9">
            <a:extLst>
              <a:ext uri="{FF2B5EF4-FFF2-40B4-BE49-F238E27FC236}">
                <a16:creationId xmlns:a16="http://schemas.microsoft.com/office/drawing/2014/main" id="{261533A7-1590-2641-9567-CCC435818E4B}"/>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1" name="Picture 10">
            <a:extLst>
              <a:ext uri="{FF2B5EF4-FFF2-40B4-BE49-F238E27FC236}">
                <a16:creationId xmlns:a16="http://schemas.microsoft.com/office/drawing/2014/main" id="{85BEB92E-A6F3-A543-8E36-F294782CCA4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3133" y="1181789"/>
            <a:ext cx="3279599" cy="2534236"/>
          </a:xfrm>
          <a:prstGeom prst="rect">
            <a:avLst/>
          </a:prstGeom>
        </p:spPr>
      </p:pic>
    </p:spTree>
    <p:extLst>
      <p:ext uri="{BB962C8B-B14F-4D97-AF65-F5344CB8AC3E}">
        <p14:creationId xmlns:p14="http://schemas.microsoft.com/office/powerpoint/2010/main" val="2439221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79904"/>
            <a:ext cx="10515600" cy="3897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20996-FC0A-496F-854E-2D1944BE0220}" type="datetime1">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4071B5-D07C-40C4-A773-80FEDE03052E}" type="slidenum">
              <a:rPr lang="en-US" smtClean="0"/>
              <a:t>‹#›</a:t>
            </a:fld>
            <a:endParaRPr lang="en-US" dirty="0"/>
          </a:p>
        </p:txBody>
      </p:sp>
      <p:pic>
        <p:nvPicPr>
          <p:cNvPr id="8" name="Picture 7"/>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2" name="Picture 1">
            <a:extLst>
              <a:ext uri="{FF2B5EF4-FFF2-40B4-BE49-F238E27FC236}">
                <a16:creationId xmlns:a16="http://schemas.microsoft.com/office/drawing/2014/main" id="{8B097583-4A2C-BA4E-9A43-6E103E678D27}"/>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9" name="Picture 8">
            <a:extLst>
              <a:ext uri="{FF2B5EF4-FFF2-40B4-BE49-F238E27FC236}">
                <a16:creationId xmlns:a16="http://schemas.microsoft.com/office/drawing/2014/main" id="{7516BC2A-8D44-FD4C-94C7-EFF880415F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2111961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551498"/>
            <a:ext cx="10515600" cy="3442652"/>
          </a:xfrm>
        </p:spPr>
        <p:txBody>
          <a:bodyPr anchor="b"/>
          <a:lstStyle>
            <a:lvl1pPr>
              <a:defRPr sz="600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CAC0B8F5-BA56-43D4-908E-8B673B023964}" type="datetime1">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4071B5-D07C-40C4-A773-80FEDE03052E}" type="slidenum">
              <a:rPr lang="en-US" smtClean="0"/>
              <a:t>‹#›</a:t>
            </a:fld>
            <a:endParaRPr lang="en-US" dirty="0"/>
          </a:p>
        </p:txBody>
      </p:sp>
      <p:pic>
        <p:nvPicPr>
          <p:cNvPr id="9" name="Picture 8">
            <a:extLst>
              <a:ext uri="{FF2B5EF4-FFF2-40B4-BE49-F238E27FC236}">
                <a16:creationId xmlns:a16="http://schemas.microsoft.com/office/drawing/2014/main" id="{E827BF01-B888-E84F-AEE5-86D1FCE1BB2C}"/>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0" name="Picture 9">
            <a:extLst>
              <a:ext uri="{FF2B5EF4-FFF2-40B4-BE49-F238E27FC236}">
                <a16:creationId xmlns:a16="http://schemas.microsoft.com/office/drawing/2014/main" id="{76345FE2-2913-C341-890E-C5E39CED4067}"/>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1" name="Picture 10">
            <a:extLst>
              <a:ext uri="{FF2B5EF4-FFF2-40B4-BE49-F238E27FC236}">
                <a16:creationId xmlns:a16="http://schemas.microsoft.com/office/drawing/2014/main" id="{81B4AA11-23C3-154F-BBD9-499393DBF3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1741970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A72DB6-8306-4C02-A6F4-DE2AC5B5117D}" type="datetime1">
              <a:rPr lang="en-US" smtClean="0"/>
              <a:t>7/18/26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94071B5-D07C-40C4-A773-80FEDE03052E}" type="slidenum">
              <a:rPr lang="en-US" smtClean="0"/>
              <a:t>‹#›</a:t>
            </a:fld>
            <a:endParaRPr lang="en-US" dirty="0"/>
          </a:p>
        </p:txBody>
      </p:sp>
      <p:pic>
        <p:nvPicPr>
          <p:cNvPr id="5" name="Picture 4">
            <a:extLst>
              <a:ext uri="{FF2B5EF4-FFF2-40B4-BE49-F238E27FC236}">
                <a16:creationId xmlns:a16="http://schemas.microsoft.com/office/drawing/2014/main" id="{076ECC79-BD71-E04A-9ABE-E7396795F268}"/>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6" name="Picture 5">
            <a:extLst>
              <a:ext uri="{FF2B5EF4-FFF2-40B4-BE49-F238E27FC236}">
                <a16:creationId xmlns:a16="http://schemas.microsoft.com/office/drawing/2014/main" id="{D1DF3B80-7655-C046-AEF1-492F6D7EBC60}"/>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7" name="Picture 6">
            <a:extLst>
              <a:ext uri="{FF2B5EF4-FFF2-40B4-BE49-F238E27FC236}">
                <a16:creationId xmlns:a16="http://schemas.microsoft.com/office/drawing/2014/main" id="{3B0028DF-D3DF-6746-B59C-E905C07029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972555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79904"/>
            <a:ext cx="10515600" cy="3897059"/>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0" y="6464377"/>
            <a:ext cx="2743200" cy="365125"/>
          </a:xfrm>
        </p:spPr>
        <p:txBody>
          <a:bodyPr/>
          <a:lstStyle/>
          <a:p>
            <a:fld id="{F871E718-F4B7-472F-86A4-403AE2294698}" type="datetime1">
              <a:rPr lang="en-US" smtClean="0"/>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448800" y="6464376"/>
            <a:ext cx="2743200" cy="365125"/>
          </a:xfrm>
        </p:spPr>
        <p:txBody>
          <a:bodyPr/>
          <a:lstStyle>
            <a:lvl1pPr>
              <a:defRPr sz="1400"/>
            </a:lvl1pPr>
          </a:lstStyle>
          <a:p>
            <a:fld id="{794071B5-D07C-40C4-A773-80FEDE03052E}" type="slidenum">
              <a:rPr lang="en-US" smtClean="0"/>
              <a:pPr/>
              <a:t>‹#›</a:t>
            </a:fld>
            <a:endParaRPr lang="en-US" dirty="0"/>
          </a:p>
        </p:txBody>
      </p:sp>
      <p:sp>
        <p:nvSpPr>
          <p:cNvPr id="8" name="Title 1"/>
          <p:cNvSpPr>
            <a:spLocks noGrp="1"/>
          </p:cNvSpPr>
          <p:nvPr>
            <p:ph type="title" idx="4294967295" hasCustomPrompt="1"/>
          </p:nvPr>
        </p:nvSpPr>
        <p:spPr>
          <a:xfrm>
            <a:off x="1809792" y="139483"/>
            <a:ext cx="8624887" cy="865188"/>
          </a:xfrm>
          <a:ln>
            <a:noFill/>
          </a:ln>
        </p:spPr>
        <p:txBody>
          <a:bodyPr>
            <a:normAutofit/>
          </a:bodyPr>
          <a:lstStyle>
            <a:lvl1pPr>
              <a:defRPr baseline="0"/>
            </a:lvl1pPr>
          </a:lstStyle>
          <a:p>
            <a:pPr defTabSz="449175">
              <a:lnSpc>
                <a:spcPct val="100000"/>
              </a:lnSpc>
              <a:defRPr/>
            </a:pPr>
            <a:r>
              <a:rPr lang="en-CA" dirty="0">
                <a:latin typeface="+mn-lt"/>
              </a:rPr>
              <a:t>CLICK TO EDIT</a:t>
            </a:r>
          </a:p>
        </p:txBody>
      </p:sp>
      <p:pic>
        <p:nvPicPr>
          <p:cNvPr id="10" name="Picture 9">
            <a:extLst>
              <a:ext uri="{FF2B5EF4-FFF2-40B4-BE49-F238E27FC236}">
                <a16:creationId xmlns:a16="http://schemas.microsoft.com/office/drawing/2014/main" id="{65FDBDA3-0356-4343-A467-71ACFB9C69E2}"/>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1" name="Picture 10">
            <a:extLst>
              <a:ext uri="{FF2B5EF4-FFF2-40B4-BE49-F238E27FC236}">
                <a16:creationId xmlns:a16="http://schemas.microsoft.com/office/drawing/2014/main" id="{C38A417B-BB92-F24F-B19B-0F70A659A556}"/>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2" name="Picture 11">
            <a:extLst>
              <a:ext uri="{FF2B5EF4-FFF2-40B4-BE49-F238E27FC236}">
                <a16:creationId xmlns:a16="http://schemas.microsoft.com/office/drawing/2014/main" id="{8AFF2E41-9DC0-F941-8AF9-993159A2619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418974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a:xfrm>
            <a:off x="838200" y="1550504"/>
            <a:ext cx="10515600" cy="1223549"/>
          </a:xfrm>
        </p:spPr>
        <p:txBody>
          <a:bodyPr/>
          <a:lstStyle/>
          <a:p>
            <a:r>
              <a:rPr lang="en-US" dirty="0"/>
              <a:t>Title</a:t>
            </a:r>
          </a:p>
        </p:txBody>
      </p:sp>
      <p:sp>
        <p:nvSpPr>
          <p:cNvPr id="3" name="Text 2"/>
          <p:cNvSpPr>
            <a:spLocks noGrp="1"/>
          </p:cNvSpPr>
          <p:nvPr>
            <p:ph type="body" idx="1"/>
          </p:nvPr>
        </p:nvSpPr>
        <p:spPr>
          <a:xfrm>
            <a:off x="838200" y="2882347"/>
            <a:ext cx="10515600" cy="3294615"/>
          </a:xfrm>
        </p:spPr>
        <p:txBody>
          <a:bodyPr/>
          <a:lstStyle/>
          <a:p>
            <a:pPr lvl="0"/>
            <a:r>
              <a:rPr lang="en-US" dirty="0"/>
              <a:t>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3"/>
          <p:cNvSpPr>
            <a:spLocks noGrp="1"/>
          </p:cNvSpPr>
          <p:nvPr>
            <p:ph type="dt" sz="half" idx="10"/>
          </p:nvPr>
        </p:nvSpPr>
        <p:spPr/>
        <p:txBody>
          <a:bodyPr/>
          <a:lstStyle/>
          <a:p>
            <a:fld id="{C16525B2-4347-4F72-BAF7-76B19438D329}" type="datetimeFigureOut">
              <a:rPr lang="en-US" smtClean="0"/>
              <a:t>7/18/26</a:t>
            </a:fld>
            <a:endParaRPr lang="en-US" dirty="0"/>
          </a:p>
        </p:txBody>
      </p:sp>
      <p:sp>
        <p:nvSpPr>
          <p:cNvPr id="5" name="Footer 4"/>
          <p:cNvSpPr>
            <a:spLocks noGrp="1"/>
          </p:cNvSpPr>
          <p:nvPr>
            <p:ph type="ftr" sz="quarter" idx="11"/>
          </p:nvPr>
        </p:nvSpPr>
        <p:spPr/>
        <p:txBody>
          <a:bodyPr/>
          <a:lstStyle/>
          <a:p>
            <a:endParaRPr lang="en-US" dirty="0"/>
          </a:p>
        </p:txBody>
      </p:sp>
      <p:sp>
        <p:nvSpPr>
          <p:cNvPr id="6" name="Slide number 5"/>
          <p:cNvSpPr>
            <a:spLocks noGrp="1"/>
          </p:cNvSpPr>
          <p:nvPr>
            <p:ph type="sldNum" sz="quarter" idx="12"/>
          </p:nvPr>
        </p:nvSpPr>
        <p:spPr/>
        <p:txBody>
          <a:bodyPr/>
          <a:lstStyle/>
          <a:p>
            <a:fld id="{80F073CC-40D5-4B23-8DF0-9BD0A0C12F2C}" type="slidenum">
              <a:rPr lang="en-US" smtClean="0"/>
              <a:t>‹#›</a:t>
            </a:fld>
            <a:endParaRPr lang="en-US" dirty="0"/>
          </a:p>
        </p:txBody>
      </p:sp>
      <p:pic>
        <p:nvPicPr>
          <p:cNvPr id="10" name="Picture 9">
            <a:extLst>
              <a:ext uri="{FF2B5EF4-FFF2-40B4-BE49-F238E27FC236}">
                <a16:creationId xmlns:a16="http://schemas.microsoft.com/office/drawing/2014/main" id="{90E79EF6-B59F-5F48-AFDF-2E9F4DB4F4F3}"/>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1" name="Picture 10">
            <a:extLst>
              <a:ext uri="{FF2B5EF4-FFF2-40B4-BE49-F238E27FC236}">
                <a16:creationId xmlns:a16="http://schemas.microsoft.com/office/drawing/2014/main" id="{571F21DC-910A-2D4C-BEE2-DE66AB708C67}"/>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2" name="Picture 11">
            <a:extLst>
              <a:ext uri="{FF2B5EF4-FFF2-40B4-BE49-F238E27FC236}">
                <a16:creationId xmlns:a16="http://schemas.microsoft.com/office/drawing/2014/main" id="{838FA45D-D8B8-5640-87F9-37965A78DB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13393521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E75DC8-69A5-405D-8740-D3705D4D2F44}" type="datetime1">
              <a:rPr lang="en-US" smtClean="0"/>
              <a:t>7/18/26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071B5-D07C-40C4-A773-80FEDE03052E}" type="slidenum">
              <a:rPr lang="en-US" smtClean="0"/>
              <a:t>‹#›</a:t>
            </a:fld>
            <a:endParaRPr lang="en-US" dirty="0"/>
          </a:p>
        </p:txBody>
      </p:sp>
      <p:sp>
        <p:nvSpPr>
          <p:cNvPr id="8" name="TextBox 7">
            <a:extLst>
              <a:ext uri="{FF2B5EF4-FFF2-40B4-BE49-F238E27FC236}">
                <a16:creationId xmlns:a16="http://schemas.microsoft.com/office/drawing/2014/main" id="{3171AD2F-910C-5225-8D03-944A86A5674E}"/>
              </a:ext>
            </a:extLst>
          </p:cNvPr>
          <p:cNvSpPr txBox="1"/>
          <p:nvPr userDrawn="1">
            <p:extLst>
              <p:ext uri="{1162E1C5-73C7-4A58-AE30-91384D911F3F}">
                <p184:classification xmlns:p184="http://schemas.microsoft.com/office/powerpoint/2018/4/main" val="hdr"/>
              </p:ext>
            </p:extLst>
          </p:nvPr>
        </p:nvSpPr>
        <p:spPr>
          <a:xfrm>
            <a:off x="9604375" y="190500"/>
            <a:ext cx="2439988" cy="182880"/>
          </a:xfrm>
          <a:prstGeom prst="rect">
            <a:avLst/>
          </a:prstGeom>
        </p:spPr>
        <p:txBody>
          <a:bodyPr horzOverflow="overflow" lIns="0" tIns="0" rIns="0" bIns="0">
            <a:spAutoFit/>
          </a:bodyPr>
          <a:lstStyle/>
          <a:p>
            <a:pPr algn="l"/>
            <a:r>
              <a:rPr lang="en-US" sz="1200" dirty="0">
                <a:solidFill>
                  <a:srgbClr val="000000"/>
                </a:solidFill>
                <a:latin typeface="Arial" panose="020B0604020202020204" pitchFamily="34" charset="0"/>
                <a:cs typeface="Arial" panose="020B0604020202020204" pitchFamily="34" charset="0"/>
              </a:rPr>
              <a:t>UNCLASSIFIED / NON CLASSIFIÉ</a:t>
            </a:r>
          </a:p>
        </p:txBody>
      </p:sp>
    </p:spTree>
    <p:extLst>
      <p:ext uri="{BB962C8B-B14F-4D97-AF65-F5344CB8AC3E}">
        <p14:creationId xmlns:p14="http://schemas.microsoft.com/office/powerpoint/2010/main" val="233749034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7" r:id="rId4"/>
    <p:sldLayoutId id="2147483650" r:id="rId5"/>
    <p:sldLayoutId id="2147483678"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www.bvlacheney.ca/"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image" Target="../media/image29.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E7E3DFF-077B-F66B-5C81-7209CB4EBB93}"/>
              </a:ext>
            </a:extLst>
          </p:cNvPr>
          <p:cNvSpPr txBox="1">
            <a:spLocks/>
          </p:cNvSpPr>
          <p:nvPr/>
        </p:nvSpPr>
        <p:spPr>
          <a:xfrm>
            <a:off x="1552587" y="4125356"/>
            <a:ext cx="9712821" cy="1389888"/>
          </a:xfrm>
          <a:prstGeom prst="rect">
            <a:avLst/>
          </a:prstGeom>
        </p:spPr>
        <p:txBody>
          <a:bodyPr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i="1" dirty="0">
                <a:solidFill>
                  <a:srgbClr val="002060"/>
                </a:solidFill>
                <a:latin typeface="Arial" panose="020B0604020202020204" pitchFamily="34" charset="0"/>
                <a:cs typeface="Arial" panose="020B0604020202020204" pitchFamily="34" charset="0"/>
              </a:rPr>
              <a:t>Bassin versant du Lac Heney Watershed</a:t>
            </a:r>
            <a:br>
              <a:rPr lang="en-US" sz="4000" b="1" i="1" dirty="0">
                <a:solidFill>
                  <a:srgbClr val="002060"/>
                </a:solidFill>
                <a:latin typeface="Arial" panose="020B0604020202020204" pitchFamily="34" charset="0"/>
                <a:cs typeface="Arial" panose="020B0604020202020204" pitchFamily="34" charset="0"/>
              </a:rPr>
            </a:br>
            <a:r>
              <a:rPr lang="en-US" sz="1600" b="1" i="1" dirty="0">
                <a:solidFill>
                  <a:srgbClr val="002060"/>
                </a:solidFill>
                <a:latin typeface="Arial" panose="020B0604020202020204" pitchFamily="34" charset="0"/>
                <a:cs typeface="Arial" panose="020B0604020202020204" pitchFamily="34" charset="0"/>
              </a:rPr>
              <a:t> </a:t>
            </a:r>
            <a:endParaRPr lang="en-US" sz="4000" b="1" i="1" dirty="0">
              <a:solidFill>
                <a:srgbClr val="002060"/>
              </a:solidFill>
              <a:latin typeface="Arial" panose="020B0604020202020204" pitchFamily="34" charset="0"/>
              <a:cs typeface="Arial" panose="020B0604020202020204" pitchFamily="34" charset="0"/>
            </a:endParaRPr>
          </a:p>
          <a:p>
            <a:pPr algn="ctr"/>
            <a:r>
              <a:rPr lang="fr-CA" sz="1800" b="1" dirty="0">
                <a:solidFill>
                  <a:srgbClr val="002060"/>
                </a:solidFill>
                <a:effectLst/>
                <a:latin typeface="Arial" panose="020B0604020202020204" pitchFamily="34" charset="0"/>
                <a:ea typeface="Times New Roman" panose="02020603050405020304" pitchFamily="18" charset="0"/>
              </a:rPr>
              <a:t>Location: </a:t>
            </a:r>
            <a:r>
              <a:rPr lang="en-CA" sz="1800" b="1" dirty="0">
                <a:solidFill>
                  <a:srgbClr val="002060"/>
                </a:solidFill>
                <a:effectLst/>
                <a:latin typeface="Arial" panose="020B0604020202020204" pitchFamily="34" charset="0"/>
                <a:ea typeface="Times New Roman" panose="02020603050405020304" pitchFamily="18" charset="0"/>
              </a:rPr>
              <a:t>Lac-Sainte-Marie Community Centre, 2</a:t>
            </a:r>
            <a:r>
              <a:rPr lang="en-CA" sz="1800" b="1" baseline="30000" dirty="0">
                <a:solidFill>
                  <a:srgbClr val="002060"/>
                </a:solidFill>
                <a:effectLst/>
                <a:latin typeface="Arial" panose="020B0604020202020204" pitchFamily="34" charset="0"/>
                <a:ea typeface="Times New Roman" panose="02020603050405020304" pitchFamily="18" charset="0"/>
              </a:rPr>
              <a:t>nd</a:t>
            </a:r>
            <a:r>
              <a:rPr lang="en-CA" sz="1800" b="1" dirty="0">
                <a:solidFill>
                  <a:srgbClr val="002060"/>
                </a:solidFill>
                <a:effectLst/>
                <a:latin typeface="Arial" panose="020B0604020202020204" pitchFamily="34" charset="0"/>
                <a:ea typeface="Times New Roman" panose="02020603050405020304" pitchFamily="18" charset="0"/>
              </a:rPr>
              <a:t> floor </a:t>
            </a:r>
            <a:br>
              <a:rPr lang="en-CA" sz="1800" b="1" dirty="0">
                <a:solidFill>
                  <a:srgbClr val="002060"/>
                </a:solidFill>
                <a:effectLst/>
                <a:latin typeface="Arial" panose="020B0604020202020204" pitchFamily="34" charset="0"/>
                <a:ea typeface="Times New Roman" panose="02020603050405020304" pitchFamily="18" charset="0"/>
              </a:rPr>
            </a:br>
            <a:r>
              <a:rPr lang="en-CA" sz="1800" b="1" dirty="0">
                <a:solidFill>
                  <a:srgbClr val="002060"/>
                </a:solidFill>
                <a:effectLst/>
                <a:latin typeface="Arial" panose="020B0604020202020204" pitchFamily="34" charset="0"/>
                <a:ea typeface="Times New Roman" panose="02020603050405020304" pitchFamily="18" charset="0"/>
              </a:rPr>
              <a:t>10-B rue du Centre, Lac-Sainte-Marie</a:t>
            </a:r>
            <a:endParaRPr lang="en-CA" sz="1800" dirty="0">
              <a:solidFill>
                <a:srgbClr val="002060"/>
              </a:solidFill>
              <a:effectLst/>
              <a:latin typeface="Arial" panose="020B0604020202020204" pitchFamily="34" charset="0"/>
              <a:ea typeface="Calibri" panose="020F0502020204030204" pitchFamily="34" charset="0"/>
            </a:endParaRPr>
          </a:p>
        </p:txBody>
      </p:sp>
      <p:sp>
        <p:nvSpPr>
          <p:cNvPr id="10" name="Subtitle 2">
            <a:extLst>
              <a:ext uri="{FF2B5EF4-FFF2-40B4-BE49-F238E27FC236}">
                <a16:creationId xmlns:a16="http://schemas.microsoft.com/office/drawing/2014/main" id="{D31D9DD9-03D8-B9FB-72C1-1F5E772A0E03}"/>
              </a:ext>
            </a:extLst>
          </p:cNvPr>
          <p:cNvSpPr>
            <a:spLocks noGrp="1"/>
          </p:cNvSpPr>
          <p:nvPr>
            <p:ph type="subTitle" idx="1"/>
          </p:nvPr>
        </p:nvSpPr>
        <p:spPr>
          <a:xfrm>
            <a:off x="1552587" y="5722906"/>
            <a:ext cx="9290304" cy="444056"/>
          </a:xfrm>
        </p:spPr>
        <p:txBody>
          <a:bodyPr>
            <a:normAutofit fontScale="92500" lnSpcReduction="10000"/>
          </a:bodyPr>
          <a:lstStyle/>
          <a:p>
            <a:pPr defTabSz="449175">
              <a:lnSpc>
                <a:spcPct val="95000"/>
              </a:lnSpc>
              <a:tabLst>
                <a:tab pos="0" algn="l"/>
                <a:tab pos="447587" algn="l"/>
                <a:tab pos="896761" algn="l"/>
                <a:tab pos="1345934" algn="l"/>
                <a:tab pos="1795108" algn="l"/>
                <a:tab pos="2244282" algn="l"/>
                <a:tab pos="2693456" algn="l"/>
                <a:tab pos="3142630" algn="l"/>
                <a:tab pos="3591804" algn="l"/>
                <a:tab pos="4040978" algn="l"/>
                <a:tab pos="4490152" algn="l"/>
                <a:tab pos="4939326" algn="l"/>
                <a:tab pos="5388499" algn="l"/>
                <a:tab pos="5837673" algn="l"/>
                <a:tab pos="6286847" algn="l"/>
                <a:tab pos="6736021" algn="l"/>
                <a:tab pos="7185195" algn="l"/>
                <a:tab pos="7634369" algn="l"/>
                <a:tab pos="8083543" algn="l"/>
                <a:tab pos="8532717" algn="l"/>
                <a:tab pos="8981891" algn="l"/>
              </a:tabLst>
              <a:defRPr/>
            </a:pPr>
            <a:r>
              <a:rPr lang="en-CA" sz="2800" b="1" dirty="0">
                <a:ln w="11430"/>
                <a:solidFill>
                  <a:srgbClr val="002060"/>
                </a:solidFill>
                <a:latin typeface="Arial" panose="020B0604020202020204" pitchFamily="34" charset="0"/>
                <a:ea typeface="Arial Unicode MS" pitchFamily="34" charset="-128"/>
                <a:cs typeface="Arial" panose="020B0604020202020204" pitchFamily="34" charset="0"/>
              </a:rPr>
              <a:t>Dimanche, le 19</a:t>
            </a:r>
            <a:r>
              <a:rPr lang="fr-CA" sz="2800" b="1" dirty="0">
                <a:ln w="11430"/>
                <a:solidFill>
                  <a:srgbClr val="002060"/>
                </a:solidFill>
                <a:latin typeface="Arial" panose="020B0604020202020204" pitchFamily="34" charset="0"/>
                <a:ea typeface="Arial Unicode MS" pitchFamily="34" charset="-128"/>
                <a:cs typeface="Arial" panose="020B0604020202020204" pitchFamily="34" charset="0"/>
              </a:rPr>
              <a:t> juillet </a:t>
            </a:r>
            <a:r>
              <a:rPr lang="en-CA" sz="2800" b="1" dirty="0">
                <a:ln w="11430"/>
                <a:solidFill>
                  <a:srgbClr val="002060"/>
                </a:solidFill>
                <a:latin typeface="Arial" panose="020B0604020202020204" pitchFamily="34" charset="0"/>
                <a:ea typeface="Arial Unicode MS" pitchFamily="34" charset="-128"/>
                <a:cs typeface="Arial" panose="020B0604020202020204" pitchFamily="34" charset="0"/>
              </a:rPr>
              <a:t>2026</a:t>
            </a:r>
          </a:p>
        </p:txBody>
      </p:sp>
      <p:sp>
        <p:nvSpPr>
          <p:cNvPr id="11" name="Subtitle 2">
            <a:extLst>
              <a:ext uri="{FF2B5EF4-FFF2-40B4-BE49-F238E27FC236}">
                <a16:creationId xmlns:a16="http://schemas.microsoft.com/office/drawing/2014/main" id="{80C4E278-1A24-65B7-A97B-CA323A037BA2}"/>
              </a:ext>
            </a:extLst>
          </p:cNvPr>
          <p:cNvSpPr txBox="1">
            <a:spLocks/>
          </p:cNvSpPr>
          <p:nvPr/>
        </p:nvSpPr>
        <p:spPr>
          <a:xfrm>
            <a:off x="1400187" y="3928142"/>
            <a:ext cx="9448800" cy="147594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2" name="TextBox 11">
            <a:extLst>
              <a:ext uri="{FF2B5EF4-FFF2-40B4-BE49-F238E27FC236}">
                <a16:creationId xmlns:a16="http://schemas.microsoft.com/office/drawing/2014/main" id="{8660A3A3-1032-96D9-70EA-E15E4F83E74D}"/>
              </a:ext>
            </a:extLst>
          </p:cNvPr>
          <p:cNvSpPr txBox="1"/>
          <p:nvPr/>
        </p:nvSpPr>
        <p:spPr>
          <a:xfrm>
            <a:off x="3535464" y="1669298"/>
            <a:ext cx="6774353" cy="2308324"/>
          </a:xfrm>
          <a:prstGeom prst="rect">
            <a:avLst/>
          </a:prstGeom>
          <a:noFill/>
        </p:spPr>
        <p:txBody>
          <a:bodyPr wrap="square" rtlCol="0">
            <a:spAutoFit/>
          </a:bodyPr>
          <a:lstStyle/>
          <a:p>
            <a:pPr algn="ct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cs typeface="Verdana" panose="020B0604030504040204" pitchFamily="34" charset="0"/>
              </a:rPr>
              <a:t>2026</a:t>
            </a:r>
          </a:p>
          <a:p>
            <a:pPr algn="ct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cs typeface="Verdana" panose="020B0604030504040204" pitchFamily="34" charset="0"/>
              </a:rPr>
              <a:t>Assemblée generale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cs typeface="Verdana" panose="020B0604030504040204" pitchFamily="34" charset="0"/>
              </a:rPr>
              <a:t>annuelle</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7284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DACFA-8DE4-467A-A98F-C5E9E36E503D}"/>
              </a:ext>
            </a:extLst>
          </p:cNvPr>
          <p:cNvSpPr>
            <a:spLocks noGrp="1"/>
          </p:cNvSpPr>
          <p:nvPr>
            <p:ph type="title"/>
          </p:nvPr>
        </p:nvSpPr>
        <p:spPr>
          <a:xfrm>
            <a:off x="2143593" y="208920"/>
            <a:ext cx="4817594" cy="1514949"/>
          </a:xfrm>
        </p:spPr>
        <p:txBody>
          <a:bodyPr>
            <a:normAutofit/>
          </a:bodyPr>
          <a:lstStyle/>
          <a:p>
            <a:pPr marL="12700" indent="0"/>
            <a:r>
              <a:rPr lang="en-US" sz="3200" b="1" dirty="0">
                <a:latin typeface="+mn-lt"/>
              </a:rPr>
              <a:t>Situation financière </a:t>
            </a:r>
            <a:br>
              <a:rPr lang="en-US" sz="3200" b="1" dirty="0">
                <a:latin typeface="+mn-lt"/>
              </a:rPr>
            </a:br>
            <a:r>
              <a:rPr lang="en-US" sz="3200" b="1" dirty="0">
                <a:latin typeface="+mn-lt"/>
              </a:rPr>
              <a:t>Ted </a:t>
            </a:r>
            <a:r>
              <a:rPr lang="en-US" sz="3200" b="1" dirty="0" err="1">
                <a:latin typeface="+mn-lt"/>
              </a:rPr>
              <a:t>Billey</a:t>
            </a:r>
            <a:br>
              <a:rPr lang="en-US" sz="3200" b="1" dirty="0">
                <a:latin typeface="+mn-lt"/>
              </a:rPr>
            </a:br>
            <a:endParaRPr lang="en-CA" sz="3200" b="1" dirty="0">
              <a:latin typeface="+mn-lt"/>
            </a:endParaRPr>
          </a:p>
        </p:txBody>
      </p:sp>
      <p:sp>
        <p:nvSpPr>
          <p:cNvPr id="3" name="Text Placeholder 2">
            <a:extLst>
              <a:ext uri="{FF2B5EF4-FFF2-40B4-BE49-F238E27FC236}">
                <a16:creationId xmlns:a16="http://schemas.microsoft.com/office/drawing/2014/main" id="{D6473BE9-35B1-4F7E-9B46-961BE9117E74}"/>
              </a:ext>
            </a:extLst>
          </p:cNvPr>
          <p:cNvSpPr>
            <a:spLocks noGrp="1"/>
          </p:cNvSpPr>
          <p:nvPr>
            <p:ph type="body" idx="1"/>
          </p:nvPr>
        </p:nvSpPr>
        <p:spPr>
          <a:xfrm>
            <a:off x="419725" y="1109272"/>
            <a:ext cx="11512445" cy="5748728"/>
          </a:xfrm>
        </p:spPr>
        <p:txBody>
          <a:bodyPr>
            <a:noAutofit/>
          </a:bodyPr>
          <a:lstStyle/>
          <a:p>
            <a:pPr marL="457200" lvl="1" indent="0">
              <a:buNone/>
            </a:pPr>
            <a:endParaRPr lang="fr-CA" sz="2000" dirty="0"/>
          </a:p>
          <a:p>
            <a:pPr marL="355600" indent="-342900">
              <a:buFont typeface="Wingdings" panose="05000000000000000000" pitchFamily="2" charset="2"/>
              <a:buChar char="Ø"/>
            </a:pPr>
            <a:r>
              <a:rPr lang="en-US" sz="2400" dirty="0"/>
              <a:t>Ted Billey, </a:t>
            </a:r>
            <a:r>
              <a:rPr lang="en-US" sz="2400" dirty="0" err="1"/>
              <a:t>trésorier</a:t>
            </a:r>
            <a:endParaRPr lang="en-US" sz="1800" dirty="0"/>
          </a:p>
          <a:p>
            <a:pPr marL="1212850" lvl="2" indent="-285750"/>
            <a:r>
              <a:rPr lang="en-US" dirty="0" err="1"/>
              <a:t>Déclaration</a:t>
            </a:r>
            <a:r>
              <a:rPr lang="en-US" dirty="0"/>
              <a:t> de </a:t>
            </a:r>
            <a:r>
              <a:rPr lang="en-US" dirty="0" err="1"/>
              <a:t>revenus</a:t>
            </a:r>
            <a:r>
              <a:rPr lang="en-US" dirty="0"/>
              <a:t> du 1er </a:t>
            </a:r>
            <a:r>
              <a:rPr lang="en-US" dirty="0" err="1"/>
              <a:t>mai</a:t>
            </a:r>
            <a:r>
              <a:rPr lang="en-US" dirty="0"/>
              <a:t> 2025 au 30 </a:t>
            </a:r>
            <a:r>
              <a:rPr lang="en-US" dirty="0" err="1"/>
              <a:t>avril</a:t>
            </a:r>
            <a:r>
              <a:rPr lang="en-US" dirty="0"/>
              <a:t> 2026</a:t>
            </a:r>
          </a:p>
          <a:p>
            <a:pPr marL="1212850" lvl="2" indent="-285750"/>
            <a:r>
              <a:rPr lang="en-US" dirty="0"/>
              <a:t>Budget du 1 er </a:t>
            </a:r>
            <a:r>
              <a:rPr lang="en-US" dirty="0" err="1"/>
              <a:t>mai</a:t>
            </a:r>
            <a:r>
              <a:rPr lang="en-US" dirty="0"/>
              <a:t> 2026 au 30 </a:t>
            </a:r>
            <a:r>
              <a:rPr lang="en-US" dirty="0" err="1"/>
              <a:t>avril</a:t>
            </a:r>
            <a:r>
              <a:rPr lang="en-US" dirty="0"/>
              <a:t> 2027</a:t>
            </a:r>
          </a:p>
          <a:p>
            <a:pPr marL="1212850" lvl="2" indent="-285750"/>
            <a:endParaRPr lang="en-US" sz="1800" dirty="0"/>
          </a:p>
          <a:p>
            <a:pPr marL="355600" indent="-342900">
              <a:buFont typeface="Wingdings" panose="05000000000000000000" pitchFamily="2" charset="2"/>
              <a:buChar char="Ø"/>
            </a:pPr>
            <a:r>
              <a:rPr lang="en-CA" sz="2400" dirty="0"/>
              <a:t>Comité </a:t>
            </a:r>
            <a:r>
              <a:rPr lang="en-CA" sz="2400" dirty="0" err="1"/>
              <a:t>d'examen</a:t>
            </a:r>
            <a:r>
              <a:rPr lang="en-CA" sz="2400" dirty="0"/>
              <a:t> </a:t>
            </a:r>
            <a:r>
              <a:rPr lang="en-CA" sz="2400" dirty="0" err="1"/>
              <a:t>comptable</a:t>
            </a:r>
            <a:r>
              <a:rPr lang="en-US" sz="2400" dirty="0"/>
              <a:t>: Tony VanDuzer &amp; Diane Billey</a:t>
            </a:r>
          </a:p>
          <a:p>
            <a:pPr lvl="2"/>
            <a:r>
              <a:rPr lang="fr-FR" dirty="0"/>
              <a:t>Examen comptable effectué le 9 juillet 2026</a:t>
            </a:r>
          </a:p>
          <a:p>
            <a:pPr lvl="2"/>
            <a:r>
              <a:rPr lang="fr-FR" dirty="0"/>
              <a:t>Toutes les transactions étaient appuyées par les factures/documents appropriés</a:t>
            </a:r>
          </a:p>
          <a:p>
            <a:pPr lvl="2"/>
            <a:r>
              <a:rPr lang="fr-FR" dirty="0"/>
              <a:t>Aucune anomalie n’a été détectée</a:t>
            </a:r>
          </a:p>
          <a:p>
            <a:pPr marL="457200" lvl="1" indent="0">
              <a:buNone/>
            </a:pPr>
            <a:endParaRPr lang="fr-FR" sz="2000" dirty="0"/>
          </a:p>
          <a:p>
            <a:pPr>
              <a:buFont typeface="Wingdings" panose="05000000000000000000" pitchFamily="2" charset="2"/>
              <a:buChar char="Ø"/>
            </a:pPr>
            <a:r>
              <a:rPr lang="fr-FR" sz="2400" dirty="0"/>
              <a:t>Finances de l’association: Résolutions</a:t>
            </a:r>
          </a:p>
          <a:p>
            <a:pPr lvl="2"/>
            <a:r>
              <a:rPr lang="fr-FR" dirty="0"/>
              <a:t>Examen comptable</a:t>
            </a:r>
          </a:p>
          <a:p>
            <a:pPr lvl="2"/>
            <a:r>
              <a:rPr lang="fr-FR" dirty="0"/>
              <a:t>Compte de résultat</a:t>
            </a:r>
          </a:p>
          <a:p>
            <a:pPr lvl="2"/>
            <a:r>
              <a:rPr lang="fr-FR" dirty="0"/>
              <a:t>Budget</a:t>
            </a:r>
          </a:p>
          <a:p>
            <a:pPr marL="355600" indent="-342900">
              <a:buFont typeface="Wingdings" panose="05000000000000000000" pitchFamily="2" charset="2"/>
              <a:buChar char="Ø"/>
            </a:pPr>
            <a:endParaRPr lang="en-US" sz="2400" dirty="0"/>
          </a:p>
          <a:p>
            <a:endParaRPr lang="en-CA" sz="2400" dirty="0"/>
          </a:p>
          <a:p>
            <a:pPr lvl="1"/>
            <a:endParaRPr lang="en-CA" sz="2000" dirty="0"/>
          </a:p>
          <a:p>
            <a:endParaRPr lang="en-CA" sz="2400" dirty="0"/>
          </a:p>
          <a:p>
            <a:pPr marL="457200" lvl="1" indent="0">
              <a:buNone/>
            </a:pPr>
            <a:endParaRPr lang="en-CA" sz="2000" dirty="0"/>
          </a:p>
        </p:txBody>
      </p:sp>
      <p:sp>
        <p:nvSpPr>
          <p:cNvPr id="4" name="Slide Number Placeholder 3">
            <a:extLst>
              <a:ext uri="{FF2B5EF4-FFF2-40B4-BE49-F238E27FC236}">
                <a16:creationId xmlns:a16="http://schemas.microsoft.com/office/drawing/2014/main" id="{CBC2E3DB-0880-49EC-9F60-D4F26EA97EA2}"/>
              </a:ext>
            </a:extLst>
          </p:cNvPr>
          <p:cNvSpPr>
            <a:spLocks noGrp="1"/>
          </p:cNvSpPr>
          <p:nvPr>
            <p:ph type="sldNum" sz="quarter" idx="12"/>
          </p:nvPr>
        </p:nvSpPr>
        <p:spPr/>
        <p:txBody>
          <a:bodyPr/>
          <a:lstStyle/>
          <a:p>
            <a:fld id="{80F073CC-40D5-4B23-8DF0-9BD0A0C12F2C}" type="slidenum">
              <a:rPr lang="en-US" smtClean="0"/>
              <a:t>10</a:t>
            </a:fld>
            <a:endParaRPr lang="en-US" dirty="0"/>
          </a:p>
        </p:txBody>
      </p:sp>
    </p:spTree>
    <p:extLst>
      <p:ext uri="{BB962C8B-B14F-4D97-AF65-F5344CB8AC3E}">
        <p14:creationId xmlns:p14="http://schemas.microsoft.com/office/powerpoint/2010/main" val="354732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8B2B6F-69D6-5C30-E3C0-6B85DA3BA133}"/>
              </a:ext>
            </a:extLst>
          </p:cNvPr>
          <p:cNvSpPr>
            <a:spLocks noGrp="1"/>
          </p:cNvSpPr>
          <p:nvPr>
            <p:ph idx="1"/>
          </p:nvPr>
        </p:nvSpPr>
        <p:spPr>
          <a:xfrm>
            <a:off x="518160" y="1502664"/>
            <a:ext cx="9142246" cy="4853683"/>
          </a:xfrm>
        </p:spPr>
        <p:txBody>
          <a:bodyPr>
            <a:normAutofit lnSpcReduction="10000"/>
          </a:bodyPr>
          <a:lstStyle/>
          <a:p>
            <a:pPr marL="0" indent="0">
              <a:buNone/>
            </a:pPr>
            <a:r>
              <a:rPr lang="en-US" sz="1200" b="1" dirty="0"/>
              <a:t>Revenus – du 1er </a:t>
            </a:r>
            <a:r>
              <a:rPr lang="en-US" sz="1200" b="1" dirty="0" err="1"/>
              <a:t>mai</a:t>
            </a:r>
            <a:r>
              <a:rPr lang="en-US" sz="1200" b="1" dirty="0"/>
              <a:t> 2024 au </a:t>
            </a:r>
            <a:r>
              <a:rPr lang="en-US" sz="1200" b="1" dirty="0" err="1"/>
              <a:t>avril</a:t>
            </a:r>
            <a:r>
              <a:rPr lang="en-US" sz="1200" b="1" dirty="0"/>
              <a:t> 2025</a:t>
            </a:r>
            <a:endParaRPr lang="en-US" sz="1100" dirty="0"/>
          </a:p>
          <a:p>
            <a:pPr marL="0" indent="0">
              <a:lnSpc>
                <a:spcPct val="100000"/>
              </a:lnSpc>
              <a:spcBef>
                <a:spcPts val="200"/>
              </a:spcBef>
              <a:buNone/>
            </a:pPr>
            <a:r>
              <a:rPr lang="fr-FR" sz="1100" dirty="0"/>
              <a:t>	Revenus d’adhésion (123 membres ont </a:t>
            </a:r>
            <a:r>
              <a:rPr lang="fr-FR" sz="1100" dirty="0" err="1"/>
              <a:t>pay</a:t>
            </a:r>
            <a:r>
              <a:rPr lang="en-US" sz="1100" dirty="0"/>
              <a:t>é)			$   5,241.30</a:t>
            </a:r>
          </a:p>
          <a:p>
            <a:pPr marL="0" indent="0">
              <a:lnSpc>
                <a:spcPct val="100000"/>
              </a:lnSpc>
              <a:spcBef>
                <a:spcPts val="200"/>
              </a:spcBef>
              <a:buNone/>
            </a:pPr>
            <a:r>
              <a:rPr lang="fr-FR" sz="1100" dirty="0"/>
              <a:t>	Revenus provenant des marchandises 			$   1,549.35</a:t>
            </a:r>
            <a:r>
              <a:rPr lang="en-US" sz="1100" dirty="0"/>
              <a:t>	</a:t>
            </a:r>
          </a:p>
          <a:p>
            <a:pPr marL="0" indent="0">
              <a:lnSpc>
                <a:spcPct val="100000"/>
              </a:lnSpc>
              <a:spcBef>
                <a:spcPts val="200"/>
              </a:spcBef>
              <a:buNone/>
            </a:pPr>
            <a:r>
              <a:rPr lang="fr-FR" sz="1100" dirty="0"/>
              <a:t>	Dons  </a:t>
            </a:r>
            <a:r>
              <a:rPr lang="en-US" sz="1100" dirty="0"/>
              <a:t>(</a:t>
            </a:r>
            <a:r>
              <a:rPr lang="fr-FR" sz="1100" dirty="0"/>
              <a:t>BBQ </a:t>
            </a:r>
            <a:r>
              <a:rPr lang="en-US" sz="1100" dirty="0"/>
              <a:t>et </a:t>
            </a:r>
            <a:r>
              <a:rPr lang="en-US" sz="1100" dirty="0" err="1"/>
              <a:t>autres</a:t>
            </a:r>
            <a:r>
              <a:rPr lang="en-US" sz="1100" dirty="0"/>
              <a:t>) 				$      330.00</a:t>
            </a:r>
          </a:p>
          <a:p>
            <a:pPr marL="0" indent="0">
              <a:lnSpc>
                <a:spcPct val="100000"/>
              </a:lnSpc>
              <a:spcBef>
                <a:spcPts val="200"/>
              </a:spcBef>
              <a:buNone/>
            </a:pPr>
            <a:endParaRPr lang="en-US" sz="1200" b="1" dirty="0"/>
          </a:p>
          <a:p>
            <a:pPr marL="0" indent="0">
              <a:lnSpc>
                <a:spcPct val="100000"/>
              </a:lnSpc>
              <a:spcBef>
                <a:spcPts val="200"/>
              </a:spcBef>
              <a:buNone/>
            </a:pPr>
            <a:endParaRPr lang="en-US" sz="1200" b="1" dirty="0"/>
          </a:p>
          <a:p>
            <a:pPr marL="0" indent="0">
              <a:lnSpc>
                <a:spcPct val="100000"/>
              </a:lnSpc>
              <a:spcBef>
                <a:spcPts val="200"/>
              </a:spcBef>
              <a:buNone/>
            </a:pPr>
            <a:endParaRPr lang="en-US" sz="1200" b="1" dirty="0"/>
          </a:p>
          <a:p>
            <a:pPr marL="0" indent="0">
              <a:lnSpc>
                <a:spcPct val="100000"/>
              </a:lnSpc>
              <a:spcBef>
                <a:spcPts val="200"/>
              </a:spcBef>
              <a:buNone/>
            </a:pPr>
            <a:r>
              <a:rPr lang="en-US" sz="1200" b="1" dirty="0"/>
              <a:t>								$   7,120.65</a:t>
            </a:r>
          </a:p>
          <a:p>
            <a:pPr marL="0" indent="0">
              <a:lnSpc>
                <a:spcPct val="100000"/>
              </a:lnSpc>
              <a:spcBef>
                <a:spcPts val="200"/>
              </a:spcBef>
              <a:buNone/>
            </a:pPr>
            <a:r>
              <a:rPr lang="en-US" sz="1200" b="1" dirty="0"/>
              <a:t>Dépenses - du 1er </a:t>
            </a:r>
            <a:r>
              <a:rPr lang="en-US" sz="1200" b="1" dirty="0" err="1"/>
              <a:t>mai</a:t>
            </a:r>
            <a:r>
              <a:rPr lang="en-US" sz="1200" b="1" dirty="0"/>
              <a:t> 2024 au </a:t>
            </a:r>
            <a:r>
              <a:rPr lang="en-US" sz="1200" b="1" dirty="0" err="1"/>
              <a:t>avril</a:t>
            </a:r>
            <a:r>
              <a:rPr lang="en-US" sz="1200" b="1" dirty="0"/>
              <a:t> 2025	</a:t>
            </a:r>
          </a:p>
          <a:p>
            <a:pPr marL="0" indent="0">
              <a:lnSpc>
                <a:spcPct val="100000"/>
              </a:lnSpc>
              <a:spcBef>
                <a:spcPts val="200"/>
              </a:spcBef>
              <a:buNone/>
            </a:pPr>
            <a:r>
              <a:rPr lang="fr-FR" sz="1100" dirty="0"/>
              <a:t>	Dépenses pour les fleurs sauvages </a:t>
            </a:r>
            <a:r>
              <a:rPr lang="en-US" sz="1100" dirty="0"/>
              <a:t>			$         57.05</a:t>
            </a:r>
          </a:p>
          <a:p>
            <a:pPr marL="0" indent="0">
              <a:lnSpc>
                <a:spcPct val="100000"/>
              </a:lnSpc>
              <a:spcBef>
                <a:spcPts val="200"/>
              </a:spcBef>
              <a:buNone/>
            </a:pPr>
            <a:r>
              <a:rPr lang="en-US" sz="1100" dirty="0"/>
              <a:t>	</a:t>
            </a:r>
            <a:r>
              <a:rPr lang="fr-FR" sz="1100" dirty="0"/>
              <a:t>Réunion/retraite du conseil d'administration au centre RA		$       403.47</a:t>
            </a:r>
            <a:r>
              <a:rPr lang="en-US" sz="1100" dirty="0"/>
              <a:t>		</a:t>
            </a:r>
          </a:p>
          <a:p>
            <a:pPr marL="0" indent="0">
              <a:lnSpc>
                <a:spcPct val="100000"/>
              </a:lnSpc>
              <a:spcBef>
                <a:spcPts val="200"/>
              </a:spcBef>
              <a:buNone/>
            </a:pPr>
            <a:r>
              <a:rPr lang="en-US" sz="1100" dirty="0"/>
              <a:t>	</a:t>
            </a:r>
            <a:r>
              <a:rPr lang="en-US" sz="1100" dirty="0" err="1"/>
              <a:t>L’assurance</a:t>
            </a:r>
            <a:r>
              <a:rPr lang="en-US" sz="1100" dirty="0"/>
              <a:t>					$    1,097.68</a:t>
            </a:r>
          </a:p>
          <a:p>
            <a:pPr marL="0" indent="0">
              <a:lnSpc>
                <a:spcPct val="100000"/>
              </a:lnSpc>
              <a:spcBef>
                <a:spcPts val="200"/>
              </a:spcBef>
              <a:buNone/>
            </a:pPr>
            <a:r>
              <a:rPr lang="en-US" sz="1100" dirty="0"/>
              <a:t>	Frais de </a:t>
            </a:r>
            <a:r>
              <a:rPr lang="en-US" sz="1100" dirty="0" err="1"/>
              <a:t>registre</a:t>
            </a:r>
            <a:r>
              <a:rPr lang="en-US" sz="1100" dirty="0"/>
              <a:t> des </a:t>
            </a:r>
            <a:r>
              <a:rPr lang="en-US" sz="1100" dirty="0" err="1"/>
              <a:t>entreprises</a:t>
            </a:r>
            <a:r>
              <a:rPr lang="en-US" sz="1100" dirty="0"/>
              <a:t> du Québec			$        529.94</a:t>
            </a:r>
          </a:p>
          <a:p>
            <a:pPr marL="0" indent="0">
              <a:lnSpc>
                <a:spcPct val="100000"/>
              </a:lnSpc>
              <a:spcBef>
                <a:spcPts val="200"/>
              </a:spcBef>
              <a:buNone/>
            </a:pPr>
            <a:r>
              <a:rPr lang="en-US" sz="1100" dirty="0"/>
              <a:t>	</a:t>
            </a:r>
            <a:r>
              <a:rPr lang="en-US" sz="1100" dirty="0" err="1"/>
              <a:t>Dépenses</a:t>
            </a:r>
            <a:r>
              <a:rPr lang="en-US" sz="1100" dirty="0"/>
              <a:t> </a:t>
            </a:r>
            <a:r>
              <a:rPr lang="en-US" sz="1100" dirty="0" err="1"/>
              <a:t>liées</a:t>
            </a:r>
            <a:r>
              <a:rPr lang="en-US" sz="1100" dirty="0"/>
              <a:t> au </a:t>
            </a:r>
            <a:r>
              <a:rPr lang="en-US" sz="1100" dirty="0" err="1"/>
              <a:t>myriophylle</a:t>
            </a:r>
            <a:r>
              <a:rPr lang="en-US" sz="1100" dirty="0"/>
              <a:t> à </a:t>
            </a:r>
            <a:r>
              <a:rPr lang="en-US" sz="1100" dirty="0" err="1"/>
              <a:t>épis</a:t>
            </a:r>
            <a:r>
              <a:rPr lang="en-US" sz="1100" dirty="0"/>
              <a:t>			$        181.09</a:t>
            </a:r>
          </a:p>
          <a:p>
            <a:pPr marL="0" indent="0">
              <a:lnSpc>
                <a:spcPct val="100000"/>
              </a:lnSpc>
              <a:spcBef>
                <a:spcPts val="200"/>
              </a:spcBef>
              <a:buNone/>
            </a:pPr>
            <a:r>
              <a:rPr lang="en-US" sz="1100" dirty="0"/>
              <a:t>	BBQ					$        685.55</a:t>
            </a:r>
          </a:p>
          <a:p>
            <a:pPr marL="0" indent="0">
              <a:lnSpc>
                <a:spcPct val="100000"/>
              </a:lnSpc>
              <a:spcBef>
                <a:spcPts val="200"/>
              </a:spcBef>
              <a:buNone/>
            </a:pPr>
            <a:r>
              <a:rPr lang="en-US" sz="1100" dirty="0"/>
              <a:t>	</a:t>
            </a:r>
            <a:r>
              <a:rPr lang="fr-FR" sz="1100" dirty="0"/>
              <a:t>Dépenses liées aux </a:t>
            </a:r>
            <a:r>
              <a:rPr lang="en-CA" sz="1100" dirty="0" err="1"/>
              <a:t>infolettres</a:t>
            </a:r>
            <a:r>
              <a:rPr lang="en-US" sz="1100" dirty="0"/>
              <a:t>				$        500.00</a:t>
            </a:r>
          </a:p>
          <a:p>
            <a:pPr marL="0" indent="0">
              <a:lnSpc>
                <a:spcPct val="100000"/>
              </a:lnSpc>
              <a:spcBef>
                <a:spcPts val="200"/>
              </a:spcBef>
              <a:buNone/>
            </a:pPr>
            <a:r>
              <a:rPr lang="en-US" sz="1100" dirty="0"/>
              <a:t>	</a:t>
            </a:r>
            <a:r>
              <a:rPr lang="fr-FR" sz="1100" dirty="0"/>
              <a:t>Remplacement de la bouée				$        212.38</a:t>
            </a:r>
          </a:p>
          <a:p>
            <a:pPr marL="0" indent="0">
              <a:lnSpc>
                <a:spcPct val="100000"/>
              </a:lnSpc>
              <a:spcBef>
                <a:spcPts val="200"/>
              </a:spcBef>
              <a:buNone/>
            </a:pPr>
            <a:r>
              <a:rPr lang="en-US" sz="1100" dirty="0"/>
              <a:t>	</a:t>
            </a:r>
            <a:r>
              <a:rPr lang="en-US" sz="1100" dirty="0" err="1"/>
              <a:t>Réparation</a:t>
            </a:r>
            <a:r>
              <a:rPr lang="en-US" sz="1100" dirty="0"/>
              <a:t> et </a:t>
            </a:r>
            <a:r>
              <a:rPr lang="en-US" sz="1100" dirty="0" err="1"/>
              <a:t>entretien</a:t>
            </a:r>
            <a:r>
              <a:rPr lang="en-US" sz="1100" dirty="0"/>
              <a:t> du </a:t>
            </a:r>
            <a:r>
              <a:rPr lang="en-US" sz="1100" dirty="0" err="1"/>
              <a:t>kiosque</a:t>
            </a:r>
            <a:r>
              <a:rPr lang="en-US" sz="1100" dirty="0"/>
              <a:t>			$        435.05</a:t>
            </a:r>
          </a:p>
          <a:p>
            <a:pPr marL="0" indent="0">
              <a:lnSpc>
                <a:spcPct val="100000"/>
              </a:lnSpc>
              <a:spcBef>
                <a:spcPts val="200"/>
              </a:spcBef>
              <a:buNone/>
            </a:pPr>
            <a:r>
              <a:rPr lang="en-US" sz="1100" dirty="0"/>
              <a:t>	</a:t>
            </a:r>
            <a:r>
              <a:rPr lang="fr-FR" sz="1100" dirty="0"/>
              <a:t>Hébergement de site Web (« Word Press »)			$        447.48 </a:t>
            </a:r>
          </a:p>
          <a:p>
            <a:pPr marL="0" indent="0">
              <a:lnSpc>
                <a:spcPct val="100000"/>
              </a:lnSpc>
              <a:spcBef>
                <a:spcPts val="200"/>
              </a:spcBef>
              <a:buNone/>
            </a:pPr>
            <a:r>
              <a:rPr lang="en-US" sz="1100" dirty="0"/>
              <a:t>	</a:t>
            </a:r>
            <a:r>
              <a:rPr lang="en-CA" sz="1100" dirty="0"/>
              <a:t>Frais de </a:t>
            </a:r>
            <a:r>
              <a:rPr lang="en-CA" sz="1100" dirty="0" err="1"/>
              <a:t>marchandises</a:t>
            </a:r>
            <a:r>
              <a:rPr lang="en-CA" sz="1100" dirty="0"/>
              <a:t>				$     2,535.45</a:t>
            </a:r>
            <a:endParaRPr lang="en-US" sz="1100" dirty="0"/>
          </a:p>
          <a:p>
            <a:pPr marL="0" indent="0">
              <a:lnSpc>
                <a:spcPct val="100000"/>
              </a:lnSpc>
              <a:spcBef>
                <a:spcPts val="200"/>
              </a:spcBef>
              <a:buNone/>
            </a:pPr>
            <a:r>
              <a:rPr lang="en-US" sz="1100" dirty="0"/>
              <a:t>	</a:t>
            </a:r>
          </a:p>
          <a:p>
            <a:pPr marL="0" indent="0">
              <a:lnSpc>
                <a:spcPct val="100000"/>
              </a:lnSpc>
              <a:spcBef>
                <a:spcPts val="200"/>
              </a:spcBef>
              <a:buNone/>
            </a:pPr>
            <a:r>
              <a:rPr lang="en-US" sz="1100" dirty="0"/>
              <a:t>								$   7,085.14</a:t>
            </a:r>
          </a:p>
          <a:p>
            <a:pPr marL="0" indent="0">
              <a:lnSpc>
                <a:spcPct val="100000"/>
              </a:lnSpc>
              <a:spcBef>
                <a:spcPts val="200"/>
              </a:spcBef>
              <a:buNone/>
            </a:pPr>
            <a:endParaRPr lang="en-US" sz="1100" dirty="0"/>
          </a:p>
          <a:p>
            <a:pPr marL="0" indent="0">
              <a:lnSpc>
                <a:spcPct val="100000"/>
              </a:lnSpc>
              <a:spcBef>
                <a:spcPts val="200"/>
              </a:spcBef>
              <a:buNone/>
            </a:pPr>
            <a:r>
              <a:rPr lang="fr-FR" sz="1200" b="1" dirty="0"/>
              <a:t>Bénéfice net / (déficit) </a:t>
            </a:r>
            <a:r>
              <a:rPr lang="en-US" sz="1200" b="1" dirty="0"/>
              <a:t>du 1er </a:t>
            </a:r>
            <a:r>
              <a:rPr lang="en-US" sz="1200" b="1" dirty="0" err="1"/>
              <a:t>mai</a:t>
            </a:r>
            <a:r>
              <a:rPr lang="en-US" sz="1200" b="1" dirty="0"/>
              <a:t> 2025 au </a:t>
            </a:r>
            <a:r>
              <a:rPr lang="en-US" sz="1200" b="1" dirty="0" err="1"/>
              <a:t>avril</a:t>
            </a:r>
            <a:r>
              <a:rPr lang="en-US" sz="1200" b="1" dirty="0"/>
              <a:t> 2026</a:t>
            </a:r>
            <a:r>
              <a:rPr lang="en-US" sz="1100" dirty="0"/>
              <a:t>					$    35.51</a:t>
            </a:r>
          </a:p>
          <a:p>
            <a:pPr marL="0" indent="0">
              <a:lnSpc>
                <a:spcPct val="100000"/>
              </a:lnSpc>
              <a:spcBef>
                <a:spcPts val="200"/>
              </a:spcBef>
              <a:buNone/>
            </a:pPr>
            <a:r>
              <a:rPr lang="en-US" sz="1100" dirty="0"/>
              <a:t>	</a:t>
            </a:r>
          </a:p>
          <a:p>
            <a:pPr marL="0" indent="0">
              <a:lnSpc>
                <a:spcPct val="100000"/>
              </a:lnSpc>
              <a:spcBef>
                <a:spcPts val="200"/>
              </a:spcBef>
              <a:buNone/>
            </a:pPr>
            <a:endParaRPr lang="en-US" sz="1100" dirty="0"/>
          </a:p>
          <a:p>
            <a:pPr marL="0" indent="0">
              <a:lnSpc>
                <a:spcPct val="100000"/>
              </a:lnSpc>
              <a:spcBef>
                <a:spcPts val="200"/>
              </a:spcBef>
              <a:buNone/>
            </a:pPr>
            <a:endParaRPr lang="en-US" sz="1100" dirty="0"/>
          </a:p>
          <a:p>
            <a:pPr marL="0" indent="0">
              <a:lnSpc>
                <a:spcPct val="100000"/>
              </a:lnSpc>
              <a:spcBef>
                <a:spcPts val="200"/>
              </a:spcBef>
              <a:buNone/>
            </a:pPr>
            <a:endParaRPr lang="en-US" sz="1100" dirty="0"/>
          </a:p>
          <a:p>
            <a:pPr marL="0" indent="0">
              <a:lnSpc>
                <a:spcPct val="100000"/>
              </a:lnSpc>
              <a:spcBef>
                <a:spcPts val="200"/>
              </a:spcBef>
              <a:buNone/>
            </a:pPr>
            <a:endParaRPr lang="en-US" sz="1100" dirty="0"/>
          </a:p>
          <a:p>
            <a:pPr marL="0" indent="0">
              <a:lnSpc>
                <a:spcPct val="100000"/>
              </a:lnSpc>
              <a:spcBef>
                <a:spcPts val="200"/>
              </a:spcBef>
              <a:buNone/>
            </a:pPr>
            <a:endParaRPr lang="en-US" sz="1100" dirty="0"/>
          </a:p>
          <a:p>
            <a:pPr marL="0" indent="0">
              <a:buNone/>
            </a:pPr>
            <a:endParaRPr lang="en-US" sz="1100" dirty="0"/>
          </a:p>
        </p:txBody>
      </p:sp>
      <p:sp>
        <p:nvSpPr>
          <p:cNvPr id="3" name="Slide Number Placeholder 2">
            <a:extLst>
              <a:ext uri="{FF2B5EF4-FFF2-40B4-BE49-F238E27FC236}">
                <a16:creationId xmlns:a16="http://schemas.microsoft.com/office/drawing/2014/main" id="{1B23E7AE-0F65-758E-62AC-90D47782DC7A}"/>
              </a:ext>
            </a:extLst>
          </p:cNvPr>
          <p:cNvSpPr>
            <a:spLocks noGrp="1"/>
          </p:cNvSpPr>
          <p:nvPr>
            <p:ph type="sldNum" sz="quarter" idx="12"/>
          </p:nvPr>
        </p:nvSpPr>
        <p:spPr>
          <a:xfrm>
            <a:off x="8519160" y="6356350"/>
            <a:ext cx="2743200" cy="365125"/>
          </a:xfrm>
        </p:spPr>
        <p:txBody>
          <a:bodyPr/>
          <a:lstStyle/>
          <a:p>
            <a:fld id="{794071B5-D07C-40C4-A773-80FEDE03052E}" type="slidenum">
              <a:rPr lang="en-US" sz="1000" smtClean="0"/>
              <a:t>11</a:t>
            </a:fld>
            <a:endParaRPr lang="en-US" sz="1000" dirty="0"/>
          </a:p>
        </p:txBody>
      </p:sp>
      <p:sp>
        <p:nvSpPr>
          <p:cNvPr id="4" name="Rectangle 1">
            <a:extLst>
              <a:ext uri="{FF2B5EF4-FFF2-40B4-BE49-F238E27FC236}">
                <a16:creationId xmlns:a16="http://schemas.microsoft.com/office/drawing/2014/main" id="{D00CF6C9-A12F-0E3D-673A-3B1E42E398CE}"/>
              </a:ext>
            </a:extLst>
          </p:cNvPr>
          <p:cNvSpPr>
            <a:spLocks noChangeArrowheads="1"/>
          </p:cNvSpPr>
          <p:nvPr/>
        </p:nvSpPr>
        <p:spPr bwMode="auto">
          <a:xfrm>
            <a:off x="1739294" y="429755"/>
            <a:ext cx="8713411" cy="564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nSpc>
                <a:spcPct val="107000"/>
              </a:lnSpc>
              <a:spcAft>
                <a:spcPts val="800"/>
              </a:spcAft>
            </a:pPr>
            <a:r>
              <a:rPr lang="fr-CA" sz="3000" b="1" dirty="0">
                <a:latin typeface="Calibri" panose="020F0502020204030204" pitchFamily="34" charset="0"/>
                <a:ea typeface="Calibri" panose="020F0502020204030204" pitchFamily="34" charset="0"/>
                <a:cs typeface="Times New Roman" panose="02020603050405020304" pitchFamily="18" charset="0"/>
              </a:rPr>
              <a:t>Compte de résultat - </a:t>
            </a:r>
            <a:r>
              <a:rPr lang="fr-FR" sz="3000" b="1" dirty="0">
                <a:highlight>
                  <a:srgbClr val="F3F3F3"/>
                </a:highlight>
                <a:ea typeface="Calibri" panose="020F0502020204030204" pitchFamily="34" charset="0"/>
                <a:cs typeface="Calibri" panose="020F0502020204030204" pitchFamily="34" charset="0"/>
              </a:rPr>
              <a:t>du 1er mai 2025 au 30 avril 2026</a:t>
            </a:r>
            <a:endParaRPr lang="fr-CA" sz="3000" b="1"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221B040-FB5C-9D5B-DB1B-3FD3DE71B70D}"/>
              </a:ext>
            </a:extLst>
          </p:cNvPr>
          <p:cNvCxnSpPr>
            <a:cxnSpLocks/>
          </p:cNvCxnSpPr>
          <p:nvPr/>
        </p:nvCxnSpPr>
        <p:spPr>
          <a:xfrm>
            <a:off x="864784" y="2704437"/>
            <a:ext cx="887357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364FE5-A105-1511-5B9D-0DC59099DBB8}"/>
              </a:ext>
            </a:extLst>
          </p:cNvPr>
          <p:cNvCxnSpPr>
            <a:cxnSpLocks/>
          </p:cNvCxnSpPr>
          <p:nvPr/>
        </p:nvCxnSpPr>
        <p:spPr>
          <a:xfrm>
            <a:off x="864784" y="5105211"/>
            <a:ext cx="887357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EB4EE8-75F1-63AF-BBD9-DB9D6FAE029B}"/>
              </a:ext>
            </a:extLst>
          </p:cNvPr>
          <p:cNvCxnSpPr>
            <a:cxnSpLocks/>
          </p:cNvCxnSpPr>
          <p:nvPr/>
        </p:nvCxnSpPr>
        <p:spPr>
          <a:xfrm>
            <a:off x="8074155" y="5541068"/>
            <a:ext cx="16715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B66151-A864-C2FF-1FE3-B1682D246AC5}"/>
              </a:ext>
            </a:extLst>
          </p:cNvPr>
          <p:cNvCxnSpPr>
            <a:cxnSpLocks/>
          </p:cNvCxnSpPr>
          <p:nvPr/>
        </p:nvCxnSpPr>
        <p:spPr>
          <a:xfrm>
            <a:off x="8074155" y="5817971"/>
            <a:ext cx="16715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2E86453-E614-10AA-461D-CE18B148FB1A}"/>
              </a:ext>
            </a:extLst>
          </p:cNvPr>
          <p:cNvCxnSpPr>
            <a:cxnSpLocks/>
          </p:cNvCxnSpPr>
          <p:nvPr/>
        </p:nvCxnSpPr>
        <p:spPr>
          <a:xfrm>
            <a:off x="8074155" y="5851527"/>
            <a:ext cx="16715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0478275-2E63-AA3C-2ABE-DF333438B9F3}"/>
              </a:ext>
            </a:extLst>
          </p:cNvPr>
          <p:cNvSpPr txBox="1"/>
          <p:nvPr/>
        </p:nvSpPr>
        <p:spPr>
          <a:xfrm>
            <a:off x="518159" y="6125032"/>
            <a:ext cx="9486891" cy="446276"/>
          </a:xfrm>
          <a:prstGeom prst="rect">
            <a:avLst/>
          </a:prstGeom>
          <a:noFill/>
        </p:spPr>
        <p:txBody>
          <a:bodyPr wrap="square" rtlCol="0">
            <a:spAutoFit/>
          </a:bodyPr>
          <a:lstStyle/>
          <a:p>
            <a:r>
              <a:rPr lang="en-US" sz="1200" dirty="0" err="1"/>
              <a:t>Solde</a:t>
            </a:r>
            <a:r>
              <a:rPr lang="en-US" sz="1200" dirty="0"/>
              <a:t> du compte </a:t>
            </a:r>
            <a:r>
              <a:rPr lang="en-US" sz="1200" dirty="0" err="1"/>
              <a:t>bancaire</a:t>
            </a:r>
            <a:r>
              <a:rPr lang="en-US" sz="1200" dirty="0"/>
              <a:t> TD de </a:t>
            </a:r>
            <a:r>
              <a:rPr lang="en-US" sz="1200" dirty="0" err="1"/>
              <a:t>l’association</a:t>
            </a:r>
            <a:r>
              <a:rPr lang="en-US" sz="1200" dirty="0"/>
              <a:t> sur le 30 </a:t>
            </a:r>
            <a:r>
              <a:rPr lang="en-US" sz="1200" dirty="0" err="1"/>
              <a:t>avril</a:t>
            </a:r>
            <a:r>
              <a:rPr lang="en-US" sz="1200" dirty="0"/>
              <a:t> 2025</a:t>
            </a:r>
            <a:r>
              <a:rPr lang="en-US" sz="1100" dirty="0"/>
              <a:t>				$   25,399.50</a:t>
            </a:r>
          </a:p>
          <a:p>
            <a:endParaRPr lang="en-US" sz="1100" dirty="0"/>
          </a:p>
        </p:txBody>
      </p:sp>
      <p:sp>
        <p:nvSpPr>
          <p:cNvPr id="14" name="TextBox 13">
            <a:extLst>
              <a:ext uri="{FF2B5EF4-FFF2-40B4-BE49-F238E27FC236}">
                <a16:creationId xmlns:a16="http://schemas.microsoft.com/office/drawing/2014/main" id="{639E3A52-749F-D66C-EB5C-ADBAFE22B4DF}"/>
              </a:ext>
            </a:extLst>
          </p:cNvPr>
          <p:cNvSpPr txBox="1"/>
          <p:nvPr/>
        </p:nvSpPr>
        <p:spPr>
          <a:xfrm>
            <a:off x="9855200" y="1572211"/>
            <a:ext cx="2336800" cy="2970044"/>
          </a:xfrm>
          <a:prstGeom prst="rect">
            <a:avLst/>
          </a:prstGeom>
          <a:noFill/>
        </p:spPr>
        <p:txBody>
          <a:bodyPr wrap="square" rtlCol="0">
            <a:spAutoFit/>
          </a:bodyPr>
          <a:lstStyle/>
          <a:p>
            <a:r>
              <a:rPr lang="en-US" sz="1100" dirty="0"/>
              <a:t> </a:t>
            </a:r>
          </a:p>
          <a:p>
            <a:pPr algn="l"/>
            <a:r>
              <a:rPr lang="fr-CA" sz="1400" b="1" dirty="0">
                <a:effectLst/>
                <a:latin typeface="Calibri" panose="020F0502020204030204" pitchFamily="34" charset="0"/>
                <a:ea typeface="Calibri" panose="020F0502020204030204" pitchFamily="34" charset="0"/>
                <a:cs typeface="Times New Roman" panose="02020603050405020304" pitchFamily="18" charset="0"/>
              </a:rPr>
              <a:t>Note:</a:t>
            </a:r>
          </a:p>
          <a:p>
            <a:pPr algn="l"/>
            <a:endParaRPr lang="fr-CA" sz="1400" b="1" dirty="0">
              <a:effectLst/>
              <a:latin typeface="Calibri" panose="020F0502020204030204" pitchFamily="34" charset="0"/>
              <a:ea typeface="Calibri" panose="020F0502020204030204" pitchFamily="34" charset="0"/>
              <a:cs typeface="Times New Roman" panose="02020603050405020304" pitchFamily="18" charset="0"/>
            </a:endParaRPr>
          </a:p>
          <a:p>
            <a:pPr algn="l">
              <a:buFont typeface="Arial" panose="020B0604020202020204" pitchFamily="34" charset="0"/>
              <a:buChar char="•"/>
            </a:pPr>
            <a:r>
              <a:rPr lang="fr-FR" sz="1400" b="1" dirty="0"/>
              <a:t>Ce compte de résultat a été approuvé par le Conseil le 14 mai 2026</a:t>
            </a:r>
          </a:p>
          <a:p>
            <a:pPr algn="l">
              <a:buFont typeface="Arial" panose="020B0604020202020204" pitchFamily="34" charset="0"/>
              <a:buChar char="•"/>
            </a:pPr>
            <a:endParaRPr lang="fr-FR" sz="1400" dirty="0"/>
          </a:p>
          <a:p>
            <a:pPr algn="l">
              <a:buFont typeface="Arial" panose="020B0604020202020204" pitchFamily="34" charset="0"/>
              <a:buChar char="•"/>
            </a:pPr>
            <a:r>
              <a:rPr lang="fr-FR" sz="1400" b="1" dirty="0"/>
              <a:t>L’Association détient actuellement un inventaire de marchandises d’une valeur d’achat de $6,389.41</a:t>
            </a:r>
          </a:p>
          <a:p>
            <a:pPr algn="l">
              <a:buFont typeface="Arial" panose="020B0604020202020204" pitchFamily="34" charset="0"/>
              <a:buChar char="•"/>
            </a:pPr>
            <a:endParaRPr lang="fr-FR" sz="1400" b="1" dirty="0"/>
          </a:p>
          <a:p>
            <a:pPr algn="l">
              <a:buFont typeface="Arial" panose="020B0604020202020204" pitchFamily="34" charset="0"/>
              <a:buChar char="•"/>
            </a:pPr>
            <a:endParaRPr lang="fr-CA" sz="1100" dirty="0"/>
          </a:p>
          <a:p>
            <a:pPr marL="26987"/>
            <a:r>
              <a:rPr lang="fr-FR" sz="1100" dirty="0"/>
              <a:t>	</a:t>
            </a:r>
            <a:endParaRPr lang="en-US" sz="1100" dirty="0"/>
          </a:p>
        </p:txBody>
      </p:sp>
    </p:spTree>
    <p:extLst>
      <p:ext uri="{BB962C8B-B14F-4D97-AF65-F5344CB8AC3E}">
        <p14:creationId xmlns:p14="http://schemas.microsoft.com/office/powerpoint/2010/main" val="3351807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FB545F-BF72-3C86-687A-6878EA9C080F}"/>
              </a:ext>
            </a:extLst>
          </p:cNvPr>
          <p:cNvSpPr>
            <a:spLocks noGrp="1"/>
          </p:cNvSpPr>
          <p:nvPr>
            <p:ph idx="1"/>
          </p:nvPr>
        </p:nvSpPr>
        <p:spPr>
          <a:xfrm>
            <a:off x="80388" y="1406769"/>
            <a:ext cx="9528070" cy="5314706"/>
          </a:xfrm>
        </p:spPr>
        <p:txBody>
          <a:bodyPr>
            <a:normAutofit/>
          </a:bodyPr>
          <a:lstStyle/>
          <a:p>
            <a:pPr marL="0" indent="0">
              <a:spcBef>
                <a:spcPts val="200"/>
              </a:spcBef>
              <a:buNone/>
            </a:pPr>
            <a:r>
              <a:rPr lang="en-US" sz="1200" b="1" dirty="0"/>
              <a:t>2026/ 2027 Revenus </a:t>
            </a:r>
            <a:r>
              <a:rPr lang="en-US" sz="1200" b="1" dirty="0" err="1"/>
              <a:t>attendus</a:t>
            </a:r>
            <a:endParaRPr lang="en-US" sz="1200" b="1" dirty="0"/>
          </a:p>
          <a:p>
            <a:pPr marL="0" indent="0">
              <a:spcBef>
                <a:spcPts val="200"/>
              </a:spcBef>
              <a:buNone/>
            </a:pPr>
            <a:r>
              <a:rPr lang="en-US" sz="1200" dirty="0"/>
              <a:t>	</a:t>
            </a:r>
            <a:r>
              <a:rPr lang="fr-FR" sz="1000" dirty="0"/>
              <a:t>Revenus d’adhésion </a:t>
            </a:r>
            <a:r>
              <a:rPr lang="en-US" sz="1000" dirty="0"/>
              <a:t>(</a:t>
            </a:r>
            <a:r>
              <a:rPr lang="fr-FR" sz="1000" dirty="0"/>
              <a:t>base actuelle au nouveau tarif de 50 $) </a:t>
            </a:r>
            <a:r>
              <a:rPr lang="en-US" sz="1000" dirty="0"/>
              <a:t>			$ 5,324.40			</a:t>
            </a:r>
          </a:p>
          <a:p>
            <a:pPr marL="0" indent="0">
              <a:spcBef>
                <a:spcPts val="200"/>
              </a:spcBef>
              <a:buNone/>
            </a:pPr>
            <a:r>
              <a:rPr lang="fr-FR" sz="1000" dirty="0"/>
              <a:t>	Dons au BBQ </a:t>
            </a:r>
            <a:r>
              <a:rPr lang="en-US" sz="1000" dirty="0"/>
              <a:t>&amp; AGA  (</a:t>
            </a:r>
            <a:r>
              <a:rPr lang="fr-FR" sz="1000" dirty="0"/>
              <a:t>par rapport à l’année précédente</a:t>
            </a:r>
            <a:r>
              <a:rPr lang="en-US" sz="1000" dirty="0"/>
              <a:t>)			$    300.00</a:t>
            </a:r>
          </a:p>
          <a:p>
            <a:pPr marL="0" indent="0">
              <a:spcBef>
                <a:spcPts val="200"/>
              </a:spcBef>
              <a:buNone/>
            </a:pPr>
            <a:r>
              <a:rPr lang="en-US" sz="1000" dirty="0"/>
              <a:t>	</a:t>
            </a:r>
            <a:r>
              <a:rPr lang="fr-FR" sz="1000" dirty="0"/>
              <a:t>Revenus provenant des marchandises</a:t>
            </a:r>
            <a:r>
              <a:rPr lang="en-US" sz="1000" dirty="0"/>
              <a:t> 				$ 1,500.00</a:t>
            </a:r>
          </a:p>
          <a:p>
            <a:pPr marL="0" indent="0">
              <a:spcBef>
                <a:spcPts val="200"/>
              </a:spcBef>
              <a:buNone/>
            </a:pPr>
            <a:endParaRPr lang="en-US" sz="1000" dirty="0"/>
          </a:p>
          <a:p>
            <a:pPr marL="0" indent="0">
              <a:spcBef>
                <a:spcPts val="200"/>
              </a:spcBef>
              <a:buNone/>
            </a:pPr>
            <a:endParaRPr lang="en-US" sz="1000" dirty="0"/>
          </a:p>
          <a:p>
            <a:pPr marL="0" indent="0">
              <a:spcBef>
                <a:spcPts val="200"/>
              </a:spcBef>
              <a:buNone/>
            </a:pPr>
            <a:r>
              <a:rPr lang="en-US" sz="1200" dirty="0"/>
              <a:t>	</a:t>
            </a:r>
            <a:r>
              <a:rPr lang="en-US" sz="1200" b="1" dirty="0"/>
              <a:t>Revenus </a:t>
            </a:r>
            <a:r>
              <a:rPr lang="en-US" sz="1200" b="1" dirty="0" err="1"/>
              <a:t>totaux</a:t>
            </a:r>
            <a:r>
              <a:rPr lang="en-US" sz="1200" b="1" dirty="0"/>
              <a:t> 					$ 7,124.40</a:t>
            </a:r>
          </a:p>
          <a:p>
            <a:pPr marL="0" indent="0">
              <a:spcBef>
                <a:spcPts val="200"/>
              </a:spcBef>
              <a:buNone/>
            </a:pPr>
            <a:endParaRPr lang="en-US" sz="1200" dirty="0"/>
          </a:p>
          <a:p>
            <a:pPr marL="0" indent="0">
              <a:spcBef>
                <a:spcPts val="200"/>
              </a:spcBef>
              <a:buNone/>
            </a:pPr>
            <a:r>
              <a:rPr lang="en-US" sz="1200" b="1" dirty="0"/>
              <a:t>2026/ 2027 Dépenses </a:t>
            </a:r>
            <a:r>
              <a:rPr lang="en-US" sz="1200" b="1" dirty="0" err="1"/>
              <a:t>attendus</a:t>
            </a:r>
            <a:endParaRPr lang="en-US" sz="1200" b="1" dirty="0"/>
          </a:p>
          <a:p>
            <a:pPr marL="0" indent="0">
              <a:spcBef>
                <a:spcPts val="200"/>
              </a:spcBef>
              <a:buNone/>
            </a:pPr>
            <a:r>
              <a:rPr lang="en-US" sz="1200" dirty="0"/>
              <a:t>	</a:t>
            </a:r>
            <a:r>
              <a:rPr lang="en-US" sz="1000" dirty="0"/>
              <a:t>AGA &amp; BBQ 						$ 1,000.00</a:t>
            </a:r>
          </a:p>
          <a:p>
            <a:pPr marL="0" indent="0">
              <a:spcBef>
                <a:spcPts val="200"/>
              </a:spcBef>
              <a:buNone/>
            </a:pPr>
            <a:r>
              <a:rPr lang="en-US" sz="1000" dirty="0"/>
              <a:t>	Cotisations de </a:t>
            </a:r>
            <a:r>
              <a:rPr lang="en-US" sz="1000" dirty="0" err="1"/>
              <a:t>l’Association</a:t>
            </a:r>
            <a:r>
              <a:rPr lang="en-US" sz="1000" dirty="0"/>
              <a:t> REPVG (pour un an)				$    100.00</a:t>
            </a:r>
          </a:p>
          <a:p>
            <a:pPr marL="0" indent="0">
              <a:spcBef>
                <a:spcPts val="200"/>
              </a:spcBef>
              <a:buNone/>
            </a:pPr>
            <a:r>
              <a:rPr lang="en-US" sz="1000" dirty="0"/>
              <a:t>	</a:t>
            </a:r>
            <a:r>
              <a:rPr lang="fr-FR" sz="1000" dirty="0"/>
              <a:t>Dépenses pour </a:t>
            </a:r>
            <a:r>
              <a:rPr lang="en-US" sz="1000" dirty="0" err="1"/>
              <a:t>réunion</a:t>
            </a:r>
            <a:r>
              <a:rPr lang="en-US" sz="1000" dirty="0"/>
              <a:t> du conseil </a:t>
            </a:r>
            <a:r>
              <a:rPr lang="fr-FR" sz="1000" dirty="0"/>
              <a:t>d’administration				$    200.00</a:t>
            </a:r>
          </a:p>
          <a:p>
            <a:pPr marL="0" indent="0">
              <a:spcBef>
                <a:spcPts val="200"/>
              </a:spcBef>
              <a:buNone/>
            </a:pPr>
            <a:r>
              <a:rPr lang="en-US" sz="1000" dirty="0"/>
              <a:t>	</a:t>
            </a:r>
            <a:r>
              <a:rPr lang="en-US" sz="1000" dirty="0" err="1"/>
              <a:t>L’assurance</a:t>
            </a:r>
            <a:r>
              <a:rPr lang="en-US" sz="1000" dirty="0"/>
              <a:t>						$ 1,097.68</a:t>
            </a:r>
          </a:p>
          <a:p>
            <a:pPr marL="0" indent="0">
              <a:spcBef>
                <a:spcPts val="200"/>
              </a:spcBef>
              <a:buNone/>
            </a:pPr>
            <a:r>
              <a:rPr lang="en-US" sz="1000" dirty="0"/>
              <a:t>	</a:t>
            </a:r>
            <a:r>
              <a:rPr lang="en-US" sz="1000" dirty="0" err="1"/>
              <a:t>Réparation</a:t>
            </a:r>
            <a:r>
              <a:rPr lang="en-US" sz="1000" dirty="0"/>
              <a:t> et </a:t>
            </a:r>
            <a:r>
              <a:rPr lang="en-US" sz="1000" dirty="0" err="1"/>
              <a:t>entretien</a:t>
            </a:r>
            <a:r>
              <a:rPr lang="en-US" sz="1000" dirty="0"/>
              <a:t> du </a:t>
            </a:r>
            <a:r>
              <a:rPr lang="en-US" sz="1000" dirty="0" err="1"/>
              <a:t>kiosque</a:t>
            </a:r>
            <a:r>
              <a:rPr lang="en-US" sz="1000" dirty="0"/>
              <a:t>					$    500.00</a:t>
            </a:r>
            <a:endParaRPr lang="fr-FR" sz="1000" dirty="0"/>
          </a:p>
          <a:p>
            <a:pPr marL="0" indent="0">
              <a:spcBef>
                <a:spcPts val="200"/>
              </a:spcBef>
              <a:buNone/>
            </a:pPr>
            <a:r>
              <a:rPr lang="en-US" sz="1000" dirty="0"/>
              <a:t>	</a:t>
            </a:r>
            <a:r>
              <a:rPr lang="fr-FR" sz="1000" dirty="0"/>
              <a:t>Frais juridiques (lettres patentes supplémentaires) </a:t>
            </a:r>
            <a:r>
              <a:rPr lang="en-US" sz="1000" dirty="0"/>
              <a:t>				$ 1,216.75</a:t>
            </a:r>
          </a:p>
          <a:p>
            <a:pPr marL="0" indent="0">
              <a:spcBef>
                <a:spcPts val="200"/>
              </a:spcBef>
              <a:buNone/>
            </a:pPr>
            <a:r>
              <a:rPr lang="en-US" sz="1000" dirty="0"/>
              <a:t>	Maintenance du site web					$     540.00</a:t>
            </a:r>
          </a:p>
          <a:p>
            <a:pPr marL="0" indent="0">
              <a:spcBef>
                <a:spcPts val="200"/>
              </a:spcBef>
              <a:buNone/>
            </a:pPr>
            <a:r>
              <a:rPr lang="en-US" sz="1000" dirty="0"/>
              <a:t>	Cadeau de </a:t>
            </a:r>
            <a:r>
              <a:rPr lang="en-US" sz="1000" dirty="0" err="1"/>
              <a:t>remerciement</a:t>
            </a:r>
            <a:r>
              <a:rPr lang="en-US" sz="1000" dirty="0"/>
              <a:t> du capitaine de la </a:t>
            </a:r>
            <a:r>
              <a:rPr lang="en-US" sz="1000" dirty="0" err="1"/>
              <a:t>baie</a:t>
            </a:r>
            <a:r>
              <a:rPr lang="en-US" sz="1000" dirty="0"/>
              <a:t>				$.    250.00</a:t>
            </a:r>
          </a:p>
          <a:p>
            <a:pPr marL="0" indent="0">
              <a:spcBef>
                <a:spcPts val="200"/>
              </a:spcBef>
              <a:buNone/>
            </a:pPr>
            <a:r>
              <a:rPr lang="fr-FR" sz="1000" dirty="0"/>
              <a:t>	</a:t>
            </a:r>
            <a:r>
              <a:rPr lang="fr-FR" sz="1000" dirty="0" err="1"/>
              <a:t>Depenses</a:t>
            </a:r>
            <a:r>
              <a:rPr lang="fr-FR" sz="1000" dirty="0"/>
              <a:t> liées aux </a:t>
            </a:r>
            <a:r>
              <a:rPr lang="en-CA" sz="1000" dirty="0" err="1"/>
              <a:t>infolettres</a:t>
            </a:r>
            <a:r>
              <a:rPr lang="fr-FR" sz="1000" dirty="0"/>
              <a:t>					$     250.00</a:t>
            </a:r>
          </a:p>
          <a:p>
            <a:pPr marL="0" indent="0">
              <a:spcBef>
                <a:spcPts val="200"/>
              </a:spcBef>
              <a:buNone/>
            </a:pPr>
            <a:r>
              <a:rPr lang="en-US" sz="1000" dirty="0"/>
              <a:t>	Don REPVG						$     500.00</a:t>
            </a:r>
          </a:p>
          <a:p>
            <a:pPr marL="0" indent="0">
              <a:spcBef>
                <a:spcPts val="200"/>
              </a:spcBef>
              <a:buNone/>
            </a:pPr>
            <a:r>
              <a:rPr lang="fr-FR" sz="1000" dirty="0"/>
              <a:t>	Frais du registre des entreprises du Québec				$       60.00</a:t>
            </a:r>
          </a:p>
          <a:p>
            <a:pPr marL="0" indent="0">
              <a:spcBef>
                <a:spcPts val="200"/>
              </a:spcBef>
              <a:buNone/>
            </a:pPr>
            <a:r>
              <a:rPr lang="fr-FR" sz="1000" dirty="0"/>
              <a:t>	Placement des bouées pour le myriophylle</a:t>
            </a:r>
            <a:r>
              <a:rPr lang="en-US" sz="1000" dirty="0"/>
              <a:t> à </a:t>
            </a:r>
            <a:r>
              <a:rPr lang="en-US" sz="1000" dirty="0" err="1"/>
              <a:t>épis</a:t>
            </a:r>
            <a:r>
              <a:rPr lang="en-US" sz="1000" dirty="0"/>
              <a:t>				$ 1,000.00</a:t>
            </a:r>
            <a:endParaRPr lang="fr-FR" sz="1000" dirty="0"/>
          </a:p>
          <a:p>
            <a:pPr marL="0" indent="0">
              <a:spcBef>
                <a:spcPts val="200"/>
              </a:spcBef>
              <a:buNone/>
            </a:pPr>
            <a:r>
              <a:rPr lang="fr-FR" sz="1000" dirty="0"/>
              <a:t>	Coûts du comité scientifique (dépenses liées à  l’essence)			$     100.00</a:t>
            </a:r>
            <a:endParaRPr lang="en-US" sz="1000" dirty="0"/>
          </a:p>
          <a:p>
            <a:pPr marL="0" indent="0">
              <a:spcBef>
                <a:spcPts val="200"/>
              </a:spcBef>
              <a:buNone/>
            </a:pPr>
            <a:r>
              <a:rPr lang="en-US" sz="1000" dirty="0"/>
              <a:t>	</a:t>
            </a:r>
            <a:r>
              <a:rPr lang="fr-FR" sz="1000" dirty="0"/>
              <a:t>Hébergement de site Web </a:t>
            </a:r>
            <a:r>
              <a:rPr lang="en-US" sz="1000" dirty="0"/>
              <a:t>					$     447.48</a:t>
            </a:r>
          </a:p>
          <a:p>
            <a:pPr marL="0" indent="0">
              <a:spcBef>
                <a:spcPts val="200"/>
              </a:spcBef>
              <a:buNone/>
            </a:pPr>
            <a:r>
              <a:rPr lang="en-US" sz="1000" dirty="0"/>
              <a:t>	</a:t>
            </a:r>
            <a:r>
              <a:rPr lang="fr-FR" sz="1000" dirty="0"/>
              <a:t>Initiative de fleurs sauvages </a:t>
            </a:r>
            <a:r>
              <a:rPr lang="en-US" sz="1000" dirty="0"/>
              <a:t>					$     300.00</a:t>
            </a:r>
          </a:p>
          <a:p>
            <a:pPr marL="0" indent="0">
              <a:spcBef>
                <a:spcPts val="200"/>
              </a:spcBef>
              <a:buNone/>
            </a:pPr>
            <a:r>
              <a:rPr lang="en-US" sz="1000" dirty="0"/>
              <a:t>		</a:t>
            </a:r>
          </a:p>
          <a:p>
            <a:pPr marL="0" indent="0">
              <a:spcBef>
                <a:spcPts val="200"/>
              </a:spcBef>
              <a:buNone/>
            </a:pPr>
            <a:r>
              <a:rPr lang="en-US" sz="1200" dirty="0"/>
              <a:t>	</a:t>
            </a:r>
            <a:r>
              <a:rPr lang="en-US" sz="1200" b="1" dirty="0"/>
              <a:t>Dépenses  </a:t>
            </a:r>
            <a:r>
              <a:rPr lang="en-US" sz="1200" b="1" dirty="0" err="1"/>
              <a:t>totaux</a:t>
            </a:r>
            <a:r>
              <a:rPr lang="en-US" sz="1200" dirty="0"/>
              <a:t>					</a:t>
            </a:r>
            <a:r>
              <a:rPr lang="en-US" sz="1200" b="1" dirty="0"/>
              <a:t>$7,561.91</a:t>
            </a:r>
          </a:p>
          <a:p>
            <a:pPr marL="0" indent="0">
              <a:spcBef>
                <a:spcPts val="200"/>
              </a:spcBef>
              <a:buNone/>
            </a:pPr>
            <a:endParaRPr lang="en-US" sz="1200" dirty="0"/>
          </a:p>
          <a:p>
            <a:pPr marL="0" indent="0">
              <a:spcBef>
                <a:spcPts val="200"/>
              </a:spcBef>
              <a:buNone/>
            </a:pPr>
            <a:r>
              <a:rPr lang="en-US" sz="1200" dirty="0"/>
              <a:t>	</a:t>
            </a:r>
            <a:r>
              <a:rPr lang="en-US" sz="1200" b="1" dirty="0"/>
              <a:t>2026</a:t>
            </a:r>
            <a:r>
              <a:rPr lang="en-CA" sz="1200" b="1" dirty="0"/>
              <a:t>/27  </a:t>
            </a:r>
            <a:r>
              <a:rPr lang="fr-FR" sz="1200" b="1" dirty="0"/>
              <a:t>Bénéfice net / (déficit) </a:t>
            </a:r>
            <a:r>
              <a:rPr lang="en-US" sz="1200" dirty="0"/>
              <a:t>				$  (437.51)</a:t>
            </a:r>
          </a:p>
          <a:p>
            <a:pPr marL="0" indent="0">
              <a:spcBef>
                <a:spcPts val="200"/>
              </a:spcBef>
              <a:buNone/>
            </a:pPr>
            <a:endParaRPr lang="en-US" sz="1200" dirty="0"/>
          </a:p>
          <a:p>
            <a:pPr marL="0" indent="0">
              <a:spcBef>
                <a:spcPts val="200"/>
              </a:spcBef>
              <a:buNone/>
            </a:pPr>
            <a:r>
              <a:rPr lang="en-US" sz="1200" dirty="0"/>
              <a:t>					</a:t>
            </a:r>
          </a:p>
        </p:txBody>
      </p:sp>
      <p:sp>
        <p:nvSpPr>
          <p:cNvPr id="3" name="Slide Number Placeholder 2">
            <a:extLst>
              <a:ext uri="{FF2B5EF4-FFF2-40B4-BE49-F238E27FC236}">
                <a16:creationId xmlns:a16="http://schemas.microsoft.com/office/drawing/2014/main" id="{2EE97C2D-C9E5-FC7B-F1BA-15C048F01006}"/>
              </a:ext>
            </a:extLst>
          </p:cNvPr>
          <p:cNvSpPr>
            <a:spLocks noGrp="1"/>
          </p:cNvSpPr>
          <p:nvPr>
            <p:ph type="sldNum" sz="quarter" idx="12"/>
          </p:nvPr>
        </p:nvSpPr>
        <p:spPr>
          <a:xfrm>
            <a:off x="8272272" y="6356350"/>
            <a:ext cx="2743200" cy="365125"/>
          </a:xfrm>
        </p:spPr>
        <p:txBody>
          <a:bodyPr/>
          <a:lstStyle/>
          <a:p>
            <a:fld id="{794071B5-D07C-40C4-A773-80FEDE03052E}" type="slidenum">
              <a:rPr lang="en-US" sz="1100" smtClean="0"/>
              <a:t>12</a:t>
            </a:fld>
            <a:endParaRPr lang="en-US" sz="1100" dirty="0"/>
          </a:p>
        </p:txBody>
      </p:sp>
      <p:sp>
        <p:nvSpPr>
          <p:cNvPr id="4" name="Rectangle 1">
            <a:extLst>
              <a:ext uri="{FF2B5EF4-FFF2-40B4-BE49-F238E27FC236}">
                <a16:creationId xmlns:a16="http://schemas.microsoft.com/office/drawing/2014/main" id="{47654FCF-3A7F-D990-7BD7-6B3D36C83F20}"/>
              </a:ext>
            </a:extLst>
          </p:cNvPr>
          <p:cNvSpPr>
            <a:spLocks noChangeArrowheads="1"/>
          </p:cNvSpPr>
          <p:nvPr/>
        </p:nvSpPr>
        <p:spPr bwMode="auto">
          <a:xfrm>
            <a:off x="1662174" y="272688"/>
            <a:ext cx="670632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3000" b="1" dirty="0">
                <a:solidFill>
                  <a:srgbClr val="000000"/>
                </a:solidFill>
                <a:ea typeface="Arial Unicode MS" panose="020B0604020202020204" pitchFamily="34" charset="-128"/>
                <a:cs typeface="Arial Unicode MS" panose="020B0604020202020204" pitchFamily="34" charset="-128"/>
              </a:rPr>
              <a:t>Budget- </a:t>
            </a:r>
            <a:r>
              <a:rPr lang="fr-FR" sz="3000" b="1" dirty="0">
                <a:highlight>
                  <a:srgbClr val="F3F3F3"/>
                </a:highlight>
                <a:ea typeface="Calibri" panose="020F0502020204030204" pitchFamily="34" charset="0"/>
                <a:cs typeface="Calibri" panose="020F0502020204030204" pitchFamily="34" charset="0"/>
              </a:rPr>
              <a:t>du 1er mai 2026 au 30 avril 2027</a:t>
            </a:r>
            <a:endParaRPr lang="fr-CA" sz="3000" b="1"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3340A000-6996-D06E-9900-D36332BBC12F}"/>
              </a:ext>
            </a:extLst>
          </p:cNvPr>
          <p:cNvCxnSpPr>
            <a:cxnSpLocks/>
          </p:cNvCxnSpPr>
          <p:nvPr/>
        </p:nvCxnSpPr>
        <p:spPr>
          <a:xfrm>
            <a:off x="-160774" y="2371948"/>
            <a:ext cx="7988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79690D8-975D-861F-0EB4-9131400D83FD}"/>
              </a:ext>
            </a:extLst>
          </p:cNvPr>
          <p:cNvCxnSpPr>
            <a:cxnSpLocks/>
          </p:cNvCxnSpPr>
          <p:nvPr/>
        </p:nvCxnSpPr>
        <p:spPr>
          <a:xfrm>
            <a:off x="6257219" y="5921790"/>
            <a:ext cx="16715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D73C76C-AFAA-E15F-9421-BE4D43D6F59F}"/>
              </a:ext>
            </a:extLst>
          </p:cNvPr>
          <p:cNvCxnSpPr>
            <a:cxnSpLocks/>
          </p:cNvCxnSpPr>
          <p:nvPr/>
        </p:nvCxnSpPr>
        <p:spPr>
          <a:xfrm>
            <a:off x="6257219" y="6256050"/>
            <a:ext cx="16715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CDF3201-60D0-0B8A-CE3E-229A128B775F}"/>
              </a:ext>
            </a:extLst>
          </p:cNvPr>
          <p:cNvCxnSpPr>
            <a:cxnSpLocks/>
          </p:cNvCxnSpPr>
          <p:nvPr/>
        </p:nvCxnSpPr>
        <p:spPr>
          <a:xfrm>
            <a:off x="6257219" y="6352093"/>
            <a:ext cx="16715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09DB69D-2875-D674-FE1C-C0C7EAD1FDFA}"/>
              </a:ext>
            </a:extLst>
          </p:cNvPr>
          <p:cNvCxnSpPr>
            <a:cxnSpLocks/>
          </p:cNvCxnSpPr>
          <p:nvPr/>
        </p:nvCxnSpPr>
        <p:spPr>
          <a:xfrm>
            <a:off x="397634" y="5585871"/>
            <a:ext cx="753117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A2E449C-A401-AE7E-DF3B-DE24DFB53166}"/>
              </a:ext>
            </a:extLst>
          </p:cNvPr>
          <p:cNvSpPr txBox="1"/>
          <p:nvPr/>
        </p:nvSpPr>
        <p:spPr>
          <a:xfrm>
            <a:off x="7566410" y="1729117"/>
            <a:ext cx="4513618" cy="1071768"/>
          </a:xfrm>
          <a:prstGeom prst="rect">
            <a:avLst/>
          </a:prstGeom>
          <a:noFill/>
        </p:spPr>
        <p:txBody>
          <a:bodyPr wrap="square" rtlCol="0">
            <a:spAutoFit/>
          </a:bodyPr>
          <a:lstStyle/>
          <a:p>
            <a:pPr marL="0" marR="0">
              <a:lnSpc>
                <a:spcPct val="107000"/>
              </a:lnSpc>
              <a:spcBef>
                <a:spcPts val="0"/>
              </a:spcBef>
              <a:spcAft>
                <a:spcPts val="800"/>
              </a:spcAft>
            </a:pPr>
            <a:r>
              <a:rPr lang="fr-FR" sz="1400" b="1" dirty="0"/>
              <a:t>Notes et Hypothèses:</a:t>
            </a:r>
          </a:p>
          <a:p>
            <a:pPr marL="742950" lvl="1" indent="-285750">
              <a:buFont typeface="Arial" panose="020B0604020202020204" pitchFamily="34" charset="0"/>
              <a:buChar char="•"/>
            </a:pPr>
            <a:r>
              <a:rPr lang="fr-FR" sz="1400" b="1" dirty="0"/>
              <a:t>Ce budget a été approuvé par le Conseil le 13 mai 2026</a:t>
            </a:r>
          </a:p>
          <a:p>
            <a:pPr algn="l">
              <a:buFont typeface="Arial" panose="020B0604020202020204" pitchFamily="34" charset="0"/>
              <a:buChar char="•"/>
            </a:pPr>
            <a:endParaRPr lang="fr-FR" sz="1400" dirty="0"/>
          </a:p>
        </p:txBody>
      </p:sp>
    </p:spTree>
    <p:extLst>
      <p:ext uri="{BB962C8B-B14F-4D97-AF65-F5344CB8AC3E}">
        <p14:creationId xmlns:p14="http://schemas.microsoft.com/office/powerpoint/2010/main" val="18430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5144C-9BBB-492A-A175-37E1363565FB}"/>
              </a:ext>
            </a:extLst>
          </p:cNvPr>
          <p:cNvSpPr>
            <a:spLocks noGrp="1"/>
          </p:cNvSpPr>
          <p:nvPr>
            <p:ph type="title"/>
          </p:nvPr>
        </p:nvSpPr>
        <p:spPr>
          <a:xfrm>
            <a:off x="1970736" y="1"/>
            <a:ext cx="7338155" cy="1139252"/>
          </a:xfrm>
        </p:spPr>
        <p:txBody>
          <a:bodyPr>
            <a:normAutofit/>
          </a:bodyPr>
          <a:lstStyle/>
          <a:p>
            <a:r>
              <a:rPr lang="en-CA" sz="3200" b="1" dirty="0">
                <a:latin typeface="Calibri" panose="020F0502020204030204" pitchFamily="34" charset="0"/>
                <a:cs typeface="Calibri" panose="020F0502020204030204" pitchFamily="34" charset="0"/>
              </a:rPr>
              <a:t>Finances de </a:t>
            </a:r>
            <a:r>
              <a:rPr lang="en-CA" sz="3200" b="1" dirty="0" err="1">
                <a:latin typeface="Calibri" panose="020F0502020204030204" pitchFamily="34" charset="0"/>
                <a:cs typeface="Calibri" panose="020F0502020204030204" pitchFamily="34" charset="0"/>
              </a:rPr>
              <a:t>l’Association</a:t>
            </a:r>
            <a:r>
              <a:rPr lang="en-CA" sz="3200" b="1" dirty="0">
                <a:latin typeface="Calibri" panose="020F0502020204030204" pitchFamily="34" charset="0"/>
                <a:cs typeface="Calibri" panose="020F0502020204030204" pitchFamily="34" charset="0"/>
              </a:rPr>
              <a:t>: Motions</a:t>
            </a:r>
          </a:p>
        </p:txBody>
      </p:sp>
      <p:sp>
        <p:nvSpPr>
          <p:cNvPr id="3" name="Text Placeholder 2">
            <a:extLst>
              <a:ext uri="{FF2B5EF4-FFF2-40B4-BE49-F238E27FC236}">
                <a16:creationId xmlns:a16="http://schemas.microsoft.com/office/drawing/2014/main" id="{7258A20D-4B09-453B-B085-043ED2BA2872}"/>
              </a:ext>
            </a:extLst>
          </p:cNvPr>
          <p:cNvSpPr>
            <a:spLocks noGrp="1"/>
          </p:cNvSpPr>
          <p:nvPr>
            <p:ph type="body" idx="1"/>
          </p:nvPr>
        </p:nvSpPr>
        <p:spPr>
          <a:xfrm>
            <a:off x="164892" y="1424066"/>
            <a:ext cx="11529124" cy="5126636"/>
          </a:xfrm>
        </p:spPr>
        <p:txBody>
          <a:bodyPr>
            <a:noAutofit/>
          </a:bodyPr>
          <a:lstStyle/>
          <a:p>
            <a:r>
              <a:rPr lang="en-CA" sz="2200" dirty="0"/>
              <a:t>Les états financiers </a:t>
            </a:r>
            <a:r>
              <a:rPr lang="en-CA" sz="2200" dirty="0" err="1"/>
              <a:t>ont</a:t>
            </a:r>
            <a:r>
              <a:rPr lang="en-CA" sz="2200" dirty="0"/>
              <a:t> </a:t>
            </a:r>
            <a:r>
              <a:rPr lang="en-CA" sz="2200" dirty="0" err="1"/>
              <a:t>été</a:t>
            </a:r>
            <a:r>
              <a:rPr lang="en-CA" sz="2200" dirty="0"/>
              <a:t> </a:t>
            </a:r>
            <a:r>
              <a:rPr lang="en-CA" sz="2200" dirty="0" err="1"/>
              <a:t>examiné</a:t>
            </a:r>
            <a:r>
              <a:rPr lang="en-CA" sz="2200" dirty="0"/>
              <a:t> de manière </a:t>
            </a:r>
            <a:r>
              <a:rPr lang="en-CA" sz="2200" dirty="0" err="1"/>
              <a:t>indépendante</a:t>
            </a:r>
            <a:r>
              <a:rPr lang="en-CA" sz="2200" dirty="0"/>
              <a:t> le 9 </a:t>
            </a:r>
            <a:r>
              <a:rPr lang="en-CA" sz="2200" dirty="0" err="1"/>
              <a:t>juilliet</a:t>
            </a:r>
            <a:r>
              <a:rPr lang="en-CA" sz="2200" dirty="0"/>
              <a:t> 2026 par le </a:t>
            </a:r>
            <a:r>
              <a:rPr lang="en-CA" sz="2200" dirty="0" err="1"/>
              <a:t>comité</a:t>
            </a:r>
            <a:r>
              <a:rPr lang="en-CA" sz="2200" dirty="0"/>
              <a:t> de r</a:t>
            </a:r>
            <a:r>
              <a:rPr lang="en-US" sz="2200" dirty="0" err="1"/>
              <a:t>evision</a:t>
            </a:r>
            <a:r>
              <a:rPr lang="en-US" sz="2200" dirty="0"/>
              <a:t> </a:t>
            </a:r>
            <a:r>
              <a:rPr lang="en-US" sz="2200" dirty="0" err="1"/>
              <a:t>comptable</a:t>
            </a:r>
            <a:r>
              <a:rPr lang="en-CA" sz="2200" dirty="0"/>
              <a:t> (Tony VanDuzer et Diane Billey) et </a:t>
            </a:r>
            <a:r>
              <a:rPr lang="en-CA" sz="2200" dirty="0" err="1"/>
              <a:t>étaient</a:t>
            </a:r>
            <a:r>
              <a:rPr lang="en-CA" sz="2200" dirty="0"/>
              <a:t> exacts à </a:t>
            </a:r>
            <a:r>
              <a:rPr lang="en-CA" sz="2200" dirty="0" err="1"/>
              <a:t>tous</a:t>
            </a:r>
            <a:r>
              <a:rPr lang="en-CA" sz="2200" dirty="0"/>
              <a:t> égards </a:t>
            </a:r>
            <a:r>
              <a:rPr lang="en-CA" sz="2400" dirty="0" err="1"/>
              <a:t>significatifs</a:t>
            </a:r>
            <a:endParaRPr lang="en-CA" sz="2200" dirty="0"/>
          </a:p>
          <a:p>
            <a:pPr lvl="1"/>
            <a:r>
              <a:rPr lang="fr-FR" sz="2000" dirty="0"/>
              <a:t>Il est proposé que l’examen indépendant réalisé par le Comité d’examen comptable soit approuvé par les membres</a:t>
            </a:r>
          </a:p>
          <a:p>
            <a:pPr lvl="2"/>
            <a:r>
              <a:rPr lang="fr-FR" sz="1800" dirty="0"/>
              <a:t>Proposé par _____________, Appuyé par _____________</a:t>
            </a:r>
            <a:br>
              <a:rPr lang="fr-FR" sz="1800" dirty="0"/>
            </a:br>
            <a:r>
              <a:rPr lang="fr-FR" sz="1800" dirty="0"/>
              <a:t>Tous en faveur ? __________</a:t>
            </a:r>
          </a:p>
          <a:p>
            <a:pPr marL="457200" lvl="1" indent="0">
              <a:buNone/>
            </a:pPr>
            <a:endParaRPr lang="fr-FR" sz="1800" dirty="0"/>
          </a:p>
          <a:p>
            <a:pPr lvl="1"/>
            <a:r>
              <a:rPr lang="fr-FR" sz="2000" dirty="0"/>
              <a:t>Il est proposé que l’état des résultats – du 1er mai 2025 au 30 avril 2026, tel que préparé par le trésorier et approuvé par le conseil d’administration le 13 mai 2026, soit accepté tel que présenté</a:t>
            </a:r>
          </a:p>
          <a:p>
            <a:pPr lvl="2"/>
            <a:r>
              <a:rPr lang="fr-FR" sz="1800" dirty="0"/>
              <a:t>Proposé par ____________, Appuyé par ______________</a:t>
            </a:r>
            <a:br>
              <a:rPr lang="fr-FR" sz="1800" dirty="0"/>
            </a:br>
            <a:r>
              <a:rPr lang="fr-FR" sz="1800" dirty="0"/>
              <a:t>Tous en faveur ? __________</a:t>
            </a:r>
          </a:p>
          <a:p>
            <a:pPr marL="457200" lvl="1" indent="0">
              <a:buNone/>
            </a:pPr>
            <a:endParaRPr lang="fr-FR" sz="1800" dirty="0"/>
          </a:p>
          <a:p>
            <a:pPr lvl="1"/>
            <a:r>
              <a:rPr lang="fr-FR" sz="2000" dirty="0"/>
              <a:t>Il est proposé que le budget – du 1er mai 2026 au 30 avril 2027, tel que préparé par le trésorier et approuvé par le conseil d’administration le 13 mai 2027, soit accepté tel que présenté</a:t>
            </a:r>
          </a:p>
          <a:p>
            <a:pPr lvl="2"/>
            <a:r>
              <a:rPr lang="fr-FR" sz="1800" dirty="0"/>
              <a:t>Proposé par ____________, Appuyé par ______________</a:t>
            </a:r>
            <a:br>
              <a:rPr lang="fr-FR" sz="1800" dirty="0"/>
            </a:br>
            <a:r>
              <a:rPr lang="fr-FR" sz="1800" dirty="0"/>
              <a:t>Tous en faveur ? __________</a:t>
            </a:r>
          </a:p>
          <a:p>
            <a:pPr marL="0" indent="0">
              <a:buNone/>
            </a:pPr>
            <a:endParaRPr lang="en-CA" sz="2000" dirty="0"/>
          </a:p>
        </p:txBody>
      </p:sp>
      <p:sp>
        <p:nvSpPr>
          <p:cNvPr id="4" name="Slide Number Placeholder 3">
            <a:extLst>
              <a:ext uri="{FF2B5EF4-FFF2-40B4-BE49-F238E27FC236}">
                <a16:creationId xmlns:a16="http://schemas.microsoft.com/office/drawing/2014/main" id="{77CA3C6F-7794-4FE5-B16A-3501B4E564C7}"/>
              </a:ext>
            </a:extLst>
          </p:cNvPr>
          <p:cNvSpPr>
            <a:spLocks noGrp="1"/>
          </p:cNvSpPr>
          <p:nvPr>
            <p:ph type="sldNum" sz="quarter" idx="12"/>
          </p:nvPr>
        </p:nvSpPr>
        <p:spPr/>
        <p:txBody>
          <a:bodyPr/>
          <a:lstStyle/>
          <a:p>
            <a:fld id="{80F073CC-40D5-4B23-8DF0-9BD0A0C12F2C}" type="slidenum">
              <a:rPr lang="en-US" smtClean="0"/>
              <a:t>13</a:t>
            </a:fld>
            <a:endParaRPr lang="en-US" dirty="0"/>
          </a:p>
        </p:txBody>
      </p:sp>
    </p:spTree>
    <p:extLst>
      <p:ext uri="{BB962C8B-B14F-4D97-AF65-F5344CB8AC3E}">
        <p14:creationId xmlns:p14="http://schemas.microsoft.com/office/powerpoint/2010/main" val="585974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DE0A19-789C-3C81-68C0-E10DAA421BC2}"/>
              </a:ext>
            </a:extLst>
          </p:cNvPr>
          <p:cNvSpPr>
            <a:spLocks noGrp="1"/>
          </p:cNvSpPr>
          <p:nvPr>
            <p:ph type="body" idx="1"/>
          </p:nvPr>
        </p:nvSpPr>
        <p:spPr>
          <a:xfrm>
            <a:off x="838200" y="1446904"/>
            <a:ext cx="10515600" cy="5152911"/>
          </a:xfrm>
        </p:spPr>
        <p:txBody>
          <a:bodyPr>
            <a:normAutofit fontScale="85000" lnSpcReduction="20000"/>
          </a:bodyPr>
          <a:lstStyle/>
          <a:p>
            <a:pPr marL="0" indent="0">
              <a:buNone/>
            </a:pPr>
            <a:r>
              <a:rPr lang="fr-CA" sz="3100" b="1" dirty="0"/>
              <a:t>État des claims détenus par la Brunswick Exploration</a:t>
            </a:r>
            <a:endParaRPr lang="en-CA" sz="3100" dirty="0"/>
          </a:p>
          <a:p>
            <a:pPr lvl="0">
              <a:spcAft>
                <a:spcPts val="600"/>
              </a:spcAft>
            </a:pPr>
            <a:r>
              <a:rPr lang="fr-CA" dirty="0"/>
              <a:t>4 juin 2026:  Fin de la majorité des claims détenus par la Brunswick Exploration.</a:t>
            </a:r>
            <a:endParaRPr lang="en-CA" dirty="0"/>
          </a:p>
          <a:p>
            <a:pPr lvl="0">
              <a:spcAft>
                <a:spcPts val="600"/>
              </a:spcAft>
            </a:pPr>
            <a:r>
              <a:rPr lang="fr-CA" dirty="0"/>
              <a:t>13 juin 2026:  claims à l’extrême sud du lac Vert détenus par la Brunswick Exploration échus, mais conservent un droit d’acquisition et d’exploration pour quiconque serait intéressé, en raison de leur enregistrement au Registre des droits miniers du Québec créé en 1988 et à un investissement d’exploration depuis cette date .  Ces claims sont assujettis à l’ancienne Loi sur les mines, qui encourageait le libre accès aux ressources minières.</a:t>
            </a:r>
            <a:endParaRPr lang="en-CA" dirty="0"/>
          </a:p>
          <a:p>
            <a:pPr lvl="0">
              <a:spcAft>
                <a:spcPts val="600"/>
              </a:spcAft>
            </a:pPr>
            <a:r>
              <a:rPr lang="fr-CA" dirty="0"/>
              <a:t>Peu de recours des propriétaires contre ces claims:  droit de refuser l’exploration et absence d’acceptation sociale.</a:t>
            </a:r>
            <a:endParaRPr lang="en-CA" dirty="0"/>
          </a:p>
          <a:p>
            <a:pPr lvl="0">
              <a:spcAft>
                <a:spcPts val="600"/>
              </a:spcAft>
            </a:pPr>
            <a:r>
              <a:rPr lang="fr-CA" dirty="0"/>
              <a:t>Protection d’un kilomètre à partir de la limite de la propriété privée</a:t>
            </a:r>
            <a:endParaRPr lang="en-CA" dirty="0"/>
          </a:p>
          <a:p>
            <a:pPr lvl="0">
              <a:spcAft>
                <a:spcPts val="600"/>
              </a:spcAft>
            </a:pPr>
            <a:r>
              <a:rPr lang="fr-CA" dirty="0"/>
              <a:t>Vu le grand nombre de propriétés et les investissements d’exploration qui non pas été poursuivis, cette possibilité demeure faible</a:t>
            </a:r>
            <a:endParaRPr lang="en-CA" dirty="0"/>
          </a:p>
          <a:p>
            <a:pPr lvl="0">
              <a:spcAft>
                <a:spcPts val="600"/>
              </a:spcAft>
            </a:pPr>
            <a:r>
              <a:rPr lang="fr-CA" dirty="0"/>
              <a:t>29 août 2026:  Fin de deux claims détenus par la Brunswick près du lac Vert, si aucun investissement d’exploration n’est effectué d’ici cette date.</a:t>
            </a:r>
            <a:endParaRPr lang="en-CA" dirty="0"/>
          </a:p>
        </p:txBody>
      </p:sp>
      <p:sp>
        <p:nvSpPr>
          <p:cNvPr id="4" name="Slide Number Placeholder 3">
            <a:extLst>
              <a:ext uri="{FF2B5EF4-FFF2-40B4-BE49-F238E27FC236}">
                <a16:creationId xmlns:a16="http://schemas.microsoft.com/office/drawing/2014/main" id="{F82E5381-3634-45FA-F6F8-9CB7B1452B35}"/>
              </a:ext>
            </a:extLst>
          </p:cNvPr>
          <p:cNvSpPr>
            <a:spLocks noGrp="1"/>
          </p:cNvSpPr>
          <p:nvPr>
            <p:ph type="sldNum" sz="quarter" idx="12"/>
          </p:nvPr>
        </p:nvSpPr>
        <p:spPr/>
        <p:txBody>
          <a:bodyPr/>
          <a:lstStyle/>
          <a:p>
            <a:fld id="{80F073CC-40D5-4B23-8DF0-9BD0A0C12F2C}" type="slidenum">
              <a:rPr lang="en-US" smtClean="0"/>
              <a:t>14</a:t>
            </a:fld>
            <a:endParaRPr lang="en-US" dirty="0"/>
          </a:p>
        </p:txBody>
      </p:sp>
      <p:sp>
        <p:nvSpPr>
          <p:cNvPr id="5" name="Title 1">
            <a:extLst>
              <a:ext uri="{FF2B5EF4-FFF2-40B4-BE49-F238E27FC236}">
                <a16:creationId xmlns:a16="http://schemas.microsoft.com/office/drawing/2014/main" id="{23983B48-F69A-470F-4106-134526E78824}"/>
              </a:ext>
            </a:extLst>
          </p:cNvPr>
          <p:cNvSpPr>
            <a:spLocks noGrp="1"/>
          </p:cNvSpPr>
          <p:nvPr>
            <p:ph type="title"/>
          </p:nvPr>
        </p:nvSpPr>
        <p:spPr>
          <a:xfrm>
            <a:off x="1613668" y="136525"/>
            <a:ext cx="10515600" cy="1223963"/>
          </a:xfrm>
        </p:spPr>
        <p:txBody>
          <a:bodyPr>
            <a:normAutofit/>
          </a:bodyPr>
          <a:lstStyle/>
          <a:p>
            <a:r>
              <a:rPr lang="fr-FR" sz="3000" b="1" dirty="0">
                <a:latin typeface="Calibri" panose="020F0502020204030204" pitchFamily="34" charset="0"/>
                <a:ea typeface="Calibri" panose="020F0502020204030204" pitchFamily="34" charset="0"/>
                <a:cs typeface="Times New Roman" panose="02020603050405020304" pitchFamily="18" charset="0"/>
              </a:rPr>
              <a:t>Mise à jour sur l'exploration minière</a:t>
            </a:r>
            <a:endParaRPr lang="en-CA"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109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23373-1741-23A2-2249-6887CCEC0435}"/>
              </a:ext>
            </a:extLst>
          </p:cNvPr>
          <p:cNvSpPr>
            <a:spLocks noGrp="1"/>
          </p:cNvSpPr>
          <p:nvPr>
            <p:ph type="title"/>
          </p:nvPr>
        </p:nvSpPr>
        <p:spPr>
          <a:xfrm>
            <a:off x="2069123" y="69263"/>
            <a:ext cx="10515600" cy="1223549"/>
          </a:xfrm>
        </p:spPr>
        <p:txBody>
          <a:bodyPr>
            <a:normAutofit/>
          </a:bodyPr>
          <a:lstStyle/>
          <a:p>
            <a:r>
              <a:rPr lang="fr-FR" sz="3000" b="1" dirty="0">
                <a:latin typeface="Calibri" panose="020F0502020204030204" pitchFamily="34" charset="0"/>
                <a:ea typeface="Calibri" panose="020F0502020204030204" pitchFamily="34" charset="0"/>
                <a:cs typeface="Times New Roman" panose="02020603050405020304" pitchFamily="18" charset="0"/>
              </a:rPr>
              <a:t>Mise à jour sur l'exploration minière</a:t>
            </a:r>
            <a:endParaRPr lang="en-CA" sz="3000" dirty="0"/>
          </a:p>
        </p:txBody>
      </p:sp>
      <p:sp>
        <p:nvSpPr>
          <p:cNvPr id="3" name="Text Placeholder 2">
            <a:extLst>
              <a:ext uri="{FF2B5EF4-FFF2-40B4-BE49-F238E27FC236}">
                <a16:creationId xmlns:a16="http://schemas.microsoft.com/office/drawing/2014/main" id="{57131BA4-D015-F57B-43D9-7DF209FF077F}"/>
              </a:ext>
            </a:extLst>
          </p:cNvPr>
          <p:cNvSpPr>
            <a:spLocks noGrp="1"/>
          </p:cNvSpPr>
          <p:nvPr>
            <p:ph type="body" idx="1"/>
          </p:nvPr>
        </p:nvSpPr>
        <p:spPr/>
        <p:txBody>
          <a:bodyPr/>
          <a:lstStyle/>
          <a:p>
            <a:r>
              <a:rPr lang="fr-CA" dirty="0"/>
              <a:t> </a:t>
            </a:r>
            <a:endParaRPr lang="en-CA" dirty="0"/>
          </a:p>
        </p:txBody>
      </p:sp>
      <p:sp>
        <p:nvSpPr>
          <p:cNvPr id="4" name="Slide Number Placeholder 3">
            <a:extLst>
              <a:ext uri="{FF2B5EF4-FFF2-40B4-BE49-F238E27FC236}">
                <a16:creationId xmlns:a16="http://schemas.microsoft.com/office/drawing/2014/main" id="{A56039AF-FD5D-669B-F673-D02B28F88A3D}"/>
              </a:ext>
            </a:extLst>
          </p:cNvPr>
          <p:cNvSpPr>
            <a:spLocks noGrp="1"/>
          </p:cNvSpPr>
          <p:nvPr>
            <p:ph type="sldNum" sz="quarter" idx="12"/>
          </p:nvPr>
        </p:nvSpPr>
        <p:spPr/>
        <p:txBody>
          <a:bodyPr/>
          <a:lstStyle/>
          <a:p>
            <a:fld id="{80F073CC-40D5-4B23-8DF0-9BD0A0C12F2C}" type="slidenum">
              <a:rPr lang="en-US" smtClean="0"/>
              <a:t>15</a:t>
            </a:fld>
            <a:endParaRPr lang="en-US" dirty="0"/>
          </a:p>
        </p:txBody>
      </p:sp>
      <p:sp>
        <p:nvSpPr>
          <p:cNvPr id="8" name="TextBox 7">
            <a:extLst>
              <a:ext uri="{FF2B5EF4-FFF2-40B4-BE49-F238E27FC236}">
                <a16:creationId xmlns:a16="http://schemas.microsoft.com/office/drawing/2014/main" id="{A45642DC-03AE-E435-40C1-EB43F24FFFCF}"/>
              </a:ext>
            </a:extLst>
          </p:cNvPr>
          <p:cNvSpPr txBox="1"/>
          <p:nvPr/>
        </p:nvSpPr>
        <p:spPr>
          <a:xfrm>
            <a:off x="246186" y="1550504"/>
            <a:ext cx="11352626" cy="492443"/>
          </a:xfrm>
          <a:prstGeom prst="rect">
            <a:avLst/>
          </a:prstGeom>
          <a:noFill/>
        </p:spPr>
        <p:txBody>
          <a:bodyPr wrap="square">
            <a:spAutoFit/>
          </a:bodyPr>
          <a:lstStyle/>
          <a:p>
            <a:r>
              <a:rPr lang="fr-CA" sz="2600" b="1" dirty="0"/>
              <a:t>CARTE DES CLAIMS ACTUELS PRÈS DU LAC VERT</a:t>
            </a:r>
            <a:endParaRPr lang="en-CA" sz="2600" dirty="0"/>
          </a:p>
        </p:txBody>
      </p:sp>
      <p:pic>
        <p:nvPicPr>
          <p:cNvPr id="10" name="Picture 9">
            <a:extLst>
              <a:ext uri="{FF2B5EF4-FFF2-40B4-BE49-F238E27FC236}">
                <a16:creationId xmlns:a16="http://schemas.microsoft.com/office/drawing/2014/main" id="{BE1ED21B-DD29-0B3B-24CF-3CA68D5CA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158" y="2140773"/>
            <a:ext cx="11939683" cy="4473880"/>
          </a:xfrm>
          <a:prstGeom prst="rect">
            <a:avLst/>
          </a:prstGeom>
        </p:spPr>
      </p:pic>
    </p:spTree>
    <p:extLst>
      <p:ext uri="{BB962C8B-B14F-4D97-AF65-F5344CB8AC3E}">
        <p14:creationId xmlns:p14="http://schemas.microsoft.com/office/powerpoint/2010/main" val="2729595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7E277-8C2E-7261-2C77-10DA49DF203D}"/>
              </a:ext>
            </a:extLst>
          </p:cNvPr>
          <p:cNvSpPr>
            <a:spLocks noGrp="1"/>
          </p:cNvSpPr>
          <p:nvPr>
            <p:ph type="title"/>
          </p:nvPr>
        </p:nvSpPr>
        <p:spPr>
          <a:xfrm>
            <a:off x="1595000" y="180806"/>
            <a:ext cx="10515600" cy="1000461"/>
          </a:xfrm>
        </p:spPr>
        <p:txBody>
          <a:bodyPr>
            <a:normAutofit fontScale="90000"/>
          </a:bodyPr>
          <a:lstStyle/>
          <a:p>
            <a:r>
              <a:rPr lang="fr-CA" sz="3000" b="1" dirty="0">
                <a:latin typeface="+mn-lt"/>
              </a:rPr>
              <a:t>Comité des sciences et de l’environnement</a:t>
            </a:r>
            <a:br>
              <a:rPr lang="fr-CA" altLang="en-US" dirty="0">
                <a:cs typeface="Arial" panose="020B0604020202020204" pitchFamily="34" charset="0"/>
              </a:rPr>
            </a:br>
            <a:r>
              <a:rPr lang="fr-FR" i="1" dirty="0"/>
              <a:t> </a:t>
            </a:r>
            <a:r>
              <a:rPr lang="fr-FR" sz="2700" b="1" dirty="0">
                <a:latin typeface="+mn-lt"/>
              </a:rPr>
              <a:t>Fleurs sauvages / Protection des rivages</a:t>
            </a:r>
            <a:endParaRPr lang="en-CA" sz="2700" b="1" dirty="0">
              <a:latin typeface="+mn-lt"/>
            </a:endParaRPr>
          </a:p>
        </p:txBody>
      </p:sp>
      <p:sp>
        <p:nvSpPr>
          <p:cNvPr id="3" name="Text Placeholder 2">
            <a:extLst>
              <a:ext uri="{FF2B5EF4-FFF2-40B4-BE49-F238E27FC236}">
                <a16:creationId xmlns:a16="http://schemas.microsoft.com/office/drawing/2014/main" id="{CF1AB99D-D6CC-DDAF-5559-6F63890DF8FE}"/>
              </a:ext>
            </a:extLst>
          </p:cNvPr>
          <p:cNvSpPr>
            <a:spLocks noGrp="1"/>
          </p:cNvSpPr>
          <p:nvPr>
            <p:ph type="body" idx="1"/>
          </p:nvPr>
        </p:nvSpPr>
        <p:spPr>
          <a:xfrm>
            <a:off x="838200" y="1382358"/>
            <a:ext cx="10515600" cy="5195943"/>
          </a:xfrm>
        </p:spPr>
        <p:txBody>
          <a:bodyPr>
            <a:normAutofit fontScale="92500" lnSpcReduction="10000"/>
          </a:bodyPr>
          <a:lstStyle/>
          <a:p>
            <a:pPr marL="0" indent="0">
              <a:buNone/>
            </a:pPr>
            <a:r>
              <a:rPr lang="fr-CA" b="1" dirty="0"/>
              <a:t>Distribution de semences de fleurs sauvages et d’informations à Lac-Sainte-Marie et Gracefield</a:t>
            </a:r>
            <a:endParaRPr lang="en-CA" dirty="0"/>
          </a:p>
          <a:p>
            <a:r>
              <a:rPr lang="fr-CA" dirty="0"/>
              <a:t>Succès pour une 4</a:t>
            </a:r>
            <a:r>
              <a:rPr lang="fr-CA" baseline="30000" dirty="0"/>
              <a:t>e</a:t>
            </a:r>
            <a:r>
              <a:rPr lang="fr-CA" dirty="0"/>
              <a:t> année consécutive!  De nombreux remerciements et félicitations des propriétaires riverains et du maire de LSM pour cette initiative</a:t>
            </a:r>
            <a:endParaRPr lang="en-CA" dirty="0"/>
          </a:p>
          <a:p>
            <a:r>
              <a:rPr lang="fr-CA" dirty="0"/>
              <a:t>Semences de deux espèces d’asclépiades distribuées:  incarnate ou des marais et commune, à planter le long des rives de nos lacs  pour améliorer l’écosystème du Bassin versant.  Elles sont notamment les seules plantes à permettre la reproduction du papillon Monarque dont la disparition a atteint 90% et donc très près de l’extinction. </a:t>
            </a:r>
            <a:endParaRPr lang="en-CA" dirty="0"/>
          </a:p>
          <a:p>
            <a:r>
              <a:rPr lang="fr-CA" dirty="0"/>
              <a:t>Informations sur la nouvelle règlementation provinciale (1</a:t>
            </a:r>
            <a:r>
              <a:rPr lang="fr-CA" baseline="30000" dirty="0"/>
              <a:t>er</a:t>
            </a:r>
            <a:r>
              <a:rPr lang="fr-CA" dirty="0"/>
              <a:t> mars 2026) dans le but d’assurer une meilleure protection des fonctions écologiques du littoral, des rives et des zones inondables, dont la mise en application est déléguée aux municipalités.</a:t>
            </a:r>
            <a:endParaRPr lang="en-CA" dirty="0"/>
          </a:p>
          <a:p>
            <a:endParaRPr lang="en-CA" dirty="0"/>
          </a:p>
        </p:txBody>
      </p:sp>
      <p:sp>
        <p:nvSpPr>
          <p:cNvPr id="4" name="Slide Number Placeholder 3">
            <a:extLst>
              <a:ext uri="{FF2B5EF4-FFF2-40B4-BE49-F238E27FC236}">
                <a16:creationId xmlns:a16="http://schemas.microsoft.com/office/drawing/2014/main" id="{BF6D3390-01B4-407F-5FBF-A29BADE61BB7}"/>
              </a:ext>
            </a:extLst>
          </p:cNvPr>
          <p:cNvSpPr>
            <a:spLocks noGrp="1"/>
          </p:cNvSpPr>
          <p:nvPr>
            <p:ph type="sldNum" sz="quarter" idx="12"/>
          </p:nvPr>
        </p:nvSpPr>
        <p:spPr/>
        <p:txBody>
          <a:bodyPr/>
          <a:lstStyle/>
          <a:p>
            <a:fld id="{80F073CC-40D5-4B23-8DF0-9BD0A0C12F2C}" type="slidenum">
              <a:rPr lang="en-US" smtClean="0"/>
              <a:t>16</a:t>
            </a:fld>
            <a:endParaRPr lang="en-US" dirty="0"/>
          </a:p>
        </p:txBody>
      </p:sp>
    </p:spTree>
    <p:extLst>
      <p:ext uri="{BB962C8B-B14F-4D97-AF65-F5344CB8AC3E}">
        <p14:creationId xmlns:p14="http://schemas.microsoft.com/office/powerpoint/2010/main" val="3527912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248DA7-E2FB-FFCB-591E-D920571A5134}"/>
              </a:ext>
            </a:extLst>
          </p:cNvPr>
          <p:cNvSpPr>
            <a:spLocks noGrp="1"/>
          </p:cNvSpPr>
          <p:nvPr>
            <p:ph type="body" idx="1"/>
          </p:nvPr>
        </p:nvSpPr>
        <p:spPr>
          <a:xfrm>
            <a:off x="838200" y="1597511"/>
            <a:ext cx="10515600" cy="4579451"/>
          </a:xfrm>
        </p:spPr>
        <p:txBody>
          <a:bodyPr>
            <a:normAutofit fontScale="92500" lnSpcReduction="20000"/>
          </a:bodyPr>
          <a:lstStyle/>
          <a:p>
            <a:pPr marL="0" indent="0">
              <a:buNone/>
            </a:pPr>
            <a:r>
              <a:rPr lang="fr-CA" b="1" dirty="0"/>
              <a:t>Distribution de semences de fleurs sauvages(ii)</a:t>
            </a:r>
            <a:endParaRPr lang="en-CA" dirty="0"/>
          </a:p>
          <a:p>
            <a:pPr>
              <a:spcAft>
                <a:spcPts val="600"/>
              </a:spcAft>
            </a:pPr>
            <a:r>
              <a:rPr lang="fr-CA" dirty="0"/>
              <a:t>En milieux hydriques, de nouvelles règles sur les activités interdites, les permis nécessaires, les conditions à respecter et les sanctions s’y rattachant.  Par exemple, un permis est nécessaire:</a:t>
            </a:r>
            <a:endParaRPr lang="en-CA" dirty="0"/>
          </a:p>
          <a:p>
            <a:pPr lvl="1">
              <a:spcAft>
                <a:spcPts val="600"/>
              </a:spcAft>
            </a:pPr>
            <a:r>
              <a:rPr lang="fr-CA" dirty="0"/>
              <a:t>pour aménager une percée visuelle dans la rive, qui ne doit pas dépasser 5 mètres ou 10% de la longueur de la rive, incluant les percées déjà existantes; le reste de la rive qui mesure 10 ou 15 mètres de profondeur calculée à partir de la ligne des hautes eaux doit être entièrement végétalisée à l’aide de plantes indigènes</a:t>
            </a:r>
            <a:endParaRPr lang="en-CA" dirty="0"/>
          </a:p>
          <a:p>
            <a:pPr lvl="1">
              <a:spcAft>
                <a:spcPts val="600"/>
              </a:spcAft>
            </a:pPr>
            <a:r>
              <a:rPr lang="fr-CA" dirty="0"/>
              <a:t>pour aménager un accès à un lac</a:t>
            </a:r>
            <a:endParaRPr lang="en-CA" dirty="0"/>
          </a:p>
          <a:p>
            <a:pPr lvl="1">
              <a:spcAft>
                <a:spcPts val="600"/>
              </a:spcAft>
            </a:pPr>
            <a:r>
              <a:rPr lang="fr-CA" dirty="0"/>
              <a:t>pour construire un quai qui doit mesurer au maximum 30 mètres carrés</a:t>
            </a:r>
            <a:endParaRPr lang="en-CA" dirty="0"/>
          </a:p>
          <a:p>
            <a:pPr>
              <a:spcAft>
                <a:spcPts val="600"/>
              </a:spcAft>
            </a:pPr>
            <a:r>
              <a:rPr lang="fr-CA" dirty="0"/>
              <a:t>Importance de se renseigner auprès de votre municipalité avant d’entreprendre des travaux sur votre terrain et la rive ou le littoral du lac pour connaître la règlementation qui s’applique sur son territoire.</a:t>
            </a:r>
            <a:endParaRPr lang="en-CA" dirty="0"/>
          </a:p>
        </p:txBody>
      </p:sp>
      <p:sp>
        <p:nvSpPr>
          <p:cNvPr id="4" name="Slide Number Placeholder 3">
            <a:extLst>
              <a:ext uri="{FF2B5EF4-FFF2-40B4-BE49-F238E27FC236}">
                <a16:creationId xmlns:a16="http://schemas.microsoft.com/office/drawing/2014/main" id="{A64DA407-DE07-B448-18F8-6A7320DE18B6}"/>
              </a:ext>
            </a:extLst>
          </p:cNvPr>
          <p:cNvSpPr>
            <a:spLocks noGrp="1"/>
          </p:cNvSpPr>
          <p:nvPr>
            <p:ph type="sldNum" sz="quarter" idx="12"/>
          </p:nvPr>
        </p:nvSpPr>
        <p:spPr/>
        <p:txBody>
          <a:bodyPr/>
          <a:lstStyle/>
          <a:p>
            <a:fld id="{80F073CC-40D5-4B23-8DF0-9BD0A0C12F2C}" type="slidenum">
              <a:rPr lang="en-US" smtClean="0"/>
              <a:t>17</a:t>
            </a:fld>
            <a:endParaRPr lang="en-US" dirty="0"/>
          </a:p>
        </p:txBody>
      </p:sp>
      <p:sp>
        <p:nvSpPr>
          <p:cNvPr id="5" name="Title 1">
            <a:extLst>
              <a:ext uri="{FF2B5EF4-FFF2-40B4-BE49-F238E27FC236}">
                <a16:creationId xmlns:a16="http://schemas.microsoft.com/office/drawing/2014/main" id="{70CE9D14-5BBC-7665-FDA8-4E7065FFDB00}"/>
              </a:ext>
            </a:extLst>
          </p:cNvPr>
          <p:cNvSpPr>
            <a:spLocks noGrp="1"/>
          </p:cNvSpPr>
          <p:nvPr>
            <p:ph type="title"/>
          </p:nvPr>
        </p:nvSpPr>
        <p:spPr>
          <a:xfrm>
            <a:off x="1606475" y="69850"/>
            <a:ext cx="10515600" cy="1222375"/>
          </a:xfrm>
        </p:spPr>
        <p:txBody>
          <a:bodyPr>
            <a:normAutofit/>
          </a:bodyPr>
          <a:lstStyle/>
          <a:p>
            <a:r>
              <a:rPr lang="fr-CA" sz="3000" b="1" dirty="0">
                <a:latin typeface="+mn-lt"/>
              </a:rPr>
              <a:t>Comité des sciences et de l’environnement</a:t>
            </a:r>
            <a:br>
              <a:rPr lang="fr-CA" altLang="en-US" dirty="0">
                <a:cs typeface="Arial" panose="020B0604020202020204" pitchFamily="34" charset="0"/>
              </a:rPr>
            </a:br>
            <a:r>
              <a:rPr lang="fr-FR" i="1" dirty="0"/>
              <a:t> </a:t>
            </a:r>
            <a:r>
              <a:rPr lang="fr-FR" sz="2400" b="1" dirty="0">
                <a:latin typeface="+mn-lt"/>
              </a:rPr>
              <a:t>Fleurs sauvages / Protection des rivages</a:t>
            </a:r>
            <a:endParaRPr lang="en-CA" sz="2400" b="1" dirty="0">
              <a:latin typeface="+mn-lt"/>
            </a:endParaRPr>
          </a:p>
        </p:txBody>
      </p:sp>
    </p:spTree>
    <p:extLst>
      <p:ext uri="{BB962C8B-B14F-4D97-AF65-F5344CB8AC3E}">
        <p14:creationId xmlns:p14="http://schemas.microsoft.com/office/powerpoint/2010/main" val="743738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745792-E6F3-BB4F-34B9-CF1CF88EF833}"/>
              </a:ext>
            </a:extLst>
          </p:cNvPr>
          <p:cNvSpPr>
            <a:spLocks noGrp="1"/>
          </p:cNvSpPr>
          <p:nvPr>
            <p:ph type="body" idx="1"/>
          </p:nvPr>
        </p:nvSpPr>
        <p:spPr>
          <a:xfrm>
            <a:off x="838200" y="1819657"/>
            <a:ext cx="10515600" cy="4357306"/>
          </a:xfrm>
        </p:spPr>
        <p:txBody>
          <a:bodyPr>
            <a:normAutofit fontScale="85000" lnSpcReduction="20000"/>
          </a:bodyPr>
          <a:lstStyle/>
          <a:p>
            <a:pPr marL="0" indent="0">
              <a:buNone/>
            </a:pPr>
            <a:r>
              <a:rPr lang="fr-CA" b="1" dirty="0"/>
              <a:t>Importance de la végétation naturelle sur les rives  </a:t>
            </a:r>
            <a:endParaRPr lang="en-CA" dirty="0"/>
          </a:p>
          <a:p>
            <a:r>
              <a:rPr lang="fr-CA" dirty="0"/>
              <a:t>Elle maintient et améliore la qualité de l’eau et la santé de nos lacs lorsqu’elle est conservée à l’état naturel.  Son rôle essentiel se définit ainsi:</a:t>
            </a:r>
            <a:endParaRPr lang="en-CA" dirty="0"/>
          </a:p>
          <a:p>
            <a:pPr lvl="1"/>
            <a:r>
              <a:rPr lang="fr-CA" dirty="0"/>
              <a:t>Un rempart contre l’érosion des sols et des rives</a:t>
            </a:r>
            <a:endParaRPr lang="en-CA" dirty="0"/>
          </a:p>
          <a:p>
            <a:pPr lvl="1"/>
            <a:r>
              <a:rPr lang="fr-CA" dirty="0"/>
              <a:t>Un filtre contre la pollution de l’eau</a:t>
            </a:r>
            <a:endParaRPr lang="en-CA" dirty="0"/>
          </a:p>
          <a:p>
            <a:pPr lvl="1"/>
            <a:r>
              <a:rPr lang="fr-CA" dirty="0"/>
              <a:t>Une barrière contre le déversement dans le lac de débris, sable, boue, roches et toutes autres matières solides</a:t>
            </a:r>
            <a:endParaRPr lang="en-CA" dirty="0"/>
          </a:p>
          <a:p>
            <a:pPr lvl="1"/>
            <a:r>
              <a:rPr lang="fr-CA" dirty="0"/>
              <a:t>Un régulateur du cycle de l’eau lorsque la pluie et la neige alimentent les lacs, ruisseaux, rivières, le sol et les nappes phréatiques</a:t>
            </a:r>
            <a:endParaRPr lang="en-CA" dirty="0"/>
          </a:p>
          <a:p>
            <a:pPr lvl="1"/>
            <a:r>
              <a:rPr lang="fr-CA" dirty="0"/>
              <a:t>Un habitat pour la faune et la flore</a:t>
            </a:r>
            <a:endParaRPr lang="en-CA" dirty="0"/>
          </a:p>
          <a:p>
            <a:pPr lvl="1"/>
            <a:r>
              <a:rPr lang="fr-CA" dirty="0"/>
              <a:t>Une nourriture pour la faune, les insectes pollinisateurs et les oiseaux</a:t>
            </a:r>
            <a:endParaRPr lang="en-CA" dirty="0"/>
          </a:p>
          <a:p>
            <a:pPr lvl="1"/>
            <a:r>
              <a:rPr lang="fr-CA" dirty="0"/>
              <a:t>Un écran contre le réchauffement excessif de l’eau en créant des zones d’ombre</a:t>
            </a:r>
            <a:endParaRPr lang="en-CA" dirty="0"/>
          </a:p>
          <a:p>
            <a:pPr lvl="1"/>
            <a:r>
              <a:rPr lang="fr-CA" dirty="0"/>
              <a:t>Un coupe-vent naturel.</a:t>
            </a:r>
            <a:endParaRPr lang="en-CA" dirty="0"/>
          </a:p>
          <a:p>
            <a:r>
              <a:rPr lang="fr-CA" dirty="0"/>
              <a:t>Pour revégétaliser la rive de votre propriété, plantez des végétaux indigènes adaptés au sol plus humide en bordure du lac.</a:t>
            </a:r>
            <a:endParaRPr lang="en-CA" dirty="0"/>
          </a:p>
        </p:txBody>
      </p:sp>
      <p:sp>
        <p:nvSpPr>
          <p:cNvPr id="4" name="Slide Number Placeholder 3">
            <a:extLst>
              <a:ext uri="{FF2B5EF4-FFF2-40B4-BE49-F238E27FC236}">
                <a16:creationId xmlns:a16="http://schemas.microsoft.com/office/drawing/2014/main" id="{88FF411A-35B1-B7CF-11A3-947669D49479}"/>
              </a:ext>
            </a:extLst>
          </p:cNvPr>
          <p:cNvSpPr>
            <a:spLocks noGrp="1"/>
          </p:cNvSpPr>
          <p:nvPr>
            <p:ph type="sldNum" sz="quarter" idx="12"/>
          </p:nvPr>
        </p:nvSpPr>
        <p:spPr/>
        <p:txBody>
          <a:bodyPr/>
          <a:lstStyle/>
          <a:p>
            <a:fld id="{80F073CC-40D5-4B23-8DF0-9BD0A0C12F2C}" type="slidenum">
              <a:rPr lang="en-US" smtClean="0"/>
              <a:t>18</a:t>
            </a:fld>
            <a:endParaRPr lang="en-US" dirty="0"/>
          </a:p>
        </p:txBody>
      </p:sp>
      <p:sp>
        <p:nvSpPr>
          <p:cNvPr id="5" name="Title 1">
            <a:extLst>
              <a:ext uri="{FF2B5EF4-FFF2-40B4-BE49-F238E27FC236}">
                <a16:creationId xmlns:a16="http://schemas.microsoft.com/office/drawing/2014/main" id="{5E8BB853-7075-53AE-5B0B-DB243AF3D25E}"/>
              </a:ext>
            </a:extLst>
          </p:cNvPr>
          <p:cNvSpPr>
            <a:spLocks noGrp="1"/>
          </p:cNvSpPr>
          <p:nvPr>
            <p:ph type="title"/>
          </p:nvPr>
        </p:nvSpPr>
        <p:spPr>
          <a:xfrm>
            <a:off x="1407945" y="0"/>
            <a:ext cx="10515600" cy="1223963"/>
          </a:xfrm>
        </p:spPr>
        <p:txBody>
          <a:bodyPr>
            <a:normAutofit/>
          </a:bodyPr>
          <a:lstStyle/>
          <a:p>
            <a:r>
              <a:rPr lang="fr-CA" sz="3000" b="1" dirty="0">
                <a:latin typeface="+mn-lt"/>
              </a:rPr>
              <a:t>Comité des sciences et de l’environnement</a:t>
            </a:r>
            <a:br>
              <a:rPr lang="fr-CA" altLang="en-US" dirty="0">
                <a:cs typeface="Arial" panose="020B0604020202020204" pitchFamily="34" charset="0"/>
              </a:rPr>
            </a:br>
            <a:r>
              <a:rPr lang="fr-FR" i="1" dirty="0"/>
              <a:t> </a:t>
            </a:r>
            <a:r>
              <a:rPr lang="fr-FR" sz="2400" b="1" dirty="0">
                <a:latin typeface="+mn-lt"/>
              </a:rPr>
              <a:t>Fleurs sauvages / Protection des rivages</a:t>
            </a:r>
            <a:endParaRPr lang="en-CA" sz="2400" b="1" dirty="0">
              <a:latin typeface="+mn-lt"/>
            </a:endParaRPr>
          </a:p>
        </p:txBody>
      </p:sp>
    </p:spTree>
    <p:extLst>
      <p:ext uri="{BB962C8B-B14F-4D97-AF65-F5344CB8AC3E}">
        <p14:creationId xmlns:p14="http://schemas.microsoft.com/office/powerpoint/2010/main" val="1499082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1AFBF4-57FA-A4A8-E468-2E6593E01F78}"/>
              </a:ext>
            </a:extLst>
          </p:cNvPr>
          <p:cNvSpPr>
            <a:spLocks noGrp="1"/>
          </p:cNvSpPr>
          <p:nvPr>
            <p:ph type="body" idx="1"/>
          </p:nvPr>
        </p:nvSpPr>
        <p:spPr>
          <a:xfrm>
            <a:off x="838200" y="1527048"/>
            <a:ext cx="10515600" cy="5194427"/>
          </a:xfrm>
        </p:spPr>
        <p:txBody>
          <a:bodyPr>
            <a:normAutofit fontScale="62500" lnSpcReduction="20000"/>
          </a:bodyPr>
          <a:lstStyle/>
          <a:p>
            <a:pPr marL="0" indent="0">
              <a:buNone/>
            </a:pPr>
            <a:r>
              <a:rPr lang="fr-CA" sz="3700" b="1" dirty="0"/>
              <a:t>Conservation des fleurs sauvages en bordure des routes</a:t>
            </a:r>
            <a:endParaRPr lang="en-CA" sz="3700" dirty="0"/>
          </a:p>
          <a:p>
            <a:r>
              <a:rPr lang="fr-CA" sz="3500" dirty="0"/>
              <a:t>Nous avons soumis une demande aux deux municipalités pour conserver les fleurs sauvages en bordure des routes et dans les fossés. Pourquoi conserver cette végétation?</a:t>
            </a:r>
            <a:endParaRPr lang="en-CA" sz="3500" dirty="0"/>
          </a:p>
          <a:p>
            <a:pPr lvl="1"/>
            <a:r>
              <a:rPr lang="fr-CA" sz="2900" dirty="0"/>
              <a:t>Pour améliorer l’écosystème du Bassin versant et pour permettre la reproduction de ces plantes, particulièrement sur les rives des lacs et autres cours d’eau de notre territoire</a:t>
            </a:r>
            <a:endParaRPr lang="en-CA" sz="2900" dirty="0"/>
          </a:p>
          <a:p>
            <a:pPr lvl="1"/>
            <a:r>
              <a:rPr lang="fr-CA" sz="2900" dirty="0"/>
              <a:t>Excellentes pour les pollinisateurs, les oiseaux et l’écosystème du bassin versant</a:t>
            </a:r>
            <a:endParaRPr lang="en-CA" sz="2900" dirty="0"/>
          </a:p>
          <a:p>
            <a:pPr lvl="1"/>
            <a:r>
              <a:rPr lang="fr-CA" sz="2900" dirty="0"/>
              <a:t>Agissent comme une barrière entre la route et les lacs en capturant la poussière et le carbone</a:t>
            </a:r>
            <a:endParaRPr lang="en-CA" sz="2900" dirty="0"/>
          </a:p>
          <a:p>
            <a:pPr lvl="1"/>
            <a:r>
              <a:rPr lang="fr-CA" sz="2900" dirty="0"/>
              <a:t>Empêchent le ruissellement routier lors des fortes pluies et la fonte des neiges au printemps (nous vivons actuellement une telle situation au lac Desormeaux)</a:t>
            </a:r>
            <a:endParaRPr lang="en-CA" sz="2900" dirty="0"/>
          </a:p>
          <a:p>
            <a:pPr lvl="1"/>
            <a:r>
              <a:rPr lang="fr-CA" sz="2900" dirty="0"/>
              <a:t>Embellissent le réseau routier</a:t>
            </a:r>
            <a:endParaRPr lang="en-CA" sz="2900" dirty="0"/>
          </a:p>
          <a:p>
            <a:pPr lvl="1"/>
            <a:r>
              <a:rPr lang="fr-CA" sz="2900" dirty="0"/>
              <a:t>Permettent aux plantes sauvages des fossés de se reproduire et de restaurer et protéger les rives des lacs</a:t>
            </a:r>
          </a:p>
          <a:p>
            <a:pPr lvl="1"/>
            <a:r>
              <a:rPr lang="fr-CA" sz="2900" dirty="0"/>
              <a:t>Permettent de réduire les coûts pour la municipalité</a:t>
            </a:r>
            <a:endParaRPr lang="en-CA" sz="2900" dirty="0"/>
          </a:p>
          <a:p>
            <a:pPr lvl="1"/>
            <a:r>
              <a:rPr lang="fr-CA" sz="2900" dirty="0"/>
              <a:t>Ajoutent à l’image de la municipalité ce rôle dans la conservation de la nature</a:t>
            </a:r>
            <a:endParaRPr lang="en-CA" sz="2900" dirty="0"/>
          </a:p>
          <a:p>
            <a:pPr lvl="1"/>
            <a:r>
              <a:rPr lang="fr-CA" sz="2900" dirty="0"/>
              <a:t>Permettent de réduire les coûts pour la municipalité</a:t>
            </a:r>
            <a:endParaRPr lang="en-CA" sz="2900" dirty="0"/>
          </a:p>
          <a:p>
            <a:pPr lvl="0"/>
            <a:r>
              <a:rPr lang="fr-CA" sz="3500" dirty="0"/>
              <a:t>N’entravent pas la visibilité dans les virages grâce à leur courte taille et n’empêchent pas le stationnement en bordure des routes.</a:t>
            </a:r>
          </a:p>
          <a:p>
            <a:r>
              <a:rPr lang="fr-CA" sz="3500" dirty="0"/>
              <a:t>Cette demande sera soumis aux conseils de la municipalité</a:t>
            </a:r>
            <a:endParaRPr lang="en-CA" sz="3500" dirty="0"/>
          </a:p>
        </p:txBody>
      </p:sp>
      <p:sp>
        <p:nvSpPr>
          <p:cNvPr id="4" name="Slide Number Placeholder 3">
            <a:extLst>
              <a:ext uri="{FF2B5EF4-FFF2-40B4-BE49-F238E27FC236}">
                <a16:creationId xmlns:a16="http://schemas.microsoft.com/office/drawing/2014/main" id="{00BBC97E-E87B-3D37-DDF4-489DC5A0F37C}"/>
              </a:ext>
            </a:extLst>
          </p:cNvPr>
          <p:cNvSpPr>
            <a:spLocks noGrp="1"/>
          </p:cNvSpPr>
          <p:nvPr>
            <p:ph type="sldNum" sz="quarter" idx="12"/>
          </p:nvPr>
        </p:nvSpPr>
        <p:spPr/>
        <p:txBody>
          <a:bodyPr/>
          <a:lstStyle/>
          <a:p>
            <a:fld id="{80F073CC-40D5-4B23-8DF0-9BD0A0C12F2C}" type="slidenum">
              <a:rPr lang="en-US" smtClean="0"/>
              <a:t>19</a:t>
            </a:fld>
            <a:endParaRPr lang="en-US" dirty="0"/>
          </a:p>
        </p:txBody>
      </p:sp>
      <p:sp>
        <p:nvSpPr>
          <p:cNvPr id="5" name="Title 1">
            <a:extLst>
              <a:ext uri="{FF2B5EF4-FFF2-40B4-BE49-F238E27FC236}">
                <a16:creationId xmlns:a16="http://schemas.microsoft.com/office/drawing/2014/main" id="{9EEF78B3-DFC0-C720-6696-21D6E0E27ED6}"/>
              </a:ext>
            </a:extLst>
          </p:cNvPr>
          <p:cNvSpPr>
            <a:spLocks noGrp="1"/>
          </p:cNvSpPr>
          <p:nvPr>
            <p:ph type="title"/>
          </p:nvPr>
        </p:nvSpPr>
        <p:spPr>
          <a:xfrm>
            <a:off x="1676400" y="69850"/>
            <a:ext cx="10515600" cy="1222375"/>
          </a:xfrm>
        </p:spPr>
        <p:txBody>
          <a:bodyPr>
            <a:normAutofit/>
          </a:bodyPr>
          <a:lstStyle/>
          <a:p>
            <a:r>
              <a:rPr lang="fr-CA" sz="3000" b="1" dirty="0">
                <a:latin typeface="+mn-lt"/>
              </a:rPr>
              <a:t>Comité des sciences et de l’environnement</a:t>
            </a:r>
            <a:br>
              <a:rPr lang="fr-CA" altLang="en-US" dirty="0">
                <a:cs typeface="Arial" panose="020B0604020202020204" pitchFamily="34" charset="0"/>
              </a:rPr>
            </a:br>
            <a:r>
              <a:rPr lang="fr-FR" i="1" dirty="0"/>
              <a:t> </a:t>
            </a:r>
            <a:r>
              <a:rPr lang="fr-FR" sz="2400" b="1" dirty="0">
                <a:latin typeface="+mn-lt"/>
              </a:rPr>
              <a:t>Fleurs sauvages / Protection des rivages</a:t>
            </a:r>
            <a:endParaRPr lang="en-CA" sz="2400" b="1" dirty="0">
              <a:latin typeface="+mn-lt"/>
            </a:endParaRPr>
          </a:p>
        </p:txBody>
      </p:sp>
    </p:spTree>
    <p:extLst>
      <p:ext uri="{BB962C8B-B14F-4D97-AF65-F5344CB8AC3E}">
        <p14:creationId xmlns:p14="http://schemas.microsoft.com/office/powerpoint/2010/main" val="73499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56479" y="1771571"/>
            <a:ext cx="9464642" cy="4581291"/>
          </a:xfrm>
        </p:spPr>
        <p:txBody>
          <a:bodyPr>
            <a:noAutofit/>
          </a:bodyPr>
          <a:lstStyle/>
          <a:p>
            <a:pPr marL="342900" indent="-342900">
              <a:lnSpc>
                <a:spcPct val="100000"/>
              </a:lnSpc>
              <a:spcBef>
                <a:spcPts val="300"/>
              </a:spcBef>
              <a:spcAft>
                <a:spcPts val="300"/>
              </a:spcAft>
              <a:buAutoNum type="arabicParenR"/>
              <a:tabLst>
                <a:tab pos="5368925" algn="l"/>
              </a:tabLst>
            </a:pPr>
            <a:r>
              <a:rPr lang="fr-CA" altLang="en-US" sz="2400" dirty="0">
                <a:cs typeface="Arial" panose="020B0604020202020204" pitchFamily="34" charset="0"/>
              </a:rPr>
              <a:t>Association – Rapport du président			Tony VanDuzer</a:t>
            </a:r>
          </a:p>
          <a:p>
            <a:pPr marL="342900" indent="-342900">
              <a:lnSpc>
                <a:spcPct val="100000"/>
              </a:lnSpc>
              <a:spcBef>
                <a:spcPts val="300"/>
              </a:spcBef>
              <a:spcAft>
                <a:spcPts val="300"/>
              </a:spcAft>
              <a:buAutoNum type="arabicParenR"/>
              <a:tabLst>
                <a:tab pos="5368925" algn="l"/>
              </a:tabLst>
            </a:pPr>
            <a:r>
              <a:rPr lang="fr-CA" altLang="en-US" sz="2400" dirty="0">
                <a:cs typeface="Arial" panose="020B0604020202020204" pitchFamily="34" charset="0"/>
              </a:rPr>
              <a:t>Comité des candidatures 			Tom McKenna</a:t>
            </a:r>
          </a:p>
          <a:p>
            <a:pPr marL="342900" indent="-342900">
              <a:lnSpc>
                <a:spcPct val="100000"/>
              </a:lnSpc>
              <a:spcBef>
                <a:spcPts val="300"/>
              </a:spcBef>
              <a:spcAft>
                <a:spcPts val="300"/>
              </a:spcAft>
              <a:buFont typeface="Arial" panose="020B0604020202020204" pitchFamily="34" charset="0"/>
              <a:buAutoNum type="arabicParenR"/>
              <a:tabLst>
                <a:tab pos="5368925" algn="l"/>
              </a:tabLst>
            </a:pPr>
            <a:r>
              <a:rPr lang="fr-CA" altLang="en-US" sz="2400" dirty="0">
                <a:cs typeface="Arial" panose="020B0604020202020204" pitchFamily="34" charset="0"/>
              </a:rPr>
              <a:t>Finances de l’Association			Ted Billey</a:t>
            </a:r>
          </a:p>
          <a:p>
            <a:pPr marL="342900" indent="-342900">
              <a:lnSpc>
                <a:spcPct val="100000"/>
              </a:lnSpc>
              <a:spcBef>
                <a:spcPts val="300"/>
              </a:spcBef>
              <a:spcAft>
                <a:spcPts val="300"/>
              </a:spcAft>
              <a:buAutoNum type="arabicParenR"/>
              <a:tabLst>
                <a:tab pos="5368925" algn="l"/>
              </a:tabLst>
            </a:pPr>
            <a:r>
              <a:rPr lang="fr-FR" sz="2400" dirty="0"/>
              <a:t>Mise à jour sur l'exploration minière </a:t>
            </a:r>
            <a:r>
              <a:rPr lang="fr-CA" altLang="en-US" sz="2400" dirty="0">
                <a:cs typeface="Arial" panose="020B0604020202020204" pitchFamily="34" charset="0"/>
              </a:rPr>
              <a:t>			Chantal Landry</a:t>
            </a:r>
          </a:p>
          <a:p>
            <a:pPr marL="342900" indent="-342900">
              <a:lnSpc>
                <a:spcPct val="100000"/>
              </a:lnSpc>
              <a:spcBef>
                <a:spcPts val="300"/>
              </a:spcBef>
              <a:spcAft>
                <a:spcPts val="300"/>
              </a:spcAft>
              <a:buFont typeface="Arial" panose="020B0604020202020204" pitchFamily="34" charset="0"/>
              <a:buAutoNum type="arabicParenR"/>
              <a:tabLst>
                <a:tab pos="5368925" algn="l"/>
              </a:tabLst>
            </a:pPr>
            <a:r>
              <a:rPr lang="fr-CA" sz="2400" dirty="0"/>
              <a:t>Comité des sciences et de l’environnement</a:t>
            </a:r>
            <a:endParaRPr lang="fr-CA" altLang="en-US" sz="2400" dirty="0">
              <a:cs typeface="Arial" panose="020B0604020202020204" pitchFamily="34" charset="0"/>
            </a:endParaRPr>
          </a:p>
          <a:p>
            <a:pPr lvl="1">
              <a:lnSpc>
                <a:spcPct val="100000"/>
              </a:lnSpc>
              <a:spcBef>
                <a:spcPts val="300"/>
              </a:spcBef>
              <a:spcAft>
                <a:spcPts val="300"/>
              </a:spcAft>
              <a:buFont typeface="Wingdings" panose="05000000000000000000" pitchFamily="2" charset="2"/>
              <a:buChar char="Ø"/>
              <a:tabLst>
                <a:tab pos="5368925" algn="l"/>
              </a:tabLst>
            </a:pPr>
            <a:r>
              <a:rPr lang="fr-FR" i="1" dirty="0"/>
              <a:t>Sensibilisation communautaire: 			</a:t>
            </a:r>
            <a:r>
              <a:rPr lang="fr-CA" altLang="en-US" dirty="0">
                <a:cs typeface="Arial" panose="020B0604020202020204" pitchFamily="34" charset="0"/>
              </a:rPr>
              <a:t>Chantal Landry</a:t>
            </a:r>
          </a:p>
          <a:p>
            <a:pPr marL="457200" lvl="1" indent="0">
              <a:lnSpc>
                <a:spcPct val="100000"/>
              </a:lnSpc>
              <a:spcBef>
                <a:spcPts val="300"/>
              </a:spcBef>
              <a:spcAft>
                <a:spcPts val="300"/>
              </a:spcAft>
              <a:buNone/>
              <a:tabLst>
                <a:tab pos="5368925" algn="l"/>
              </a:tabLst>
            </a:pPr>
            <a:r>
              <a:rPr lang="fr-FR" i="1" dirty="0"/>
              <a:t>     Fleurs sauvages / Protection des rivages</a:t>
            </a:r>
            <a:endParaRPr lang="fr-CA" altLang="en-US" i="1" dirty="0">
              <a:cs typeface="Arial" panose="020B0604020202020204" pitchFamily="34" charset="0"/>
            </a:endParaRPr>
          </a:p>
          <a:p>
            <a:pPr lvl="1">
              <a:lnSpc>
                <a:spcPct val="100000"/>
              </a:lnSpc>
              <a:spcBef>
                <a:spcPts val="300"/>
              </a:spcBef>
              <a:spcAft>
                <a:spcPts val="300"/>
              </a:spcAft>
              <a:buFont typeface="Wingdings" panose="05000000000000000000" pitchFamily="2" charset="2"/>
              <a:buChar char="Ø"/>
              <a:tabLst>
                <a:tab pos="5368925" algn="l"/>
              </a:tabLst>
            </a:pPr>
            <a:r>
              <a:rPr lang="fr-CA" altLang="en-US" i="1" dirty="0">
                <a:cs typeface="Arial" panose="020B0604020202020204" pitchFamily="34" charset="0"/>
              </a:rPr>
              <a:t>État des lacs 			</a:t>
            </a:r>
            <a:r>
              <a:rPr lang="fr-CA" altLang="en-US" dirty="0">
                <a:cs typeface="Arial" panose="020B0604020202020204" pitchFamily="34" charset="0"/>
              </a:rPr>
              <a:t>Tom McKenna</a:t>
            </a:r>
          </a:p>
          <a:p>
            <a:pPr lvl="1">
              <a:lnSpc>
                <a:spcPct val="100000"/>
              </a:lnSpc>
              <a:spcBef>
                <a:spcPts val="300"/>
              </a:spcBef>
              <a:spcAft>
                <a:spcPts val="300"/>
              </a:spcAft>
              <a:buFont typeface="Wingdings" panose="05000000000000000000" pitchFamily="2" charset="2"/>
              <a:buChar char="Ø"/>
              <a:tabLst>
                <a:tab pos="5368925" algn="l"/>
              </a:tabLst>
            </a:pPr>
            <a:r>
              <a:rPr lang="fr-FR" i="1" dirty="0"/>
              <a:t>Mise à jour sur le myriophylle à épis 			</a:t>
            </a:r>
            <a:r>
              <a:rPr lang="fr-CA" altLang="en-US" dirty="0">
                <a:cs typeface="Arial" panose="020B0604020202020204" pitchFamily="34" charset="0"/>
              </a:rPr>
              <a:t>Tom McKenna</a:t>
            </a:r>
          </a:p>
          <a:p>
            <a:pPr marL="0" indent="0">
              <a:lnSpc>
                <a:spcPct val="100000"/>
              </a:lnSpc>
              <a:spcBef>
                <a:spcPts val="300"/>
              </a:spcBef>
              <a:spcAft>
                <a:spcPts val="300"/>
              </a:spcAft>
              <a:buNone/>
              <a:tabLst>
                <a:tab pos="5368925" algn="l"/>
              </a:tabLst>
            </a:pPr>
            <a:r>
              <a:rPr lang="fr-CA" altLang="en-US" sz="2400" dirty="0">
                <a:cs typeface="Arial" panose="020B0604020202020204" pitchFamily="34" charset="0"/>
              </a:rPr>
              <a:t>6) Capitaines de baies relance			Jane Macintyre</a:t>
            </a:r>
          </a:p>
          <a:p>
            <a:pPr marL="0" indent="0">
              <a:lnSpc>
                <a:spcPct val="100000"/>
              </a:lnSpc>
              <a:spcBef>
                <a:spcPts val="300"/>
              </a:spcBef>
              <a:spcAft>
                <a:spcPts val="300"/>
              </a:spcAft>
              <a:buNone/>
              <a:tabLst>
                <a:tab pos="5368925" algn="l"/>
              </a:tabLst>
            </a:pPr>
            <a:r>
              <a:rPr lang="fr-CA" altLang="en-US" sz="2400" dirty="0">
                <a:cs typeface="Arial" panose="020B0604020202020204" pitchFamily="34" charset="0"/>
              </a:rPr>
              <a:t>			Ashwin </a:t>
            </a:r>
            <a:r>
              <a:rPr lang="fr-CA" altLang="en-US" sz="2400" dirty="0" err="1">
                <a:cs typeface="Arial" panose="020B0604020202020204" pitchFamily="34" charset="0"/>
              </a:rPr>
              <a:t>Shingadia</a:t>
            </a:r>
            <a:endParaRPr lang="fr-CA" altLang="en-US" sz="2400" dirty="0">
              <a:cs typeface="Arial" panose="020B0604020202020204" pitchFamily="34" charset="0"/>
            </a:endParaRPr>
          </a:p>
        </p:txBody>
      </p:sp>
      <p:sp>
        <p:nvSpPr>
          <p:cNvPr id="6" name="Title 5"/>
          <p:cNvSpPr>
            <a:spLocks noGrp="1"/>
          </p:cNvSpPr>
          <p:nvPr>
            <p:ph type="title" idx="4294967295"/>
          </p:nvPr>
        </p:nvSpPr>
        <p:spPr>
          <a:xfrm>
            <a:off x="1652494" y="103826"/>
            <a:ext cx="9586679" cy="865188"/>
          </a:xfrm>
        </p:spPr>
        <p:txBody>
          <a:bodyPr>
            <a:noAutofit/>
          </a:bodyPr>
          <a:lstStyle/>
          <a:p>
            <a:r>
              <a:rPr lang="fr-CA" sz="3000" b="1" dirty="0">
                <a:latin typeface="+mn-lt"/>
              </a:rPr>
              <a:t>Ordre du jour – Association du Bassin versant du Lac Heney </a:t>
            </a:r>
            <a:r>
              <a:rPr lang="fr-CA" sz="3000" b="1" dirty="0" err="1">
                <a:latin typeface="+mn-lt"/>
              </a:rPr>
              <a:t>Watershed</a:t>
            </a:r>
            <a:br>
              <a:rPr lang="fr-CA" sz="3000" dirty="0">
                <a:latin typeface="+mn-lt"/>
              </a:rPr>
            </a:br>
            <a:r>
              <a:rPr lang="fr-CA" sz="1800" i="1" dirty="0">
                <a:latin typeface="+mn-lt"/>
              </a:rPr>
              <a:t>Enregistré sous le nom de l’Association du Bassin versant du Lac Heney</a:t>
            </a:r>
          </a:p>
        </p:txBody>
      </p:sp>
      <p:sp>
        <p:nvSpPr>
          <p:cNvPr id="8" name="Slide Number Placeholder 7"/>
          <p:cNvSpPr>
            <a:spLocks noGrp="1"/>
          </p:cNvSpPr>
          <p:nvPr>
            <p:ph type="sldNum" sz="quarter" idx="12"/>
          </p:nvPr>
        </p:nvSpPr>
        <p:spPr/>
        <p:txBody>
          <a:bodyPr/>
          <a:lstStyle/>
          <a:p>
            <a:fld id="{794071B5-D07C-40C4-A773-80FEDE03052E}" type="slidenum">
              <a:rPr lang="en-US" smtClean="0"/>
              <a:pPr/>
              <a:t>2</a:t>
            </a:fld>
            <a:endParaRPr lang="en-US" dirty="0"/>
          </a:p>
        </p:txBody>
      </p:sp>
    </p:spTree>
    <p:extLst>
      <p:ext uri="{BB962C8B-B14F-4D97-AF65-F5344CB8AC3E}">
        <p14:creationId xmlns:p14="http://schemas.microsoft.com/office/powerpoint/2010/main" val="3981651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71732" y="254410"/>
            <a:ext cx="10366225" cy="1249925"/>
          </a:xfrm>
        </p:spPr>
        <p:txBody>
          <a:bodyPr>
            <a:normAutofit/>
          </a:bodyPr>
          <a:lstStyle/>
          <a:p>
            <a:pPr marL="0" indent="0">
              <a:lnSpc>
                <a:spcPct val="100000"/>
              </a:lnSpc>
              <a:spcBef>
                <a:spcPts val="300"/>
              </a:spcBef>
              <a:spcAft>
                <a:spcPts val="300"/>
              </a:spcAft>
              <a:buNone/>
              <a:tabLst>
                <a:tab pos="5368925" algn="l"/>
              </a:tabLst>
            </a:pPr>
            <a:r>
              <a:rPr lang="fr-CA" sz="3200" b="1" dirty="0"/>
              <a:t>Comité des sciences et de l’environnement</a:t>
            </a:r>
            <a:endParaRPr lang="fr-CA" altLang="en-US" sz="3200" b="1" dirty="0">
              <a:cs typeface="Arial" panose="020B0604020202020204" pitchFamily="34" charset="0"/>
            </a:endParaRPr>
          </a:p>
          <a:p>
            <a:pPr marL="0" indent="0">
              <a:buNone/>
            </a:pPr>
            <a:r>
              <a:rPr lang="fr-CA" altLang="en-US" sz="3200" b="1" dirty="0">
                <a:cs typeface="Arial" panose="020B0604020202020204" pitchFamily="34" charset="0"/>
              </a:rPr>
              <a:t>État des lacs</a:t>
            </a:r>
            <a:endParaRPr lang="en-US" sz="3200" b="1" dirty="0"/>
          </a:p>
        </p:txBody>
      </p:sp>
      <p:sp>
        <p:nvSpPr>
          <p:cNvPr id="3" name="Slide Number Placeholder 2"/>
          <p:cNvSpPr>
            <a:spLocks noGrp="1"/>
          </p:cNvSpPr>
          <p:nvPr>
            <p:ph type="sldNum" sz="quarter" idx="12"/>
          </p:nvPr>
        </p:nvSpPr>
        <p:spPr/>
        <p:txBody>
          <a:bodyPr/>
          <a:lstStyle/>
          <a:p>
            <a:fld id="{794071B5-D07C-40C4-A773-80FEDE03052E}" type="slidenum">
              <a:rPr lang="en-US" smtClean="0"/>
              <a:t>20</a:t>
            </a:fld>
            <a:endParaRPr lang="en-US" dirty="0"/>
          </a:p>
        </p:txBody>
      </p:sp>
      <p:sp>
        <p:nvSpPr>
          <p:cNvPr id="4" name="TextBox 3">
            <a:extLst>
              <a:ext uri="{FF2B5EF4-FFF2-40B4-BE49-F238E27FC236}">
                <a16:creationId xmlns:a16="http://schemas.microsoft.com/office/drawing/2014/main" id="{C540FBFC-E3A2-AD4F-AF52-8D8FF9BB6AAE}"/>
              </a:ext>
            </a:extLst>
          </p:cNvPr>
          <p:cNvSpPr txBox="1"/>
          <p:nvPr/>
        </p:nvSpPr>
        <p:spPr>
          <a:xfrm>
            <a:off x="2143918" y="2886940"/>
            <a:ext cx="4803110" cy="1569660"/>
          </a:xfrm>
          <a:prstGeom prst="rect">
            <a:avLst/>
          </a:prstGeom>
          <a:noFill/>
        </p:spPr>
        <p:txBody>
          <a:bodyPr wrap="none" rtlCol="0">
            <a:spAutoFit/>
          </a:bodyPr>
          <a:lstStyle/>
          <a:p>
            <a:r>
              <a:rPr lang="fr-CA" altLang="en-US" sz="3200" b="1" i="1" dirty="0">
                <a:cs typeface="Arial" panose="020B0604020202020204" pitchFamily="34" charset="0"/>
              </a:rPr>
              <a:t>État des lacs </a:t>
            </a:r>
            <a:r>
              <a:rPr lang="en-US" sz="3200" b="1" i="1" dirty="0">
                <a:solidFill>
                  <a:srgbClr val="002060"/>
                </a:solidFill>
                <a:latin typeface="Arial" panose="020B0604020202020204" pitchFamily="34" charset="0"/>
                <a:cs typeface="Arial" panose="020B0604020202020204" pitchFamily="34" charset="0"/>
              </a:rPr>
              <a:t>: Juillet 2026</a:t>
            </a:r>
          </a:p>
          <a:p>
            <a:r>
              <a:rPr lang="en-US" sz="3200" b="1" i="1" dirty="0">
                <a:solidFill>
                  <a:srgbClr val="002060"/>
                </a:solidFill>
                <a:latin typeface="Arial" panose="020B0604020202020204" pitchFamily="34" charset="0"/>
                <a:cs typeface="Arial" panose="020B0604020202020204" pitchFamily="34" charset="0"/>
              </a:rPr>
              <a:t> Tom McKenna</a:t>
            </a:r>
          </a:p>
          <a:p>
            <a:endParaRPr lang="en-US" sz="3200"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9795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196D14-C06A-424F-AFE6-56E68BCB80FD}"/>
              </a:ext>
            </a:extLst>
          </p:cNvPr>
          <p:cNvSpPr>
            <a:spLocks noGrp="1"/>
          </p:cNvSpPr>
          <p:nvPr>
            <p:ph type="sldNum" sz="quarter" idx="12"/>
          </p:nvPr>
        </p:nvSpPr>
        <p:spPr/>
        <p:txBody>
          <a:bodyPr/>
          <a:lstStyle/>
          <a:p>
            <a:fld id="{794071B5-D07C-40C4-A773-80FEDE03052E}" type="slidenum">
              <a:rPr lang="en-US" smtClean="0"/>
              <a:t>21</a:t>
            </a:fld>
            <a:endParaRPr lang="en-US" dirty="0"/>
          </a:p>
        </p:txBody>
      </p:sp>
      <p:sp>
        <p:nvSpPr>
          <p:cNvPr id="4" name="Slide Number Placeholder 3">
            <a:extLst>
              <a:ext uri="{FF2B5EF4-FFF2-40B4-BE49-F238E27FC236}">
                <a16:creationId xmlns:a16="http://schemas.microsoft.com/office/drawing/2014/main" id="{118CA93F-D128-1849-AF02-A5ADF50054D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073CC-40D5-4B23-8DF0-9BD0A0C12F2C}" type="slidenum">
              <a:rPr lang="en-US" smtClean="0"/>
              <a:pPr/>
              <a:t>21</a:t>
            </a:fld>
            <a:endParaRPr lang="en-US" dirty="0"/>
          </a:p>
        </p:txBody>
      </p:sp>
      <p:sp>
        <p:nvSpPr>
          <p:cNvPr id="7" name="TextBox 6">
            <a:extLst>
              <a:ext uri="{FF2B5EF4-FFF2-40B4-BE49-F238E27FC236}">
                <a16:creationId xmlns:a16="http://schemas.microsoft.com/office/drawing/2014/main" id="{B07CAB86-B2DD-5C49-8E6D-BB59BD45C0F2}"/>
              </a:ext>
            </a:extLst>
          </p:cNvPr>
          <p:cNvSpPr txBox="1"/>
          <p:nvPr/>
        </p:nvSpPr>
        <p:spPr>
          <a:xfrm>
            <a:off x="1034321" y="1730905"/>
            <a:ext cx="3612629" cy="4401205"/>
          </a:xfrm>
          <a:prstGeom prst="rect">
            <a:avLst/>
          </a:prstGeom>
          <a:noFill/>
        </p:spPr>
        <p:txBody>
          <a:bodyPr wrap="square" rtlCol="0">
            <a:spAutoFit/>
          </a:bodyPr>
          <a:lstStyle/>
          <a:p>
            <a:r>
              <a:rPr lang="fr-CA" sz="2800" b="1" dirty="0"/>
              <a:t>Côté </a:t>
            </a:r>
            <a:r>
              <a:rPr lang="en-US" sz="2800" b="1" dirty="0"/>
              <a:t>Gracefield</a:t>
            </a:r>
          </a:p>
          <a:p>
            <a:pPr marL="285750" indent="-285750">
              <a:buFont typeface="Arial" panose="020B0604020202020204" pitchFamily="34" charset="0"/>
              <a:buChar char="•"/>
            </a:pPr>
            <a:r>
              <a:rPr lang="en-US" sz="2800" dirty="0"/>
              <a:t>Lac </a:t>
            </a:r>
            <a:r>
              <a:rPr lang="fr-CA" sz="2800" dirty="0"/>
              <a:t>à la Barbue</a:t>
            </a:r>
          </a:p>
          <a:p>
            <a:pPr marL="285750" indent="-285750">
              <a:buFont typeface="Arial" panose="020B0604020202020204" pitchFamily="34" charset="0"/>
              <a:buChar char="•"/>
            </a:pPr>
            <a:r>
              <a:rPr lang="fr-CA" sz="2800" dirty="0">
                <a:ea typeface="Verdana" panose="020B0604030504040204" pitchFamily="34" charset="0"/>
                <a:cs typeface="Verdana" panose="020B0604030504040204" pitchFamily="34" charset="0"/>
              </a:rPr>
              <a:t>Lac Desormeaux</a:t>
            </a:r>
          </a:p>
          <a:p>
            <a:pPr marL="285750" indent="-285750">
              <a:buFont typeface="Arial" panose="020B0604020202020204" pitchFamily="34" charset="0"/>
              <a:buChar char="•"/>
            </a:pPr>
            <a:r>
              <a:rPr lang="fr-CA" sz="2800" dirty="0">
                <a:ea typeface="Verdana" panose="020B0604030504040204" pitchFamily="34" charset="0"/>
                <a:cs typeface="Verdana" panose="020B0604030504040204" pitchFamily="34" charset="0"/>
              </a:rPr>
              <a:t>Lac du Chat  Sauvage</a:t>
            </a:r>
          </a:p>
          <a:p>
            <a:pPr marL="285750" indent="-285750">
              <a:buFont typeface="Arial" panose="020B0604020202020204" pitchFamily="34" charset="0"/>
              <a:buChar char="•"/>
            </a:pPr>
            <a:r>
              <a:rPr lang="fr-CA" sz="2800" dirty="0">
                <a:ea typeface="Verdana" panose="020B0604030504040204" pitchFamily="34" charset="0"/>
                <a:cs typeface="Verdana" panose="020B0604030504040204" pitchFamily="34" charset="0"/>
              </a:rPr>
              <a:t>Lac Ruglis</a:t>
            </a:r>
          </a:p>
          <a:p>
            <a:pPr marL="285750" indent="-285750">
              <a:buFont typeface="Arial" panose="020B0604020202020204" pitchFamily="34" charset="0"/>
              <a:buChar char="•"/>
            </a:pPr>
            <a:endParaRPr lang="fr-CA" sz="2800" dirty="0">
              <a:ea typeface="Verdana" panose="020B0604030504040204" pitchFamily="34" charset="0"/>
              <a:cs typeface="Verdana" panose="020B0604030504040204" pitchFamily="34" charset="0"/>
            </a:endParaRPr>
          </a:p>
          <a:p>
            <a:r>
              <a:rPr lang="fr-CA" sz="2800" b="1" dirty="0"/>
              <a:t>Côté</a:t>
            </a:r>
            <a:r>
              <a:rPr lang="fr-CA" sz="2800" b="1" dirty="0">
                <a:ea typeface="Verdana" panose="020B0604030504040204" pitchFamily="34" charset="0"/>
                <a:cs typeface="Verdana" panose="020B0604030504040204" pitchFamily="34" charset="0"/>
              </a:rPr>
              <a:t> Lac-Sainte-Marie</a:t>
            </a:r>
          </a:p>
          <a:p>
            <a:pPr marL="285750" indent="-285750">
              <a:buFont typeface="Arial" panose="020B0604020202020204" pitchFamily="34" charset="0"/>
              <a:buChar char="•"/>
            </a:pPr>
            <a:r>
              <a:rPr lang="fr-CA" sz="2800" dirty="0">
                <a:ea typeface="Verdana" panose="020B0604030504040204" pitchFamily="34" charset="0"/>
                <a:cs typeface="Verdana" panose="020B0604030504040204" pitchFamily="34" charset="0"/>
              </a:rPr>
              <a:t>Lac Vert</a:t>
            </a:r>
          </a:p>
          <a:p>
            <a:pPr marL="285750" indent="-285750">
              <a:buFont typeface="Arial" panose="020B0604020202020204" pitchFamily="34" charset="0"/>
              <a:buChar char="•"/>
            </a:pPr>
            <a:r>
              <a:rPr lang="fr-CA" sz="2800" dirty="0">
                <a:ea typeface="Verdana" panose="020B0604030504040204" pitchFamily="34" charset="0"/>
                <a:cs typeface="Verdana" panose="020B0604030504040204" pitchFamily="34" charset="0"/>
              </a:rPr>
              <a:t>Lac Noir</a:t>
            </a:r>
          </a:p>
          <a:p>
            <a:pPr marL="285750" indent="-285750">
              <a:buFont typeface="Arial" panose="020B0604020202020204" pitchFamily="34" charset="0"/>
              <a:buChar char="•"/>
            </a:pPr>
            <a:r>
              <a:rPr lang="fr-CA" sz="2800" dirty="0">
                <a:ea typeface="Verdana" panose="020B0604030504040204" pitchFamily="34" charset="0"/>
                <a:cs typeface="Verdana" panose="020B0604030504040204" pitchFamily="34" charset="0"/>
              </a:rPr>
              <a:t>Lac Long</a:t>
            </a:r>
            <a:endParaRPr lang="fr-CA" sz="2800" dirty="0"/>
          </a:p>
        </p:txBody>
      </p:sp>
      <p:grpSp>
        <p:nvGrpSpPr>
          <p:cNvPr id="14" name="Group 13">
            <a:extLst>
              <a:ext uri="{FF2B5EF4-FFF2-40B4-BE49-F238E27FC236}">
                <a16:creationId xmlns:a16="http://schemas.microsoft.com/office/drawing/2014/main" id="{C7572736-E145-10B4-180A-54F799EE5C2C}"/>
              </a:ext>
            </a:extLst>
          </p:cNvPr>
          <p:cNvGrpSpPr/>
          <p:nvPr/>
        </p:nvGrpSpPr>
        <p:grpSpPr>
          <a:xfrm>
            <a:off x="5452633" y="330926"/>
            <a:ext cx="6469401" cy="6464279"/>
            <a:chOff x="5452633" y="633242"/>
            <a:chExt cx="5726069" cy="6161963"/>
          </a:xfrm>
        </p:grpSpPr>
        <p:pic>
          <p:nvPicPr>
            <p:cNvPr id="10" name="Picture 9">
              <a:extLst>
                <a:ext uri="{FF2B5EF4-FFF2-40B4-BE49-F238E27FC236}">
                  <a16:creationId xmlns:a16="http://schemas.microsoft.com/office/drawing/2014/main" id="{AB998C09-866B-8C72-D901-495D29B4EDD1}"/>
                </a:ext>
              </a:extLst>
            </p:cNvPr>
            <p:cNvPicPr>
              <a:picLocks noChangeAspect="1"/>
            </p:cNvPicPr>
            <p:nvPr/>
          </p:nvPicPr>
          <p:blipFill>
            <a:blip r:embed="rId3"/>
            <a:stretch>
              <a:fillRect/>
            </a:stretch>
          </p:blipFill>
          <p:spPr>
            <a:xfrm>
              <a:off x="5452633" y="633242"/>
              <a:ext cx="5726069" cy="6161963"/>
            </a:xfrm>
            <a:prstGeom prst="rect">
              <a:avLst/>
            </a:prstGeom>
          </p:spPr>
        </p:pic>
        <p:cxnSp>
          <p:nvCxnSpPr>
            <p:cNvPr id="12" name="Straight Connector 11">
              <a:extLst>
                <a:ext uri="{FF2B5EF4-FFF2-40B4-BE49-F238E27FC236}">
                  <a16:creationId xmlns:a16="http://schemas.microsoft.com/office/drawing/2014/main" id="{CDF79FF0-2924-8EF3-7411-DBB6C5516E88}"/>
                </a:ext>
              </a:extLst>
            </p:cNvPr>
            <p:cNvCxnSpPr>
              <a:cxnSpLocks/>
            </p:cNvCxnSpPr>
            <p:nvPr/>
          </p:nvCxnSpPr>
          <p:spPr>
            <a:xfrm flipH="1">
              <a:off x="5656633" y="4313670"/>
              <a:ext cx="5328000" cy="0"/>
            </a:xfrm>
            <a:prstGeom prst="line">
              <a:avLst/>
            </a:prstGeom>
            <a:ln w="31750"/>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8377821B-D323-853D-05A9-02138AF75177}"/>
              </a:ext>
            </a:extLst>
          </p:cNvPr>
          <p:cNvSpPr txBox="1"/>
          <p:nvPr/>
        </p:nvSpPr>
        <p:spPr>
          <a:xfrm>
            <a:off x="1813810" y="0"/>
            <a:ext cx="3394294" cy="1077218"/>
          </a:xfrm>
          <a:prstGeom prst="rect">
            <a:avLst/>
          </a:prstGeom>
          <a:noFill/>
        </p:spPr>
        <p:txBody>
          <a:bodyPr wrap="square" rtlCol="0">
            <a:spAutoFit/>
          </a:bodyPr>
          <a:lstStyle/>
          <a:p>
            <a:r>
              <a:rPr lang="fr-CA" sz="3200" b="1" dirty="0">
                <a:ea typeface="Verdana" panose="020B0604030504040204" pitchFamily="34" charset="0"/>
                <a:cs typeface="Verdana" panose="020B0604030504040204" pitchFamily="34" charset="0"/>
              </a:rPr>
              <a:t>Bassin versant du Lac Heney</a:t>
            </a:r>
          </a:p>
        </p:txBody>
      </p:sp>
    </p:spTree>
    <p:extLst>
      <p:ext uri="{BB962C8B-B14F-4D97-AF65-F5344CB8AC3E}">
        <p14:creationId xmlns:p14="http://schemas.microsoft.com/office/powerpoint/2010/main" val="3817674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4294967295"/>
          </p:nvPr>
        </p:nvSpPr>
        <p:spPr>
          <a:xfrm>
            <a:off x="70832" y="1396423"/>
            <a:ext cx="6405013" cy="5304040"/>
          </a:xfrm>
        </p:spPr>
        <p:txBody>
          <a:bodyPr>
            <a:noAutofit/>
          </a:bodyPr>
          <a:lstStyle/>
          <a:p>
            <a:pPr marL="0" indent="0">
              <a:buNone/>
            </a:pPr>
            <a:endParaRPr lang="en-CA" sz="2400" b="1" dirty="0">
              <a:cs typeface="Arial" panose="020B0604020202020204" pitchFamily="34" charset="0"/>
            </a:endParaRPr>
          </a:p>
          <a:p>
            <a:pPr marL="0" indent="0">
              <a:buNone/>
            </a:pPr>
            <a:r>
              <a:rPr lang="en-CA" sz="2400" b="1" dirty="0">
                <a:cs typeface="Arial" panose="020B0604020202020204" pitchFamily="34" charset="0"/>
              </a:rPr>
              <a:t>Kilgour &amp; Associates</a:t>
            </a:r>
          </a:p>
          <a:p>
            <a:pPr lvl="1">
              <a:spcAft>
                <a:spcPts val="1000"/>
              </a:spcAft>
              <a:buFont typeface="Wingdings" pitchFamily="2" charset="2"/>
              <a:buChar char="Ø"/>
            </a:pPr>
            <a:r>
              <a:rPr lang="en-CA" b="1" dirty="0">
                <a:cs typeface="Arial" panose="020B0604020202020204" pitchFamily="34" charset="0"/>
              </a:rPr>
              <a:t> </a:t>
            </a:r>
            <a:r>
              <a:rPr lang="fr-CA" b="1" dirty="0">
                <a:cs typeface="Arial" panose="020B0604020202020204" pitchFamily="34" charset="0"/>
              </a:rPr>
              <a:t>Heney &amp; 4 lacs du basin versant </a:t>
            </a:r>
          </a:p>
          <a:p>
            <a:pPr lvl="1">
              <a:spcAft>
                <a:spcPts val="1000"/>
              </a:spcAft>
              <a:buFont typeface="Wingdings" pitchFamily="2" charset="2"/>
              <a:buChar char="Ø"/>
            </a:pPr>
            <a:r>
              <a:rPr lang="fr-CA" b="1" dirty="0">
                <a:cs typeface="Arial" panose="020B0604020202020204" pitchFamily="34" charset="0"/>
              </a:rPr>
              <a:t> Échantillonnages printemps, d’été et d’automne</a:t>
            </a:r>
          </a:p>
          <a:p>
            <a:pPr lvl="1">
              <a:spcAft>
                <a:spcPts val="1000"/>
              </a:spcAft>
              <a:buFont typeface="Wingdings" pitchFamily="2" charset="2"/>
              <a:buChar char="Ø"/>
            </a:pPr>
            <a:r>
              <a:rPr lang="fr-CA" b="1" dirty="0"/>
              <a:t>Phosphate total mesuré (PT), Oxygène dissous (OD), disque Secchi et température</a:t>
            </a:r>
            <a:r>
              <a:rPr lang="fr-CA" b="1" dirty="0">
                <a:cs typeface="Arial" panose="020B0604020202020204" pitchFamily="34" charset="0"/>
              </a:rPr>
              <a:t>  </a:t>
            </a:r>
          </a:p>
          <a:p>
            <a:pPr marL="0" lvl="1" indent="0">
              <a:buNone/>
            </a:pPr>
            <a:endParaRPr lang="en-CA" b="1" dirty="0">
              <a:cs typeface="Arial" panose="020B0604020202020204" pitchFamily="34" charset="0"/>
            </a:endParaRPr>
          </a:p>
          <a:p>
            <a:pPr marL="0" lvl="1" indent="0">
              <a:buNone/>
            </a:pPr>
            <a:r>
              <a:rPr lang="en-CA" b="1" dirty="0">
                <a:cs typeface="Arial" panose="020B0604020202020204" pitchFamily="34" charset="0"/>
              </a:rPr>
              <a:t>ABVLH (TM/CL)</a:t>
            </a:r>
          </a:p>
          <a:p>
            <a:pPr marL="800100" lvl="2" indent="-342900">
              <a:spcAft>
                <a:spcPts val="1000"/>
              </a:spcAft>
              <a:buFont typeface="Wingdings" pitchFamily="2" charset="2"/>
              <a:buChar char="Ø"/>
            </a:pPr>
            <a:r>
              <a:rPr lang="fr-CA" sz="2400" b="1" dirty="0">
                <a:cs typeface="Arial" panose="020B0604020202020204" pitchFamily="34" charset="0"/>
              </a:rPr>
              <a:t>Échantillonnages mensuels de la température et de l’oxygène dissous</a:t>
            </a:r>
          </a:p>
          <a:p>
            <a:pPr marL="800100" lvl="2" indent="-342900">
              <a:spcAft>
                <a:spcPts val="1000"/>
              </a:spcAft>
              <a:buFont typeface="Wingdings" pitchFamily="2" charset="2"/>
              <a:buChar char="Ø"/>
            </a:pPr>
            <a:r>
              <a:rPr lang="en-US" sz="2400" b="1" dirty="0">
                <a:cs typeface="Arial" panose="020B0604020202020204" pitchFamily="34" charset="0"/>
              </a:rPr>
              <a:t>Secchi Dish (Transparence)</a:t>
            </a:r>
          </a:p>
          <a:p>
            <a:pPr marL="800100" lvl="2" indent="-342900">
              <a:spcAft>
                <a:spcPts val="1000"/>
              </a:spcAft>
              <a:buFont typeface="Wingdings" pitchFamily="2" charset="2"/>
              <a:buChar char="Ø"/>
            </a:pPr>
            <a:endParaRPr lang="en-CA" sz="2400" b="1" dirty="0">
              <a:cs typeface="Arial" panose="020B0604020202020204" pitchFamily="34" charset="0"/>
            </a:endParaRPr>
          </a:p>
          <a:p>
            <a:pPr marL="457200" lvl="2" indent="0">
              <a:spcAft>
                <a:spcPts val="1000"/>
              </a:spcAft>
              <a:buNone/>
            </a:pPr>
            <a:r>
              <a:rPr lang="en-CA" sz="2400" b="1" dirty="0">
                <a:cs typeface="Arial" panose="020B0604020202020204" pitchFamily="34" charset="0"/>
              </a:rPr>
              <a:t>     </a:t>
            </a:r>
            <a:endParaRPr lang="en-CA" sz="3600" dirty="0"/>
          </a:p>
        </p:txBody>
      </p:sp>
      <p:pic>
        <p:nvPicPr>
          <p:cNvPr id="4" name="Picture 3">
            <a:extLst>
              <a:ext uri="{FF2B5EF4-FFF2-40B4-BE49-F238E27FC236}">
                <a16:creationId xmlns:a16="http://schemas.microsoft.com/office/drawing/2014/main" id="{3A1A56A5-7823-0DE2-69C0-492229338927}"/>
              </a:ext>
            </a:extLst>
          </p:cNvPr>
          <p:cNvPicPr>
            <a:picLocks noChangeAspect="1"/>
          </p:cNvPicPr>
          <p:nvPr/>
        </p:nvPicPr>
        <p:blipFill>
          <a:blip r:embed="rId3"/>
          <a:stretch>
            <a:fillRect/>
          </a:stretch>
        </p:blipFill>
        <p:spPr>
          <a:xfrm>
            <a:off x="6440512" y="329685"/>
            <a:ext cx="5767390" cy="6370778"/>
          </a:xfrm>
          <a:prstGeom prst="rect">
            <a:avLst/>
          </a:prstGeom>
        </p:spPr>
      </p:pic>
      <p:grpSp>
        <p:nvGrpSpPr>
          <p:cNvPr id="15" name="Group 14">
            <a:extLst>
              <a:ext uri="{FF2B5EF4-FFF2-40B4-BE49-F238E27FC236}">
                <a16:creationId xmlns:a16="http://schemas.microsoft.com/office/drawing/2014/main" id="{49E8C49D-B6AC-1513-F5FB-9C2D3EBB878F}"/>
              </a:ext>
            </a:extLst>
          </p:cNvPr>
          <p:cNvGrpSpPr/>
          <p:nvPr/>
        </p:nvGrpSpPr>
        <p:grpSpPr>
          <a:xfrm>
            <a:off x="8268436" y="1523700"/>
            <a:ext cx="3858100" cy="4959257"/>
            <a:chOff x="8175388" y="1588443"/>
            <a:chExt cx="3858100" cy="4959257"/>
          </a:xfrm>
        </p:grpSpPr>
        <p:pic>
          <p:nvPicPr>
            <p:cNvPr id="8" name="Picture 7">
              <a:extLst>
                <a:ext uri="{FF2B5EF4-FFF2-40B4-BE49-F238E27FC236}">
                  <a16:creationId xmlns:a16="http://schemas.microsoft.com/office/drawing/2014/main" id="{78F1AE2E-5D2F-E166-F484-2048BAA84951}"/>
                </a:ext>
              </a:extLst>
            </p:cNvPr>
            <p:cNvPicPr>
              <a:picLocks noChangeAspect="1"/>
            </p:cNvPicPr>
            <p:nvPr/>
          </p:nvPicPr>
          <p:blipFill>
            <a:blip r:embed="rId4"/>
            <a:stretch>
              <a:fillRect/>
            </a:stretch>
          </p:blipFill>
          <p:spPr>
            <a:xfrm>
              <a:off x="10160036" y="3805647"/>
              <a:ext cx="1873452" cy="2742053"/>
            </a:xfrm>
            <a:prstGeom prst="rect">
              <a:avLst/>
            </a:prstGeom>
          </p:spPr>
        </p:pic>
        <p:sp>
          <p:nvSpPr>
            <p:cNvPr id="2" name="Oval 1">
              <a:extLst>
                <a:ext uri="{FF2B5EF4-FFF2-40B4-BE49-F238E27FC236}">
                  <a16:creationId xmlns:a16="http://schemas.microsoft.com/office/drawing/2014/main" id="{21B22D3E-21A1-54C9-6748-C2A69BDE897A}"/>
                </a:ext>
              </a:extLst>
            </p:cNvPr>
            <p:cNvSpPr/>
            <p:nvPr/>
          </p:nvSpPr>
          <p:spPr>
            <a:xfrm>
              <a:off x="8923063" y="3896940"/>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Oval 2">
              <a:extLst>
                <a:ext uri="{FF2B5EF4-FFF2-40B4-BE49-F238E27FC236}">
                  <a16:creationId xmlns:a16="http://schemas.microsoft.com/office/drawing/2014/main" id="{4802EBC6-FCB1-2FDE-4B41-1BE0F127DF4B}"/>
                </a:ext>
              </a:extLst>
            </p:cNvPr>
            <p:cNvSpPr/>
            <p:nvPr/>
          </p:nvSpPr>
          <p:spPr>
            <a:xfrm>
              <a:off x="10124878" y="1588443"/>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2" name="Oval 11">
              <a:extLst>
                <a:ext uri="{FF2B5EF4-FFF2-40B4-BE49-F238E27FC236}">
                  <a16:creationId xmlns:a16="http://schemas.microsoft.com/office/drawing/2014/main" id="{0E8F4E62-BB47-F232-323E-DED5B954536B}"/>
                </a:ext>
              </a:extLst>
            </p:cNvPr>
            <p:cNvSpPr/>
            <p:nvPr/>
          </p:nvSpPr>
          <p:spPr>
            <a:xfrm flipH="1" flipV="1">
              <a:off x="8256172" y="3068450"/>
              <a:ext cx="84917" cy="1541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3" name="Oval 12">
              <a:extLst>
                <a:ext uri="{FF2B5EF4-FFF2-40B4-BE49-F238E27FC236}">
                  <a16:creationId xmlns:a16="http://schemas.microsoft.com/office/drawing/2014/main" id="{79B08EFB-DD79-DC39-16F5-1F68CD6166D2}"/>
                </a:ext>
              </a:extLst>
            </p:cNvPr>
            <p:cNvSpPr/>
            <p:nvPr/>
          </p:nvSpPr>
          <p:spPr>
            <a:xfrm>
              <a:off x="8175388" y="4787819"/>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Oval 13">
              <a:extLst>
                <a:ext uri="{FF2B5EF4-FFF2-40B4-BE49-F238E27FC236}">
                  <a16:creationId xmlns:a16="http://schemas.microsoft.com/office/drawing/2014/main" id="{DA5E175C-F6AF-FC82-7B3A-A2D293F68D30}"/>
                </a:ext>
              </a:extLst>
            </p:cNvPr>
            <p:cNvSpPr/>
            <p:nvPr/>
          </p:nvSpPr>
          <p:spPr>
            <a:xfrm>
              <a:off x="8487349" y="5253193"/>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5" name="Title 4"/>
          <p:cNvSpPr>
            <a:spLocks noGrp="1"/>
          </p:cNvSpPr>
          <p:nvPr>
            <p:ph type="title" idx="4294967295"/>
          </p:nvPr>
        </p:nvSpPr>
        <p:spPr>
          <a:xfrm>
            <a:off x="1652429" y="115214"/>
            <a:ext cx="9123428" cy="1002140"/>
          </a:xfrm>
        </p:spPr>
        <p:txBody>
          <a:bodyPr>
            <a:noAutofit/>
          </a:bodyPr>
          <a:lstStyle/>
          <a:p>
            <a:r>
              <a:rPr lang="fr-CA" sz="3600" b="1" dirty="0">
                <a:latin typeface="+mn-lt"/>
                <a:cs typeface="Arial" panose="020B0604020202020204" pitchFamily="34" charset="0"/>
              </a:rPr>
              <a:t>Échantillonnages</a:t>
            </a:r>
            <a:r>
              <a:rPr lang="en-US" sz="3600" b="1" dirty="0">
                <a:latin typeface="+mn-lt"/>
                <a:cs typeface="Arial" panose="020B0604020202020204" pitchFamily="34" charset="0"/>
              </a:rPr>
              <a:t> 2025/26</a:t>
            </a:r>
            <a:endParaRPr lang="en-CA" sz="3600" b="1" dirty="0">
              <a:latin typeface="+mn-lt"/>
              <a:cs typeface="Arial" panose="020B0604020202020204" pitchFamily="34" charset="0"/>
            </a:endParaRPr>
          </a:p>
        </p:txBody>
      </p:sp>
    </p:spTree>
    <p:extLst>
      <p:ext uri="{BB962C8B-B14F-4D97-AF65-F5344CB8AC3E}">
        <p14:creationId xmlns:p14="http://schemas.microsoft.com/office/powerpoint/2010/main" val="3518808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126C08-3EFE-607A-A315-475F7CD5FFC3}"/>
              </a:ext>
            </a:extLst>
          </p:cNvPr>
          <p:cNvPicPr>
            <a:picLocks noChangeAspect="1"/>
          </p:cNvPicPr>
          <p:nvPr/>
        </p:nvPicPr>
        <p:blipFill>
          <a:blip r:embed="rId3"/>
          <a:stretch>
            <a:fillRect/>
          </a:stretch>
        </p:blipFill>
        <p:spPr>
          <a:xfrm>
            <a:off x="496085" y="1445123"/>
            <a:ext cx="11243069" cy="5276352"/>
          </a:xfrm>
          <a:prstGeom prst="rect">
            <a:avLst/>
          </a:prstGeom>
        </p:spPr>
      </p:pic>
      <p:sp>
        <p:nvSpPr>
          <p:cNvPr id="2" name="Slide Number Placeholder 1">
            <a:extLst>
              <a:ext uri="{FF2B5EF4-FFF2-40B4-BE49-F238E27FC236}">
                <a16:creationId xmlns:a16="http://schemas.microsoft.com/office/drawing/2014/main" id="{AF854325-54ED-74FB-AD33-9E6B409DA503}"/>
              </a:ext>
            </a:extLst>
          </p:cNvPr>
          <p:cNvSpPr>
            <a:spLocks noGrp="1"/>
          </p:cNvSpPr>
          <p:nvPr>
            <p:ph type="sldNum" sz="quarter" idx="12"/>
          </p:nvPr>
        </p:nvSpPr>
        <p:spPr/>
        <p:txBody>
          <a:bodyPr/>
          <a:lstStyle/>
          <a:p>
            <a:fld id="{794071B5-D07C-40C4-A773-80FEDE03052E}" type="slidenum">
              <a:rPr lang="en-US" smtClean="0"/>
              <a:t>23</a:t>
            </a:fld>
            <a:endParaRPr lang="en-US" dirty="0"/>
          </a:p>
        </p:txBody>
      </p:sp>
      <p:sp>
        <p:nvSpPr>
          <p:cNvPr id="21" name="TextBox 20">
            <a:extLst>
              <a:ext uri="{FF2B5EF4-FFF2-40B4-BE49-F238E27FC236}">
                <a16:creationId xmlns:a16="http://schemas.microsoft.com/office/drawing/2014/main" id="{DBE29CC6-D81C-A62A-5068-04D40290790F}"/>
              </a:ext>
            </a:extLst>
          </p:cNvPr>
          <p:cNvSpPr txBox="1"/>
          <p:nvPr/>
        </p:nvSpPr>
        <p:spPr>
          <a:xfrm>
            <a:off x="2059103" y="188087"/>
            <a:ext cx="8885417" cy="1077218"/>
          </a:xfrm>
          <a:prstGeom prst="rect">
            <a:avLst/>
          </a:prstGeom>
          <a:noFill/>
        </p:spPr>
        <p:txBody>
          <a:bodyPr wrap="square">
            <a:spAutoFit/>
          </a:bodyPr>
          <a:lstStyle/>
          <a:p>
            <a:r>
              <a:rPr lang="fr-CA" sz="3200" b="1" dirty="0">
                <a:ea typeface="MS Gothic" pitchFamily="49" charset="-128"/>
              </a:rPr>
              <a:t>Concentration moyenne totale de phosphore (</a:t>
            </a:r>
            <a:r>
              <a:rPr lang="fr-CA" sz="3200" b="1" dirty="0" err="1">
                <a:ea typeface="MS Gothic" pitchFamily="49" charset="-128"/>
              </a:rPr>
              <a:t>ug</a:t>
            </a:r>
            <a:r>
              <a:rPr lang="fr-CA" sz="3200" b="1" dirty="0">
                <a:ea typeface="MS Gothic" pitchFamily="49" charset="-128"/>
              </a:rPr>
              <a:t>/L) au</a:t>
            </a:r>
            <a:r>
              <a:rPr lang="fr-CA" altLang="en-US" sz="3200" b="1" dirty="0">
                <a:cs typeface="Arial" panose="020B0604020202020204" pitchFamily="34" charset="0"/>
              </a:rPr>
              <a:t> </a:t>
            </a:r>
            <a:r>
              <a:rPr lang="en-CA" sz="3200" b="1" dirty="0">
                <a:effectLst/>
                <a:latin typeface="Times New Roman" panose="02020603050405020304" pitchFamily="18" charset="0"/>
                <a:ea typeface="MS Mincho" panose="02020609040205080304" pitchFamily="49" charset="-128"/>
              </a:rPr>
              <a:t>Lac Heney, 1998 to 2025</a:t>
            </a:r>
            <a:endParaRPr lang="en-CA" sz="3200" b="1" dirty="0"/>
          </a:p>
        </p:txBody>
      </p:sp>
      <p:grpSp>
        <p:nvGrpSpPr>
          <p:cNvPr id="25" name="Group 24">
            <a:extLst>
              <a:ext uri="{FF2B5EF4-FFF2-40B4-BE49-F238E27FC236}">
                <a16:creationId xmlns:a16="http://schemas.microsoft.com/office/drawing/2014/main" id="{73FD5661-4009-A364-7101-B41D7D5C81CE}"/>
              </a:ext>
            </a:extLst>
          </p:cNvPr>
          <p:cNvGrpSpPr/>
          <p:nvPr/>
        </p:nvGrpSpPr>
        <p:grpSpPr>
          <a:xfrm>
            <a:off x="1626977" y="3497945"/>
            <a:ext cx="10486948" cy="1995695"/>
            <a:chOff x="3893942" y="3110907"/>
            <a:chExt cx="7795423" cy="1523127"/>
          </a:xfrm>
        </p:grpSpPr>
        <p:sp>
          <p:nvSpPr>
            <p:cNvPr id="13" name="TextBox 12">
              <a:extLst>
                <a:ext uri="{FF2B5EF4-FFF2-40B4-BE49-F238E27FC236}">
                  <a16:creationId xmlns:a16="http://schemas.microsoft.com/office/drawing/2014/main" id="{F9063540-4121-0B75-47F6-88A6BB4CC3DD}"/>
                </a:ext>
              </a:extLst>
            </p:cNvPr>
            <p:cNvSpPr txBox="1"/>
            <p:nvPr/>
          </p:nvSpPr>
          <p:spPr>
            <a:xfrm>
              <a:off x="8989198" y="3110907"/>
              <a:ext cx="2700167" cy="352346"/>
            </a:xfrm>
            <a:prstGeom prst="rect">
              <a:avLst/>
            </a:prstGeom>
            <a:solidFill>
              <a:srgbClr val="FFFF00"/>
            </a:solidFill>
            <a:ln>
              <a:solidFill>
                <a:schemeClr val="tx1"/>
              </a:solidFill>
            </a:ln>
          </p:spPr>
          <p:txBody>
            <a:bodyPr wrap="square" rtlCol="0">
              <a:spAutoFit/>
            </a:bodyPr>
            <a:lstStyle/>
            <a:p>
              <a:pPr algn="ctr"/>
              <a:r>
                <a:rPr lang="en-US" sz="2400" dirty="0"/>
                <a:t>2025 TP Avg = 11.9 ug/L  </a:t>
              </a:r>
            </a:p>
          </p:txBody>
        </p:sp>
        <p:sp>
          <p:nvSpPr>
            <p:cNvPr id="19" name="TextBox 18">
              <a:extLst>
                <a:ext uri="{FF2B5EF4-FFF2-40B4-BE49-F238E27FC236}">
                  <a16:creationId xmlns:a16="http://schemas.microsoft.com/office/drawing/2014/main" id="{51B614D9-18CC-91B9-A2DE-53D6E214A42C}"/>
                </a:ext>
              </a:extLst>
            </p:cNvPr>
            <p:cNvSpPr txBox="1"/>
            <p:nvPr/>
          </p:nvSpPr>
          <p:spPr>
            <a:xfrm>
              <a:off x="3893942" y="4234709"/>
              <a:ext cx="2334553" cy="399325"/>
            </a:xfrm>
            <a:prstGeom prst="rect">
              <a:avLst/>
            </a:prstGeom>
            <a:noFill/>
          </p:spPr>
          <p:txBody>
            <a:bodyPr wrap="none" rtlCol="0">
              <a:spAutoFit/>
            </a:bodyPr>
            <a:lstStyle/>
            <a:p>
              <a:r>
                <a:rPr lang="en-CA" sz="2800" dirty="0"/>
                <a:t>Treatment Dec 2007</a:t>
              </a:r>
            </a:p>
          </p:txBody>
        </p:sp>
      </p:grpSp>
      <p:sp>
        <p:nvSpPr>
          <p:cNvPr id="3" name="Arrow: Right 2">
            <a:extLst>
              <a:ext uri="{FF2B5EF4-FFF2-40B4-BE49-F238E27FC236}">
                <a16:creationId xmlns:a16="http://schemas.microsoft.com/office/drawing/2014/main" id="{77F77E7F-C9D4-453E-2EA9-803A7CD6794F}"/>
              </a:ext>
            </a:extLst>
          </p:cNvPr>
          <p:cNvSpPr/>
          <p:nvPr/>
        </p:nvSpPr>
        <p:spPr>
          <a:xfrm>
            <a:off x="3745345" y="4486217"/>
            <a:ext cx="978408" cy="484632"/>
          </a:xfrm>
          <a:prstGeom prst="rightArrow">
            <a:avLst/>
          </a:prstGeom>
          <a:solidFill>
            <a:srgbClr val="FF0000"/>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751025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0F2457B-5461-E913-4E31-78525D5A42A1}"/>
              </a:ext>
            </a:extLst>
          </p:cNvPr>
          <p:cNvSpPr/>
          <p:nvPr/>
        </p:nvSpPr>
        <p:spPr bwMode="auto">
          <a:xfrm>
            <a:off x="11003652" y="2162170"/>
            <a:ext cx="162824" cy="164158"/>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CA" sz="1800" b="0" i="0" u="none" strike="noStrike" cap="none" normalizeH="0" baseline="0" dirty="0">
              <a:ln>
                <a:noFill/>
              </a:ln>
              <a:solidFill>
                <a:schemeClr val="bg1"/>
              </a:solidFill>
              <a:effectLst/>
              <a:latin typeface="Arial" charset="0"/>
              <a:ea typeface="MS Gothic" charset="-128"/>
            </a:endParaRPr>
          </a:p>
        </p:txBody>
      </p:sp>
      <p:sp>
        <p:nvSpPr>
          <p:cNvPr id="11" name="Oval 10">
            <a:extLst>
              <a:ext uri="{FF2B5EF4-FFF2-40B4-BE49-F238E27FC236}">
                <a16:creationId xmlns:a16="http://schemas.microsoft.com/office/drawing/2014/main" id="{75640166-E8EF-342F-5F36-6D81FAEDE8D1}"/>
              </a:ext>
            </a:extLst>
          </p:cNvPr>
          <p:cNvSpPr/>
          <p:nvPr/>
        </p:nvSpPr>
        <p:spPr bwMode="auto">
          <a:xfrm>
            <a:off x="11210432" y="4646897"/>
            <a:ext cx="137646" cy="132217"/>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CA" sz="1800" b="0" i="0" u="none" strike="noStrike" cap="none" normalizeH="0" baseline="0" dirty="0">
              <a:ln>
                <a:noFill/>
              </a:ln>
              <a:solidFill>
                <a:schemeClr val="bg1"/>
              </a:solidFill>
              <a:effectLst/>
              <a:latin typeface="Arial" charset="0"/>
              <a:ea typeface="MS Gothic" charset="-128"/>
            </a:endParaRPr>
          </a:p>
        </p:txBody>
      </p:sp>
      <p:sp>
        <p:nvSpPr>
          <p:cNvPr id="2" name="Rectangle 1">
            <a:extLst>
              <a:ext uri="{FF2B5EF4-FFF2-40B4-BE49-F238E27FC236}">
                <a16:creationId xmlns:a16="http://schemas.microsoft.com/office/drawing/2014/main" id="{AAB7B6B2-FF86-756E-4744-62D779B503AC}"/>
              </a:ext>
            </a:extLst>
          </p:cNvPr>
          <p:cNvSpPr/>
          <p:nvPr/>
        </p:nvSpPr>
        <p:spPr>
          <a:xfrm>
            <a:off x="1677183" y="260436"/>
            <a:ext cx="10189028" cy="553998"/>
          </a:xfrm>
          <a:prstGeom prst="rect">
            <a:avLst/>
          </a:prstGeom>
        </p:spPr>
        <p:txBody>
          <a:bodyPr wrap="square">
            <a:spAutoFit/>
          </a:bodyPr>
          <a:lstStyle/>
          <a:p>
            <a:r>
              <a:rPr lang="fr-FR" altLang="en-US" sz="3000" b="1" dirty="0">
                <a:latin typeface="Arial" panose="020B0604020202020204" pitchFamily="34" charset="0"/>
                <a:cs typeface="Arial" panose="020B0604020202020204" pitchFamily="34" charset="0"/>
              </a:rPr>
              <a:t>Concentration de phosphore du lac Heney (</a:t>
            </a:r>
            <a:r>
              <a:rPr lang="fr-FR" altLang="en-US" sz="3000" b="1" dirty="0" err="1">
                <a:latin typeface="Arial" panose="020B0604020202020204" pitchFamily="34" charset="0"/>
                <a:cs typeface="Arial" panose="020B0604020202020204" pitchFamily="34" charset="0"/>
              </a:rPr>
              <a:t>ug</a:t>
            </a:r>
            <a:r>
              <a:rPr lang="fr-FR" altLang="en-US" sz="3000" b="1" dirty="0">
                <a:latin typeface="Arial" panose="020B0604020202020204" pitchFamily="34" charset="0"/>
                <a:cs typeface="Arial" panose="020B0604020202020204" pitchFamily="34" charset="0"/>
              </a:rPr>
              <a:t>/L)</a:t>
            </a:r>
            <a:endParaRPr lang="fr-CA" sz="30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AC19F69-9984-2236-A9F0-5B0320EE5B05}"/>
              </a:ext>
            </a:extLst>
          </p:cNvPr>
          <p:cNvSpPr txBox="1"/>
          <p:nvPr/>
        </p:nvSpPr>
        <p:spPr>
          <a:xfrm>
            <a:off x="314684" y="1502612"/>
            <a:ext cx="11421442" cy="5262979"/>
          </a:xfrm>
          <a:prstGeom prst="rect">
            <a:avLst/>
          </a:prstGeom>
          <a:noFill/>
        </p:spPr>
        <p:txBody>
          <a:bodyPr wrap="square" rtlCol="0">
            <a:spAutoFit/>
          </a:bodyPr>
          <a:lstStyle/>
          <a:p>
            <a:r>
              <a:rPr lang="fr-FR" sz="2800" b="1" dirty="0"/>
              <a:t>Les données estivales ont montré une diminution continue du phosphore total au cours des trois dernières années, avec toutefois une augmentation en 2025.</a:t>
            </a:r>
          </a:p>
          <a:p>
            <a:endParaRPr lang="fr-FR" sz="1200" b="1" dirty="0"/>
          </a:p>
          <a:p>
            <a:r>
              <a:rPr lang="fr-FR" sz="2800" b="1" dirty="0"/>
              <a:t>10,7 µg/L en 2022 ; 9,1 µg/L en 2023 ; 7,9 µg/L en 2024 ; 11,9 µg/L en 2025.</a:t>
            </a:r>
          </a:p>
          <a:p>
            <a:endParaRPr lang="fr-FR" sz="2800" b="1" dirty="0"/>
          </a:p>
          <a:p>
            <a:r>
              <a:rPr lang="fr-FR" sz="2800" b="1" dirty="0"/>
              <a:t>Les mesures de phosphore total effectuées en fin d'été indiquent une libération de phosphore à partir des sédiments, liée à la diminution des niveaux d'oxygène.</a:t>
            </a:r>
          </a:p>
          <a:p>
            <a:endParaRPr lang="fr-FR" sz="2800" b="1" dirty="0"/>
          </a:p>
          <a:p>
            <a:r>
              <a:rPr lang="fr-FR" sz="2800" b="1" dirty="0"/>
              <a:t>Les niveaux d'oxygène à la surface des sédiments, à 33 m de profondeur, n'étaient pas totalement anoxiques (environ 1 à 2 mg/ml).</a:t>
            </a:r>
            <a:endParaRPr lang="en-CA" sz="1600" dirty="0"/>
          </a:p>
          <a:p>
            <a:endParaRPr lang="en-CA" sz="1600" dirty="0"/>
          </a:p>
        </p:txBody>
      </p:sp>
    </p:spTree>
    <p:extLst>
      <p:ext uri="{BB962C8B-B14F-4D97-AF65-F5344CB8AC3E}">
        <p14:creationId xmlns:p14="http://schemas.microsoft.com/office/powerpoint/2010/main" val="2753165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0F74DB-A0E8-4909-0705-E0F92DA534EC}"/>
              </a:ext>
            </a:extLst>
          </p:cNvPr>
          <p:cNvSpPr/>
          <p:nvPr/>
        </p:nvSpPr>
        <p:spPr>
          <a:xfrm>
            <a:off x="1677183" y="260436"/>
            <a:ext cx="10189028" cy="1015663"/>
          </a:xfrm>
          <a:prstGeom prst="rect">
            <a:avLst/>
          </a:prstGeom>
        </p:spPr>
        <p:txBody>
          <a:bodyPr wrap="square">
            <a:spAutoFit/>
          </a:bodyPr>
          <a:lstStyle/>
          <a:p>
            <a:r>
              <a:rPr lang="fr-FR" altLang="en-US" sz="3000" b="1" dirty="0">
                <a:latin typeface="Arial" panose="020B0604020202020204" pitchFamily="34" charset="0"/>
                <a:ea typeface="MS Gothic" pitchFamily="49" charset="-128"/>
                <a:cs typeface="Arial" panose="020B0604020202020204" pitchFamily="34" charset="0"/>
              </a:rPr>
              <a:t>Concentration moyenne de phosphore total dans les lacs du bassin versant (2015 – 2025 µg/L)</a:t>
            </a:r>
            <a:endParaRPr lang="fr-CA" sz="3000" b="1" dirty="0">
              <a:latin typeface="Arial" panose="020B0604020202020204" pitchFamily="34" charset="0"/>
              <a:cs typeface="Arial" panose="020B0604020202020204" pitchFamily="34" charset="0"/>
            </a:endParaRPr>
          </a:p>
        </p:txBody>
      </p:sp>
      <p:sp>
        <p:nvSpPr>
          <p:cNvPr id="5" name="Slide Number Placeholder 2">
            <a:extLst>
              <a:ext uri="{FF2B5EF4-FFF2-40B4-BE49-F238E27FC236}">
                <a16:creationId xmlns:a16="http://schemas.microsoft.com/office/drawing/2014/main" id="{64B8B923-45C7-2FA8-2106-206FFA22AE4B}"/>
              </a:ext>
            </a:extLst>
          </p:cNvPr>
          <p:cNvSpPr>
            <a:spLocks noGrp="1"/>
          </p:cNvSpPr>
          <p:nvPr>
            <p:ph type="sldNum" sz="quarter" idx="12"/>
          </p:nvPr>
        </p:nvSpPr>
        <p:spPr>
          <a:xfrm>
            <a:off x="8610600" y="6356350"/>
            <a:ext cx="2743200" cy="365125"/>
          </a:xfrm>
        </p:spPr>
        <p:txBody>
          <a:bodyPr/>
          <a:lstStyle/>
          <a:p>
            <a:fld id="{794071B5-D07C-40C4-A773-80FEDE03052E}" type="slidenum">
              <a:rPr lang="en-US" smtClean="0">
                <a:solidFill>
                  <a:prstClr val="black">
                    <a:tint val="75000"/>
                  </a:prstClr>
                </a:solidFill>
              </a:rPr>
              <a:pPr/>
              <a:t>25</a:t>
            </a:fld>
            <a:endParaRPr lang="en-US" dirty="0">
              <a:solidFill>
                <a:prstClr val="black">
                  <a:tint val="75000"/>
                </a:prstClr>
              </a:solidFill>
            </a:endParaRPr>
          </a:p>
        </p:txBody>
      </p:sp>
      <p:sp>
        <p:nvSpPr>
          <p:cNvPr id="7" name="TextBox 6">
            <a:extLst>
              <a:ext uri="{FF2B5EF4-FFF2-40B4-BE49-F238E27FC236}">
                <a16:creationId xmlns:a16="http://schemas.microsoft.com/office/drawing/2014/main" id="{38CDBBBB-ACAF-2E77-B626-A808603900DA}"/>
              </a:ext>
            </a:extLst>
          </p:cNvPr>
          <p:cNvSpPr txBox="1"/>
          <p:nvPr/>
        </p:nvSpPr>
        <p:spPr>
          <a:xfrm>
            <a:off x="197963" y="1553580"/>
            <a:ext cx="3467596" cy="5262979"/>
          </a:xfrm>
          <a:prstGeom prst="rect">
            <a:avLst/>
          </a:prstGeom>
          <a:noFill/>
        </p:spPr>
        <p:txBody>
          <a:bodyPr wrap="square" rtlCol="0">
            <a:spAutoFit/>
          </a:bodyPr>
          <a:lstStyle/>
          <a:p>
            <a:r>
              <a:rPr lang="fr-FR" sz="2400" b="1" dirty="0"/>
              <a:t>La concentration totale de phosphore dans les lacs affluents est généralement demeurée stable au fil du temps (tendance générale), malgré une forte variabilité annuelle.</a:t>
            </a:r>
          </a:p>
          <a:p>
            <a:endParaRPr lang="fr-FR" sz="2400" b="1" dirty="0"/>
          </a:p>
          <a:p>
            <a:r>
              <a:rPr lang="fr-FR" sz="2400" b="1" dirty="0"/>
              <a:t>Le lac Vert fait exception : les concentrations moyennes y ont globalement diminué entre 2015 et 2025.</a:t>
            </a:r>
            <a:endParaRPr lang="en-CA" sz="2400" b="1" dirty="0"/>
          </a:p>
        </p:txBody>
      </p:sp>
      <p:grpSp>
        <p:nvGrpSpPr>
          <p:cNvPr id="18" name="Group 17">
            <a:extLst>
              <a:ext uri="{FF2B5EF4-FFF2-40B4-BE49-F238E27FC236}">
                <a16:creationId xmlns:a16="http://schemas.microsoft.com/office/drawing/2014/main" id="{C06FC8DB-7BD2-3A22-914B-60784FB703AA}"/>
              </a:ext>
            </a:extLst>
          </p:cNvPr>
          <p:cNvGrpSpPr/>
          <p:nvPr/>
        </p:nvGrpSpPr>
        <p:grpSpPr>
          <a:xfrm>
            <a:off x="3581401" y="1359673"/>
            <a:ext cx="8512532" cy="5237891"/>
            <a:chOff x="3759087" y="1553580"/>
            <a:chExt cx="8334846" cy="5043984"/>
          </a:xfrm>
        </p:grpSpPr>
        <p:pic>
          <p:nvPicPr>
            <p:cNvPr id="4" name="Picture 3">
              <a:extLst>
                <a:ext uri="{FF2B5EF4-FFF2-40B4-BE49-F238E27FC236}">
                  <a16:creationId xmlns:a16="http://schemas.microsoft.com/office/drawing/2014/main" id="{1D0B1903-BC66-EE4E-F0E5-11C39884BC78}"/>
                </a:ext>
              </a:extLst>
            </p:cNvPr>
            <p:cNvPicPr>
              <a:picLocks noChangeAspect="1"/>
            </p:cNvPicPr>
            <p:nvPr/>
          </p:nvPicPr>
          <p:blipFill>
            <a:blip r:embed="rId3"/>
            <a:stretch>
              <a:fillRect/>
            </a:stretch>
          </p:blipFill>
          <p:spPr>
            <a:xfrm>
              <a:off x="3759087" y="1553580"/>
              <a:ext cx="8334846" cy="5043984"/>
            </a:xfrm>
            <a:prstGeom prst="rect">
              <a:avLst/>
            </a:prstGeom>
          </p:spPr>
        </p:pic>
        <p:sp>
          <p:nvSpPr>
            <p:cNvPr id="8" name="TextBox 7">
              <a:extLst>
                <a:ext uri="{FF2B5EF4-FFF2-40B4-BE49-F238E27FC236}">
                  <a16:creationId xmlns:a16="http://schemas.microsoft.com/office/drawing/2014/main" id="{F979EB98-1149-3D22-AAFC-904245443B40}"/>
                </a:ext>
              </a:extLst>
            </p:cNvPr>
            <p:cNvSpPr txBox="1"/>
            <p:nvPr/>
          </p:nvSpPr>
          <p:spPr>
            <a:xfrm>
              <a:off x="4325510" y="1713677"/>
              <a:ext cx="1202830" cy="461665"/>
            </a:xfrm>
            <a:prstGeom prst="rect">
              <a:avLst/>
            </a:prstGeom>
            <a:noFill/>
          </p:spPr>
          <p:txBody>
            <a:bodyPr wrap="none" rtlCol="0">
              <a:spAutoFit/>
            </a:bodyPr>
            <a:lstStyle/>
            <a:p>
              <a:r>
                <a:rPr lang="en-CA" sz="2400" b="1" dirty="0"/>
                <a:t>Lac Vert</a:t>
              </a:r>
            </a:p>
          </p:txBody>
        </p:sp>
        <p:sp>
          <p:nvSpPr>
            <p:cNvPr id="10" name="TextBox 9">
              <a:extLst>
                <a:ext uri="{FF2B5EF4-FFF2-40B4-BE49-F238E27FC236}">
                  <a16:creationId xmlns:a16="http://schemas.microsoft.com/office/drawing/2014/main" id="{808C7DD9-2D32-B799-BB35-D69EA7CF0D36}"/>
                </a:ext>
              </a:extLst>
            </p:cNvPr>
            <p:cNvSpPr txBox="1"/>
            <p:nvPr/>
          </p:nvSpPr>
          <p:spPr>
            <a:xfrm>
              <a:off x="4295037" y="4275315"/>
              <a:ext cx="2274982" cy="461665"/>
            </a:xfrm>
            <a:prstGeom prst="rect">
              <a:avLst/>
            </a:prstGeom>
            <a:noFill/>
          </p:spPr>
          <p:txBody>
            <a:bodyPr wrap="none" rtlCol="0">
              <a:spAutoFit/>
            </a:bodyPr>
            <a:lstStyle/>
            <a:p>
              <a:r>
                <a:rPr lang="en-CA" sz="2400" b="1" dirty="0"/>
                <a:t>Lac Desormeaux</a:t>
              </a:r>
            </a:p>
          </p:txBody>
        </p:sp>
        <p:sp>
          <p:nvSpPr>
            <p:cNvPr id="15" name="TextBox 14">
              <a:extLst>
                <a:ext uri="{FF2B5EF4-FFF2-40B4-BE49-F238E27FC236}">
                  <a16:creationId xmlns:a16="http://schemas.microsoft.com/office/drawing/2014/main" id="{E5CEF8F9-CD43-BBBE-ABCC-42DF6D496AC9}"/>
                </a:ext>
              </a:extLst>
            </p:cNvPr>
            <p:cNvSpPr txBox="1"/>
            <p:nvPr/>
          </p:nvSpPr>
          <p:spPr>
            <a:xfrm>
              <a:off x="8455274" y="1758209"/>
              <a:ext cx="2101857" cy="461665"/>
            </a:xfrm>
            <a:prstGeom prst="rect">
              <a:avLst/>
            </a:prstGeom>
            <a:solidFill>
              <a:schemeClr val="bg1"/>
            </a:solidFill>
          </p:spPr>
          <p:txBody>
            <a:bodyPr wrap="none" rtlCol="0">
              <a:spAutoFit/>
            </a:bodyPr>
            <a:lstStyle/>
            <a:p>
              <a:r>
                <a:rPr lang="en-CA" sz="2400" b="1" dirty="0"/>
                <a:t>Lac a la Barbue</a:t>
              </a:r>
            </a:p>
          </p:txBody>
        </p:sp>
        <p:sp>
          <p:nvSpPr>
            <p:cNvPr id="17" name="TextBox 16">
              <a:extLst>
                <a:ext uri="{FF2B5EF4-FFF2-40B4-BE49-F238E27FC236}">
                  <a16:creationId xmlns:a16="http://schemas.microsoft.com/office/drawing/2014/main" id="{F850DA0C-BFA8-DF15-2E74-5EAF76406544}"/>
                </a:ext>
              </a:extLst>
            </p:cNvPr>
            <p:cNvSpPr txBox="1"/>
            <p:nvPr/>
          </p:nvSpPr>
          <p:spPr>
            <a:xfrm>
              <a:off x="8455274" y="4341583"/>
              <a:ext cx="1215397" cy="461665"/>
            </a:xfrm>
            <a:prstGeom prst="rect">
              <a:avLst/>
            </a:prstGeom>
            <a:noFill/>
          </p:spPr>
          <p:txBody>
            <a:bodyPr wrap="none" rtlCol="0">
              <a:spAutoFit/>
            </a:bodyPr>
            <a:lstStyle/>
            <a:p>
              <a:r>
                <a:rPr lang="en-CA" sz="2400" b="1" dirty="0"/>
                <a:t>Lac Noir</a:t>
              </a:r>
            </a:p>
          </p:txBody>
        </p:sp>
      </p:grpSp>
    </p:spTree>
    <p:extLst>
      <p:ext uri="{BB962C8B-B14F-4D97-AF65-F5344CB8AC3E}">
        <p14:creationId xmlns:p14="http://schemas.microsoft.com/office/powerpoint/2010/main" val="3090171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0F74DB-A0E8-4909-0705-E0F92DA534EC}"/>
              </a:ext>
            </a:extLst>
          </p:cNvPr>
          <p:cNvSpPr/>
          <p:nvPr/>
        </p:nvSpPr>
        <p:spPr>
          <a:xfrm>
            <a:off x="1677183" y="260436"/>
            <a:ext cx="10189028" cy="1015663"/>
          </a:xfrm>
          <a:prstGeom prst="rect">
            <a:avLst/>
          </a:prstGeom>
        </p:spPr>
        <p:txBody>
          <a:bodyPr wrap="square">
            <a:spAutoFit/>
          </a:bodyPr>
          <a:lstStyle/>
          <a:p>
            <a:r>
              <a:rPr lang="fr-FR" altLang="en-US" sz="3000" b="1" dirty="0">
                <a:latin typeface="Arial" panose="020B0604020202020204" pitchFamily="34" charset="0"/>
                <a:ea typeface="MS Gothic" pitchFamily="49" charset="-128"/>
                <a:cs typeface="Arial" panose="020B0604020202020204" pitchFamily="34" charset="0"/>
              </a:rPr>
              <a:t>Concentration moyenne de phosphore total dans les lacs du bassin versant (2025 µg/L)</a:t>
            </a:r>
            <a:endParaRPr lang="fr-CA" sz="30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720614B7-EDCB-98F3-74CF-4BFF253CAC6F}"/>
              </a:ext>
            </a:extLst>
          </p:cNvPr>
          <p:cNvCxnSpPr>
            <a:cxnSpLocks/>
          </p:cNvCxnSpPr>
          <p:nvPr/>
        </p:nvCxnSpPr>
        <p:spPr>
          <a:xfrm>
            <a:off x="4057594" y="4245329"/>
            <a:ext cx="3312004" cy="0"/>
          </a:xfrm>
          <a:prstGeom prst="line">
            <a:avLst/>
          </a:prstGeom>
          <a:ln w="41275" cap="flat" cmpd="sng" algn="ctr">
            <a:solidFill>
              <a:schemeClr val="tx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201020B5-FE25-92A6-336A-59C2B9F8A840}"/>
              </a:ext>
            </a:extLst>
          </p:cNvPr>
          <p:cNvCxnSpPr>
            <a:cxnSpLocks/>
          </p:cNvCxnSpPr>
          <p:nvPr/>
        </p:nvCxnSpPr>
        <p:spPr>
          <a:xfrm>
            <a:off x="4057594" y="4981422"/>
            <a:ext cx="3312004" cy="0"/>
          </a:xfrm>
          <a:prstGeom prst="line">
            <a:avLst/>
          </a:prstGeom>
          <a:ln w="47625" cap="flat" cmpd="sng" algn="ctr">
            <a:solidFill>
              <a:schemeClr val="accent6">
                <a:lumMod val="75000"/>
              </a:schemeClr>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a:extLst>
              <a:ext uri="{FF2B5EF4-FFF2-40B4-BE49-F238E27FC236}">
                <a16:creationId xmlns:a16="http://schemas.microsoft.com/office/drawing/2014/main" id="{4C751F3C-558B-A88B-E595-E9E435A013A5}"/>
              </a:ext>
            </a:extLst>
          </p:cNvPr>
          <p:cNvCxnSpPr>
            <a:cxnSpLocks/>
          </p:cNvCxnSpPr>
          <p:nvPr/>
        </p:nvCxnSpPr>
        <p:spPr>
          <a:xfrm>
            <a:off x="4057594" y="3103154"/>
            <a:ext cx="3312004" cy="0"/>
          </a:xfrm>
          <a:prstGeom prst="line">
            <a:avLst/>
          </a:prstGeom>
          <a:ln w="28575">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5" name="Straight Connector 34">
            <a:extLst>
              <a:ext uri="{FF2B5EF4-FFF2-40B4-BE49-F238E27FC236}">
                <a16:creationId xmlns:a16="http://schemas.microsoft.com/office/drawing/2014/main" id="{479AC16D-A18A-BD06-923D-B1CA8F5DEDD7}"/>
              </a:ext>
            </a:extLst>
          </p:cNvPr>
          <p:cNvCxnSpPr>
            <a:cxnSpLocks/>
          </p:cNvCxnSpPr>
          <p:nvPr/>
        </p:nvCxnSpPr>
        <p:spPr>
          <a:xfrm>
            <a:off x="4095658" y="3878280"/>
            <a:ext cx="3312004" cy="0"/>
          </a:xfrm>
          <a:prstGeom prst="line">
            <a:avLst/>
          </a:prstGeom>
          <a:ln w="41275" cap="flat" cmpd="sng" algn="ctr">
            <a:solidFill>
              <a:srgbClr val="0070C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 name="Group 36">
            <a:extLst>
              <a:ext uri="{FF2B5EF4-FFF2-40B4-BE49-F238E27FC236}">
                <a16:creationId xmlns:a16="http://schemas.microsoft.com/office/drawing/2014/main" id="{4F91E8F8-F02A-C713-9ED1-5AD03A1D9FEB}"/>
              </a:ext>
            </a:extLst>
          </p:cNvPr>
          <p:cNvGrpSpPr/>
          <p:nvPr/>
        </p:nvGrpSpPr>
        <p:grpSpPr>
          <a:xfrm>
            <a:off x="636258" y="1797317"/>
            <a:ext cx="10559690" cy="4667587"/>
            <a:chOff x="882035" y="1822439"/>
            <a:chExt cx="10539194" cy="4604077"/>
          </a:xfrm>
        </p:grpSpPr>
        <p:grpSp>
          <p:nvGrpSpPr>
            <p:cNvPr id="6" name="Group 5">
              <a:extLst>
                <a:ext uri="{FF2B5EF4-FFF2-40B4-BE49-F238E27FC236}">
                  <a16:creationId xmlns:a16="http://schemas.microsoft.com/office/drawing/2014/main" id="{28F23BBC-F59F-40EF-2DEC-722363908089}"/>
                </a:ext>
              </a:extLst>
            </p:cNvPr>
            <p:cNvGrpSpPr/>
            <p:nvPr/>
          </p:nvGrpSpPr>
          <p:grpSpPr>
            <a:xfrm>
              <a:off x="882035" y="1822439"/>
              <a:ext cx="6597770" cy="4604077"/>
              <a:chOff x="776829" y="1778165"/>
              <a:chExt cx="6597770" cy="4604077"/>
            </a:xfrm>
          </p:grpSpPr>
          <p:grpSp>
            <p:nvGrpSpPr>
              <p:cNvPr id="7" name="Group 6">
                <a:extLst>
                  <a:ext uri="{FF2B5EF4-FFF2-40B4-BE49-F238E27FC236}">
                    <a16:creationId xmlns:a16="http://schemas.microsoft.com/office/drawing/2014/main" id="{1A3F3D61-C8FF-DB5A-590C-5BD7D578A126}"/>
                  </a:ext>
                </a:extLst>
              </p:cNvPr>
              <p:cNvGrpSpPr/>
              <p:nvPr/>
            </p:nvGrpSpPr>
            <p:grpSpPr>
              <a:xfrm>
                <a:off x="776829" y="1778165"/>
                <a:ext cx="1853031" cy="4578185"/>
                <a:chOff x="1691229" y="1180285"/>
                <a:chExt cx="1853031" cy="4578185"/>
              </a:xfrm>
            </p:grpSpPr>
            <p:sp>
              <p:nvSpPr>
                <p:cNvPr id="21" name="TextBox 20">
                  <a:extLst>
                    <a:ext uri="{FF2B5EF4-FFF2-40B4-BE49-F238E27FC236}">
                      <a16:creationId xmlns:a16="http://schemas.microsoft.com/office/drawing/2014/main" id="{1964C385-4EFA-2696-A786-7A2E04820F8B}"/>
                    </a:ext>
                  </a:extLst>
                </p:cNvPr>
                <p:cNvSpPr txBox="1"/>
                <p:nvPr/>
              </p:nvSpPr>
              <p:spPr>
                <a:xfrm>
                  <a:off x="1843777" y="4684974"/>
                  <a:ext cx="1556836" cy="349968"/>
                </a:xfrm>
                <a:prstGeom prst="rect">
                  <a:avLst/>
                </a:prstGeom>
                <a:noFill/>
              </p:spPr>
              <p:txBody>
                <a:bodyPr wrap="none" rtlCol="0">
                  <a:spAutoFit/>
                </a:bodyPr>
                <a:lstStyle/>
                <a:p>
                  <a:pPr defTabSz="447675" fontAlgn="base" hangingPunct="0">
                    <a:lnSpc>
                      <a:spcPct val="93000"/>
                    </a:lnSpc>
                    <a:spcBef>
                      <a:spcPct val="0"/>
                    </a:spcBef>
                    <a:spcAft>
                      <a:spcPct val="0"/>
                    </a:spcAft>
                    <a:buClr>
                      <a:srgbClr val="000000"/>
                    </a:buClr>
                    <a:buSzPct val="100000"/>
                  </a:pPr>
                  <a:r>
                    <a:rPr lang="en-US" b="1" dirty="0">
                      <a:solidFill>
                        <a:srgbClr val="FFFFFF"/>
                      </a:solidFill>
                      <a:latin typeface="Arial" charset="0"/>
                    </a:rPr>
                    <a:t>Oligotrophic</a:t>
                  </a:r>
                  <a:endParaRPr lang="en-CA" b="1" dirty="0">
                    <a:solidFill>
                      <a:srgbClr val="FFFFFF"/>
                    </a:solidFill>
                    <a:latin typeface="Arial" charset="0"/>
                  </a:endParaRPr>
                </a:p>
              </p:txBody>
            </p:sp>
            <p:sp>
              <p:nvSpPr>
                <p:cNvPr id="22" name="TextBox 21">
                  <a:extLst>
                    <a:ext uri="{FF2B5EF4-FFF2-40B4-BE49-F238E27FC236}">
                      <a16:creationId xmlns:a16="http://schemas.microsoft.com/office/drawing/2014/main" id="{DD554D57-B471-0575-9E80-E3ACC0D52319}"/>
                    </a:ext>
                  </a:extLst>
                </p:cNvPr>
                <p:cNvSpPr txBox="1"/>
                <p:nvPr/>
              </p:nvSpPr>
              <p:spPr>
                <a:xfrm>
                  <a:off x="1906114" y="3291262"/>
                  <a:ext cx="1556836" cy="349968"/>
                </a:xfrm>
                <a:prstGeom prst="rect">
                  <a:avLst/>
                </a:prstGeom>
                <a:noFill/>
              </p:spPr>
              <p:txBody>
                <a:bodyPr wrap="none" rtlCol="0">
                  <a:spAutoFit/>
                </a:bodyPr>
                <a:lstStyle/>
                <a:p>
                  <a:pPr defTabSz="447675" fontAlgn="base" hangingPunct="0">
                    <a:lnSpc>
                      <a:spcPct val="93000"/>
                    </a:lnSpc>
                    <a:spcBef>
                      <a:spcPct val="0"/>
                    </a:spcBef>
                    <a:spcAft>
                      <a:spcPct val="0"/>
                    </a:spcAft>
                    <a:buClr>
                      <a:srgbClr val="000000"/>
                    </a:buClr>
                    <a:buSzPct val="100000"/>
                  </a:pPr>
                  <a:r>
                    <a:rPr lang="en-US" b="1" dirty="0">
                      <a:solidFill>
                        <a:srgbClr val="FFFFFF"/>
                      </a:solidFill>
                      <a:latin typeface="Arial" charset="0"/>
                    </a:rPr>
                    <a:t>Mesotrophic</a:t>
                  </a:r>
                  <a:endParaRPr lang="en-CA" b="1" dirty="0">
                    <a:solidFill>
                      <a:srgbClr val="FFFFFF"/>
                    </a:solidFill>
                    <a:latin typeface="Arial" charset="0"/>
                  </a:endParaRPr>
                </a:p>
              </p:txBody>
            </p:sp>
            <p:cxnSp>
              <p:nvCxnSpPr>
                <p:cNvPr id="24" name="Straight Arrow Connector 23">
                  <a:extLst>
                    <a:ext uri="{FF2B5EF4-FFF2-40B4-BE49-F238E27FC236}">
                      <a16:creationId xmlns:a16="http://schemas.microsoft.com/office/drawing/2014/main" id="{B2E3615B-9BD3-76D5-0FF2-439E1A28D547}"/>
                    </a:ext>
                  </a:extLst>
                </p:cNvPr>
                <p:cNvCxnSpPr/>
                <p:nvPr/>
              </p:nvCxnSpPr>
              <p:spPr bwMode="auto">
                <a:xfrm flipH="1">
                  <a:off x="3504810" y="4329964"/>
                  <a:ext cx="10125" cy="1428506"/>
                </a:xfrm>
                <a:prstGeom prst="straightConnector1">
                  <a:avLst/>
                </a:prstGeom>
                <a:ln w="38100">
                  <a:solidFill>
                    <a:srgbClr val="00B050"/>
                  </a:solidFill>
                  <a:headEnd type="arrow"/>
                  <a:tailEnd type="arrow"/>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cxnSp>
              <p:nvCxnSpPr>
                <p:cNvPr id="25" name="Straight Arrow Connector 24">
                  <a:extLst>
                    <a:ext uri="{FF2B5EF4-FFF2-40B4-BE49-F238E27FC236}">
                      <a16:creationId xmlns:a16="http://schemas.microsoft.com/office/drawing/2014/main" id="{34B13794-640C-1C7A-337B-B6BD7ADCE2E8}"/>
                    </a:ext>
                  </a:extLst>
                </p:cNvPr>
                <p:cNvCxnSpPr/>
                <p:nvPr/>
              </p:nvCxnSpPr>
              <p:spPr bwMode="auto">
                <a:xfrm>
                  <a:off x="3544260" y="1180285"/>
                  <a:ext cx="0" cy="1268452"/>
                </a:xfrm>
                <a:prstGeom prst="straightConnector1">
                  <a:avLst/>
                </a:prstGeom>
                <a:ln w="38100">
                  <a:solidFill>
                    <a:srgbClr val="FF0000"/>
                  </a:solidFill>
                  <a:headEnd type="arrow"/>
                  <a:tailEnd type="arrow"/>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cxnSp>
              <p:nvCxnSpPr>
                <p:cNvPr id="26" name="Straight Arrow Connector 25">
                  <a:extLst>
                    <a:ext uri="{FF2B5EF4-FFF2-40B4-BE49-F238E27FC236}">
                      <a16:creationId xmlns:a16="http://schemas.microsoft.com/office/drawing/2014/main" id="{EB11AA43-A3DA-AEED-B8A9-DEC69020E60E}"/>
                    </a:ext>
                  </a:extLst>
                </p:cNvPr>
                <p:cNvCxnSpPr/>
                <p:nvPr/>
              </p:nvCxnSpPr>
              <p:spPr bwMode="auto">
                <a:xfrm flipH="1">
                  <a:off x="3506540" y="2558260"/>
                  <a:ext cx="37720" cy="1720578"/>
                </a:xfrm>
                <a:prstGeom prst="straightConnector1">
                  <a:avLst/>
                </a:prstGeom>
                <a:ln w="38100">
                  <a:solidFill>
                    <a:srgbClr val="FFFF00"/>
                  </a:solidFill>
                  <a:headEnd type="arrow"/>
                  <a:tailEnd type="arrow"/>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sp>
              <p:nvSpPr>
                <p:cNvPr id="28" name="TextBox 27">
                  <a:extLst>
                    <a:ext uri="{FF2B5EF4-FFF2-40B4-BE49-F238E27FC236}">
                      <a16:creationId xmlns:a16="http://schemas.microsoft.com/office/drawing/2014/main" id="{89B5A184-A529-80AD-3B99-E66683CD49F3}"/>
                    </a:ext>
                  </a:extLst>
                </p:cNvPr>
                <p:cNvSpPr txBox="1"/>
                <p:nvPr/>
              </p:nvSpPr>
              <p:spPr>
                <a:xfrm>
                  <a:off x="1691229" y="1930584"/>
                  <a:ext cx="1841796" cy="401623"/>
                </a:xfrm>
                <a:prstGeom prst="rect">
                  <a:avLst/>
                </a:prstGeom>
                <a:noFill/>
              </p:spPr>
              <p:txBody>
                <a:bodyPr wrap="none" rtlCol="0">
                  <a:spAutoFit/>
                </a:bodyPr>
                <a:lstStyle/>
                <a:p>
                  <a:pPr defTabSz="447675" fontAlgn="base" hangingPunct="0">
                    <a:lnSpc>
                      <a:spcPct val="93000"/>
                    </a:lnSpc>
                    <a:spcBef>
                      <a:spcPct val="0"/>
                    </a:spcBef>
                    <a:spcAft>
                      <a:spcPct val="0"/>
                    </a:spcAft>
                    <a:buClr>
                      <a:srgbClr val="000000"/>
                    </a:buClr>
                    <a:buSzPct val="100000"/>
                  </a:pPr>
                  <a:r>
                    <a:rPr lang="en-US" sz="2200" b="1" i="1" dirty="0">
                      <a:solidFill>
                        <a:srgbClr val="00B050"/>
                      </a:solidFill>
                      <a:latin typeface="Arial" charset="0"/>
                    </a:rPr>
                    <a:t>EUTROPHIC</a:t>
                  </a:r>
                  <a:endParaRPr lang="en-CA" sz="2200" b="1" i="1" dirty="0">
                    <a:solidFill>
                      <a:srgbClr val="00B050"/>
                    </a:solidFill>
                    <a:latin typeface="Arial" charset="0"/>
                  </a:endParaRPr>
                </a:p>
              </p:txBody>
            </p:sp>
          </p:grpSp>
          <p:pic>
            <p:nvPicPr>
              <p:cNvPr id="17" name="Picture 16">
                <a:extLst>
                  <a:ext uri="{FF2B5EF4-FFF2-40B4-BE49-F238E27FC236}">
                    <a16:creationId xmlns:a16="http://schemas.microsoft.com/office/drawing/2014/main" id="{4107AA50-9B2A-5EB6-BE0D-116F24548911}"/>
                  </a:ext>
                </a:extLst>
              </p:cNvPr>
              <p:cNvPicPr>
                <a:picLocks noChangeAspect="1"/>
              </p:cNvPicPr>
              <p:nvPr/>
            </p:nvPicPr>
            <p:blipFill>
              <a:blip r:embed="rId3"/>
              <a:stretch>
                <a:fillRect/>
              </a:stretch>
            </p:blipFill>
            <p:spPr>
              <a:xfrm>
                <a:off x="2866727" y="1778165"/>
                <a:ext cx="798241" cy="4535461"/>
              </a:xfrm>
              <a:prstGeom prst="rect">
                <a:avLst/>
              </a:prstGeom>
            </p:spPr>
          </p:pic>
          <p:cxnSp>
            <p:nvCxnSpPr>
              <p:cNvPr id="18" name="Straight Connector 17">
                <a:extLst>
                  <a:ext uri="{FF2B5EF4-FFF2-40B4-BE49-F238E27FC236}">
                    <a16:creationId xmlns:a16="http://schemas.microsoft.com/office/drawing/2014/main" id="{28E78AE8-CFBF-8253-6A23-E50072EAEB98}"/>
                  </a:ext>
                </a:extLst>
              </p:cNvPr>
              <p:cNvCxnSpPr>
                <a:cxnSpLocks/>
              </p:cNvCxnSpPr>
              <p:nvPr/>
            </p:nvCxnSpPr>
            <p:spPr>
              <a:xfrm>
                <a:off x="4035129" y="2528464"/>
                <a:ext cx="0" cy="3827885"/>
              </a:xfrm>
              <a:prstGeom prst="line">
                <a:avLst/>
              </a:prstGeom>
              <a:ln w="41275"/>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F4A7587E-3387-826D-F27B-57431C93BCAB}"/>
                  </a:ext>
                </a:extLst>
              </p:cNvPr>
              <p:cNvCxnSpPr>
                <a:cxnSpLocks/>
              </p:cNvCxnSpPr>
              <p:nvPr/>
            </p:nvCxnSpPr>
            <p:spPr>
              <a:xfrm flipV="1">
                <a:off x="4035129" y="6356350"/>
                <a:ext cx="3176981" cy="25892"/>
              </a:xfrm>
              <a:prstGeom prst="line">
                <a:avLst/>
              </a:prstGeom>
              <a:ln w="41275"/>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74B86E40-D7D4-29A3-02A6-FAAD7B22BE86}"/>
                  </a:ext>
                </a:extLst>
              </p:cNvPr>
              <p:cNvCxnSpPr>
                <a:cxnSpLocks/>
              </p:cNvCxnSpPr>
              <p:nvPr/>
            </p:nvCxnSpPr>
            <p:spPr>
              <a:xfrm>
                <a:off x="4121422" y="4649236"/>
                <a:ext cx="3253177" cy="0"/>
              </a:xfrm>
              <a:prstGeom prst="line">
                <a:avLst/>
              </a:prstGeom>
              <a:ln w="635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4E0ACA8E-9F3F-09DF-A0F0-F084A4659F8F}"/>
                </a:ext>
              </a:extLst>
            </p:cNvPr>
            <p:cNvSpPr txBox="1"/>
            <p:nvPr/>
          </p:nvSpPr>
          <p:spPr>
            <a:xfrm flipH="1">
              <a:off x="7834680" y="1965940"/>
              <a:ext cx="3586549" cy="3764500"/>
            </a:xfrm>
            <a:prstGeom prst="rect">
              <a:avLst/>
            </a:prstGeom>
            <a:noFill/>
          </p:spPr>
          <p:txBody>
            <a:bodyPr wrap="square" rtlCol="0">
              <a:spAutoFit/>
            </a:bodyPr>
            <a:lstStyle/>
            <a:p>
              <a:r>
                <a:rPr lang="en-US" sz="2800" b="1" u="sng" dirty="0">
                  <a:latin typeface="Calibri" panose="020F0502020204030204" pitchFamily="34" charset="0"/>
                </a:rPr>
                <a:t>Moyenne TP ug/L 2025</a:t>
              </a:r>
            </a:p>
            <a:p>
              <a:endParaRPr lang="en-US" sz="2800" b="1" dirty="0">
                <a:latin typeface="Calibri" panose="020F0502020204030204" pitchFamily="34" charset="0"/>
              </a:endParaRPr>
            </a:p>
            <a:p>
              <a:r>
                <a:rPr lang="en-US" sz="2800" b="1" dirty="0">
                  <a:latin typeface="Calibri" panose="020F0502020204030204" pitchFamily="34" charset="0"/>
                </a:rPr>
                <a:t>Lac Désormeaux  24.0</a:t>
              </a:r>
            </a:p>
            <a:p>
              <a:endParaRPr lang="en-US" sz="2800" b="1" dirty="0">
                <a:latin typeface="Calibri" panose="020F0502020204030204" pitchFamily="34" charset="0"/>
              </a:endParaRPr>
            </a:p>
            <a:p>
              <a:r>
                <a:rPr lang="en-US" sz="2800" b="1" dirty="0">
                  <a:latin typeface="Calibri" panose="020F0502020204030204" pitchFamily="34" charset="0"/>
                </a:rPr>
                <a:t>Lac à la Barbue   17.0   </a:t>
              </a:r>
            </a:p>
            <a:p>
              <a:r>
                <a:rPr lang="en-US" sz="2800" b="1" dirty="0">
                  <a:latin typeface="Calibri" panose="020F0502020204030204" pitchFamily="34" charset="0"/>
                </a:rPr>
                <a:t>Lac Noir                15.0 </a:t>
              </a:r>
            </a:p>
            <a:p>
              <a:r>
                <a:rPr lang="en-US" sz="2800" b="1" dirty="0">
                  <a:latin typeface="Calibri" panose="020F0502020204030204" pitchFamily="34" charset="0"/>
                </a:rPr>
                <a:t>Lac Heney             11.9</a:t>
              </a:r>
            </a:p>
            <a:p>
              <a:r>
                <a:rPr lang="en-US" sz="2800" b="1" dirty="0">
                  <a:latin typeface="Calibri" panose="020F0502020204030204" pitchFamily="34" charset="0"/>
                </a:rPr>
                <a:t>Lac Vert                   9.0     </a:t>
              </a:r>
            </a:p>
            <a:p>
              <a:endParaRPr lang="en-US" b="1" dirty="0">
                <a:latin typeface="Calibri" panose="020F0502020204030204" pitchFamily="34" charset="0"/>
              </a:endParaRPr>
            </a:p>
          </p:txBody>
        </p:sp>
      </p:grpSp>
      <p:sp>
        <p:nvSpPr>
          <p:cNvPr id="3" name="TextBox 2">
            <a:extLst>
              <a:ext uri="{FF2B5EF4-FFF2-40B4-BE49-F238E27FC236}">
                <a16:creationId xmlns:a16="http://schemas.microsoft.com/office/drawing/2014/main" id="{1EC4CDAF-38AC-B032-4E81-2CE3D20C135D}"/>
              </a:ext>
            </a:extLst>
          </p:cNvPr>
          <p:cNvSpPr txBox="1"/>
          <p:nvPr/>
        </p:nvSpPr>
        <p:spPr>
          <a:xfrm>
            <a:off x="143253" y="3870817"/>
            <a:ext cx="2284600" cy="407163"/>
          </a:xfrm>
          <a:prstGeom prst="rect">
            <a:avLst/>
          </a:prstGeom>
          <a:noFill/>
        </p:spPr>
        <p:txBody>
          <a:bodyPr wrap="none" rtlCol="0">
            <a:spAutoFit/>
          </a:bodyPr>
          <a:lstStyle/>
          <a:p>
            <a:pPr defTabSz="447675" fontAlgn="base" hangingPunct="0">
              <a:lnSpc>
                <a:spcPct val="93000"/>
              </a:lnSpc>
              <a:spcBef>
                <a:spcPct val="0"/>
              </a:spcBef>
              <a:spcAft>
                <a:spcPct val="0"/>
              </a:spcAft>
              <a:buClr>
                <a:srgbClr val="000000"/>
              </a:buClr>
              <a:buSzPct val="100000"/>
            </a:pPr>
            <a:r>
              <a:rPr lang="en-US" sz="2200" b="1" i="1" dirty="0">
                <a:solidFill>
                  <a:srgbClr val="00B050"/>
                </a:solidFill>
                <a:latin typeface="Arial" charset="0"/>
              </a:rPr>
              <a:t>MESOTROPHIC</a:t>
            </a:r>
            <a:endParaRPr lang="en-CA" sz="2200" b="1" i="1" dirty="0">
              <a:solidFill>
                <a:srgbClr val="00B050"/>
              </a:solidFill>
              <a:latin typeface="Arial" charset="0"/>
            </a:endParaRPr>
          </a:p>
        </p:txBody>
      </p:sp>
      <p:sp>
        <p:nvSpPr>
          <p:cNvPr id="4" name="TextBox 3">
            <a:extLst>
              <a:ext uri="{FF2B5EF4-FFF2-40B4-BE49-F238E27FC236}">
                <a16:creationId xmlns:a16="http://schemas.microsoft.com/office/drawing/2014/main" id="{1BC96307-AAB3-4DD7-2ABB-055ED70DA9E1}"/>
              </a:ext>
            </a:extLst>
          </p:cNvPr>
          <p:cNvSpPr txBox="1"/>
          <p:nvPr/>
        </p:nvSpPr>
        <p:spPr>
          <a:xfrm>
            <a:off x="-38500" y="5269525"/>
            <a:ext cx="2552302" cy="407163"/>
          </a:xfrm>
          <a:prstGeom prst="rect">
            <a:avLst/>
          </a:prstGeom>
          <a:noFill/>
        </p:spPr>
        <p:txBody>
          <a:bodyPr wrap="none" rtlCol="0">
            <a:spAutoFit/>
          </a:bodyPr>
          <a:lstStyle/>
          <a:p>
            <a:pPr defTabSz="447675" fontAlgn="base" hangingPunct="0">
              <a:lnSpc>
                <a:spcPct val="93000"/>
              </a:lnSpc>
              <a:spcBef>
                <a:spcPct val="0"/>
              </a:spcBef>
              <a:spcAft>
                <a:spcPct val="0"/>
              </a:spcAft>
              <a:buClr>
                <a:srgbClr val="000000"/>
              </a:buClr>
              <a:buSzPct val="100000"/>
            </a:pPr>
            <a:r>
              <a:rPr lang="en-US" sz="2200" b="1" i="1" dirty="0">
                <a:solidFill>
                  <a:srgbClr val="00B050"/>
                </a:solidFill>
                <a:latin typeface="Arial" charset="0"/>
              </a:rPr>
              <a:t>OLIGOTRPOPHIC</a:t>
            </a:r>
            <a:endParaRPr lang="en-CA" sz="2200" b="1" i="1" dirty="0">
              <a:solidFill>
                <a:srgbClr val="00B050"/>
              </a:solidFill>
              <a:latin typeface="Arial" charset="0"/>
            </a:endParaRPr>
          </a:p>
        </p:txBody>
      </p:sp>
    </p:spTree>
    <p:extLst>
      <p:ext uri="{BB962C8B-B14F-4D97-AF65-F5344CB8AC3E}">
        <p14:creationId xmlns:p14="http://schemas.microsoft.com/office/powerpoint/2010/main" val="4050500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8400" y="74952"/>
            <a:ext cx="9096437" cy="909638"/>
          </a:xfrm>
          <a:ln>
            <a:noFill/>
          </a:ln>
        </p:spPr>
        <p:txBody>
          <a:bodyPr>
            <a:normAutofit fontScale="90000"/>
          </a:bodyPr>
          <a:lstStyle/>
          <a:p>
            <a:pPr>
              <a:spcBef>
                <a:spcPts val="600"/>
              </a:spcBef>
            </a:pPr>
            <a:r>
              <a:rPr lang="fr-CA" sz="4000" b="1" dirty="0">
                <a:latin typeface="+mn-lt"/>
              </a:rPr>
              <a:t>Mesures de la clarté de l’eau par disque Secchi (profondeur en mètres)</a:t>
            </a:r>
            <a:endParaRPr lang="en-CA" sz="4000" b="1" dirty="0">
              <a:latin typeface="+mn-lt"/>
            </a:endParaRPr>
          </a:p>
        </p:txBody>
      </p:sp>
      <p:sp>
        <p:nvSpPr>
          <p:cNvPr id="4" name="TextBox 3">
            <a:extLst>
              <a:ext uri="{FF2B5EF4-FFF2-40B4-BE49-F238E27FC236}">
                <a16:creationId xmlns:a16="http://schemas.microsoft.com/office/drawing/2014/main" id="{5BB0EC86-F003-494E-9A2B-FE25ECDD7D25}"/>
              </a:ext>
            </a:extLst>
          </p:cNvPr>
          <p:cNvSpPr txBox="1"/>
          <p:nvPr/>
        </p:nvSpPr>
        <p:spPr>
          <a:xfrm>
            <a:off x="283502" y="4844056"/>
            <a:ext cx="11286198" cy="1938992"/>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t>La profondeur mesurée par le disque de Secchi permet d'évaluer la turbidité (transparence de l'eau), qui dépend de nombreux facteurs tels que les algues, le phytoplancton et les sédiments en suspension.</a:t>
            </a:r>
          </a:p>
          <a:p>
            <a:pPr marL="342900" indent="-342900">
              <a:buFont typeface="Wingdings" panose="05000000000000000000" pitchFamily="2" charset="2"/>
              <a:buChar char="Ø"/>
            </a:pPr>
            <a:r>
              <a:rPr lang="fr-FR" sz="2400" dirty="0"/>
              <a:t>En général, une eau plus transparente est synonyme d'eau plus propre et plus saine.</a:t>
            </a:r>
          </a:p>
          <a:p>
            <a:pPr marL="342900" indent="-342900">
              <a:buFont typeface="Wingdings" panose="05000000000000000000" pitchFamily="2" charset="2"/>
              <a:buChar char="Ø"/>
            </a:pPr>
            <a:r>
              <a:rPr lang="fr-FR" sz="2400" dirty="0"/>
              <a:t>Le lac Heney a connu une baisse de transparence en 2025.</a:t>
            </a:r>
            <a:endParaRPr lang="en-CA" sz="2400" dirty="0"/>
          </a:p>
        </p:txBody>
      </p:sp>
      <p:pic>
        <p:nvPicPr>
          <p:cNvPr id="1026" name="Picture 2" descr="Friends of Hobbs State Park - Conservation Area, Inc. - Secchi Day ...">
            <a:extLst>
              <a:ext uri="{FF2B5EF4-FFF2-40B4-BE49-F238E27FC236}">
                <a16:creationId xmlns:a16="http://schemas.microsoft.com/office/drawing/2014/main" id="{69C4F501-2993-4602-A9D3-791F92760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502" y="1783365"/>
            <a:ext cx="3708837" cy="29249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ontent Placeholder 7">
            <a:extLst>
              <a:ext uri="{FF2B5EF4-FFF2-40B4-BE49-F238E27FC236}">
                <a16:creationId xmlns:a16="http://schemas.microsoft.com/office/drawing/2014/main" id="{7879F8DD-2301-4A51-9669-24E9F619EDE1}"/>
              </a:ext>
            </a:extLst>
          </p:cNvPr>
          <p:cNvGraphicFramePr>
            <a:graphicFrameLocks/>
          </p:cNvGraphicFramePr>
          <p:nvPr>
            <p:extLst>
              <p:ext uri="{D42A27DB-BD31-4B8C-83A1-F6EECF244321}">
                <p14:modId xmlns:p14="http://schemas.microsoft.com/office/powerpoint/2010/main" val="2926501397"/>
              </p:ext>
            </p:extLst>
          </p:nvPr>
        </p:nvGraphicFramePr>
        <p:xfrm>
          <a:off x="4170566" y="1186932"/>
          <a:ext cx="7471537" cy="3599749"/>
        </p:xfrm>
        <a:graphic>
          <a:graphicData uri="http://schemas.openxmlformats.org/drawingml/2006/table">
            <a:tbl>
              <a:tblPr firstRow="1" firstCol="1" bandRow="1">
                <a:tableStyleId>{5C22544A-7EE6-4342-B048-85BDC9FD1C3A}</a:tableStyleId>
              </a:tblPr>
              <a:tblGrid>
                <a:gridCol w="1711760">
                  <a:extLst>
                    <a:ext uri="{9D8B030D-6E8A-4147-A177-3AD203B41FA5}">
                      <a16:colId xmlns:a16="http://schemas.microsoft.com/office/drawing/2014/main" val="20000"/>
                    </a:ext>
                  </a:extLst>
                </a:gridCol>
                <a:gridCol w="1432874">
                  <a:extLst>
                    <a:ext uri="{9D8B030D-6E8A-4147-A177-3AD203B41FA5}">
                      <a16:colId xmlns:a16="http://schemas.microsoft.com/office/drawing/2014/main" val="20001"/>
                    </a:ext>
                  </a:extLst>
                </a:gridCol>
                <a:gridCol w="1008029">
                  <a:extLst>
                    <a:ext uri="{9D8B030D-6E8A-4147-A177-3AD203B41FA5}">
                      <a16:colId xmlns:a16="http://schemas.microsoft.com/office/drawing/2014/main" val="20003"/>
                    </a:ext>
                  </a:extLst>
                </a:gridCol>
                <a:gridCol w="1286905">
                  <a:extLst>
                    <a:ext uri="{9D8B030D-6E8A-4147-A177-3AD203B41FA5}">
                      <a16:colId xmlns:a16="http://schemas.microsoft.com/office/drawing/2014/main" val="20004"/>
                    </a:ext>
                  </a:extLst>
                </a:gridCol>
                <a:gridCol w="1015853">
                  <a:extLst>
                    <a:ext uri="{9D8B030D-6E8A-4147-A177-3AD203B41FA5}">
                      <a16:colId xmlns:a16="http://schemas.microsoft.com/office/drawing/2014/main" val="1297335192"/>
                    </a:ext>
                  </a:extLst>
                </a:gridCol>
                <a:gridCol w="1016116">
                  <a:extLst>
                    <a:ext uri="{9D8B030D-6E8A-4147-A177-3AD203B41FA5}">
                      <a16:colId xmlns:a16="http://schemas.microsoft.com/office/drawing/2014/main" val="171305164"/>
                    </a:ext>
                  </a:extLst>
                </a:gridCol>
              </a:tblGrid>
              <a:tr h="700839">
                <a:tc>
                  <a:txBody>
                    <a:bodyPr/>
                    <a:lstStyle/>
                    <a:p>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fr-CA" sz="2000" noProof="0" dirty="0">
                          <a:latin typeface="Arial" panose="020B0604020202020204" pitchFamily="34" charset="0"/>
                          <a:cs typeface="Arial" panose="020B0604020202020204" pitchFamily="34" charset="0"/>
                        </a:rPr>
                        <a:t>Printemps</a:t>
                      </a:r>
                    </a:p>
                  </a:txBody>
                  <a:tcPr>
                    <a:solidFill>
                      <a:schemeClr val="accent6">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000" noProof="0" dirty="0">
                          <a:latin typeface="Arial" panose="020B0604020202020204" pitchFamily="34" charset="0"/>
                          <a:cs typeface="Arial" panose="020B0604020202020204" pitchFamily="34" charset="0"/>
                        </a:rPr>
                        <a:t>Été</a:t>
                      </a:r>
                    </a:p>
                    <a:p>
                      <a:pPr algn="ctr"/>
                      <a:endParaRPr lang="en-US"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000" noProof="0" dirty="0">
                          <a:latin typeface="Arial" panose="020B0604020202020204" pitchFamily="34" charset="0"/>
                          <a:cs typeface="Arial" panose="020B0604020202020204" pitchFamily="34" charset="0"/>
                        </a:rPr>
                        <a:t>Automne</a:t>
                      </a:r>
                    </a:p>
                    <a:p>
                      <a:pPr algn="ctr"/>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en-CA" sz="2000" dirty="0">
                          <a:latin typeface="Arial" panose="020B0604020202020204" pitchFamily="34" charset="0"/>
                          <a:cs typeface="Arial" panose="020B0604020202020204" pitchFamily="34" charset="0"/>
                        </a:rPr>
                        <a:t>AVG 2025</a:t>
                      </a:r>
                    </a:p>
                  </a:txBody>
                  <a:tcPr>
                    <a:solidFill>
                      <a:schemeClr val="accent6">
                        <a:lumMod val="75000"/>
                      </a:schemeClr>
                    </a:solidFill>
                  </a:tcPr>
                </a:tc>
                <a:tc>
                  <a:txBody>
                    <a:bodyPr/>
                    <a:lstStyle/>
                    <a:p>
                      <a:pPr algn="ctr"/>
                      <a:r>
                        <a:rPr lang="en-CA" sz="2000" dirty="0">
                          <a:latin typeface="Arial" panose="020B0604020202020204" pitchFamily="34" charset="0"/>
                          <a:cs typeface="Arial" panose="020B0604020202020204" pitchFamily="34" charset="0"/>
                        </a:rPr>
                        <a:t>AVG 2024</a:t>
                      </a:r>
                    </a:p>
                  </a:txBody>
                  <a:tcPr>
                    <a:solidFill>
                      <a:schemeClr val="accent6">
                        <a:lumMod val="75000"/>
                      </a:schemeClr>
                    </a:solidFill>
                  </a:tcPr>
                </a:tc>
                <a:extLst>
                  <a:ext uri="{0D108BD9-81ED-4DB2-BD59-A6C34878D82A}">
                    <a16:rowId xmlns:a16="http://schemas.microsoft.com/office/drawing/2014/main" val="10000"/>
                  </a:ext>
                </a:extLst>
              </a:tr>
              <a:tr h="479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Lac Heney</a:t>
                      </a:r>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1.8</a:t>
                      </a:r>
                    </a:p>
                  </a:txBody>
                  <a:tcPr/>
                </a:tc>
                <a:tc>
                  <a:txBody>
                    <a:bodyPr/>
                    <a:lstStyle/>
                    <a:p>
                      <a:pPr algn="ctr"/>
                      <a:r>
                        <a:rPr lang="en-CA" sz="2400" dirty="0">
                          <a:latin typeface="Arial" panose="020B0604020202020204" pitchFamily="34" charset="0"/>
                          <a:cs typeface="Arial" panose="020B0604020202020204" pitchFamily="34" charset="0"/>
                        </a:rPr>
                        <a:t>3.0</a:t>
                      </a:r>
                    </a:p>
                  </a:txBody>
                  <a:tcPr/>
                </a:tc>
                <a:tc>
                  <a:txBody>
                    <a:bodyPr/>
                    <a:lstStyle/>
                    <a:p>
                      <a:pPr algn="ctr"/>
                      <a:r>
                        <a:rPr lang="en-CA" sz="2400" dirty="0">
                          <a:latin typeface="Arial" panose="020B0604020202020204" pitchFamily="34" charset="0"/>
                          <a:cs typeface="Arial" panose="020B0604020202020204" pitchFamily="34" charset="0"/>
                        </a:rPr>
                        <a:t>2.0</a:t>
                      </a:r>
                    </a:p>
                  </a:txBody>
                  <a:tcPr/>
                </a:tc>
                <a:tc>
                  <a:txBody>
                    <a:bodyPr/>
                    <a:lstStyle/>
                    <a:p>
                      <a:pPr algn="ctr"/>
                      <a:r>
                        <a:rPr lang="en-CA" sz="2400" b="1" dirty="0">
                          <a:latin typeface="Arial" panose="020B0604020202020204" pitchFamily="34" charset="0"/>
                          <a:cs typeface="Arial" panose="020B0604020202020204" pitchFamily="34" charset="0"/>
                        </a:rPr>
                        <a:t>2.3</a:t>
                      </a:r>
                    </a:p>
                  </a:txBody>
                  <a:tcPr/>
                </a:tc>
                <a:tc>
                  <a:txBody>
                    <a:bodyPr/>
                    <a:lstStyle/>
                    <a:p>
                      <a:pPr algn="ctr"/>
                      <a:r>
                        <a:rPr lang="en-CA" sz="2400" dirty="0">
                          <a:latin typeface="Arial" panose="020B0604020202020204" pitchFamily="34" charset="0"/>
                          <a:cs typeface="Arial" panose="020B0604020202020204" pitchFamily="34" charset="0"/>
                        </a:rPr>
                        <a:t>4.8</a:t>
                      </a:r>
                    </a:p>
                  </a:txBody>
                  <a:tcPr/>
                </a:tc>
                <a:extLst>
                  <a:ext uri="{0D108BD9-81ED-4DB2-BD59-A6C34878D82A}">
                    <a16:rowId xmlns:a16="http://schemas.microsoft.com/office/drawing/2014/main" val="10001"/>
                  </a:ext>
                </a:extLst>
              </a:tr>
              <a:tr h="496452">
                <a:tc>
                  <a:txBody>
                    <a:bodyPr/>
                    <a:lstStyle/>
                    <a:p>
                      <a:r>
                        <a:rPr lang="en-US" sz="2000" dirty="0">
                          <a:latin typeface="Arial" panose="020B0604020202020204" pitchFamily="34" charset="0"/>
                          <a:cs typeface="Arial" panose="020B0604020202020204" pitchFamily="34" charset="0"/>
                        </a:rPr>
                        <a:t>Lac Vert</a:t>
                      </a:r>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1.9</a:t>
                      </a:r>
                    </a:p>
                  </a:txBody>
                  <a:tcPr/>
                </a:tc>
                <a:tc>
                  <a:txBody>
                    <a:bodyPr/>
                    <a:lstStyle/>
                    <a:p>
                      <a:pPr algn="ctr"/>
                      <a:r>
                        <a:rPr lang="en-CA" sz="2400" dirty="0">
                          <a:latin typeface="Arial" panose="020B0604020202020204" pitchFamily="34" charset="0"/>
                          <a:cs typeface="Arial" panose="020B0604020202020204" pitchFamily="34" charset="0"/>
                        </a:rPr>
                        <a:t>7.0</a:t>
                      </a:r>
                    </a:p>
                  </a:txBody>
                  <a:tcPr/>
                </a:tc>
                <a:tc>
                  <a:txBody>
                    <a:bodyPr/>
                    <a:lstStyle/>
                    <a:p>
                      <a:pPr algn="ctr"/>
                      <a:r>
                        <a:rPr lang="en-CA" sz="2400" dirty="0">
                          <a:latin typeface="Arial" panose="020B0604020202020204" pitchFamily="34" charset="0"/>
                          <a:cs typeface="Arial" panose="020B0604020202020204" pitchFamily="34" charset="0"/>
                        </a:rPr>
                        <a:t>3.6</a:t>
                      </a:r>
                    </a:p>
                  </a:txBody>
                  <a:tcPr/>
                </a:tc>
                <a:tc>
                  <a:txBody>
                    <a:bodyPr/>
                    <a:lstStyle/>
                    <a:p>
                      <a:pPr algn="ctr"/>
                      <a:r>
                        <a:rPr lang="en-CA" sz="2400" b="1" dirty="0">
                          <a:latin typeface="Arial" panose="020B0604020202020204" pitchFamily="34" charset="0"/>
                          <a:cs typeface="Arial" panose="020B0604020202020204" pitchFamily="34" charset="0"/>
                        </a:rPr>
                        <a:t>3.4</a:t>
                      </a:r>
                    </a:p>
                  </a:txBody>
                  <a:tcPr/>
                </a:tc>
                <a:tc>
                  <a:txBody>
                    <a:bodyPr/>
                    <a:lstStyle/>
                    <a:p>
                      <a:pPr algn="ctr"/>
                      <a:r>
                        <a:rPr lang="en-CA" sz="2400" dirty="0">
                          <a:latin typeface="Arial" panose="020B0604020202020204" pitchFamily="34" charset="0"/>
                          <a:cs typeface="Arial" panose="020B0604020202020204" pitchFamily="34" charset="0"/>
                        </a:rPr>
                        <a:t>3.4</a:t>
                      </a:r>
                    </a:p>
                  </a:txBody>
                  <a:tcPr/>
                </a:tc>
                <a:extLst>
                  <a:ext uri="{0D108BD9-81ED-4DB2-BD59-A6C34878D82A}">
                    <a16:rowId xmlns:a16="http://schemas.microsoft.com/office/drawing/2014/main" val="10002"/>
                  </a:ext>
                </a:extLst>
              </a:tr>
              <a:tr h="5201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2000" b="1" i="0" u="none" strike="noStrike" kern="1200" baseline="0" dirty="0">
                          <a:solidFill>
                            <a:schemeClr val="lt1"/>
                          </a:solidFill>
                          <a:latin typeface="Arial" panose="020B0604020202020204" pitchFamily="34" charset="0"/>
                          <a:ea typeface="+mn-ea"/>
                          <a:cs typeface="Arial" panose="020B0604020202020204" pitchFamily="34" charset="0"/>
                        </a:rPr>
                        <a:t>Lac Noir</a:t>
                      </a:r>
                      <a:endParaRPr lang="en-CA"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solidFill>
                      <a:schemeClr val="accent6">
                        <a:lumMod val="75000"/>
                      </a:schemeClr>
                    </a:solidFill>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3.0</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4.0</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2.0</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b="1" dirty="0">
                          <a:latin typeface="Arial" panose="020B0604020202020204" pitchFamily="34" charset="0"/>
                          <a:cs typeface="Arial" panose="020B0604020202020204" pitchFamily="34" charset="0"/>
                        </a:rPr>
                        <a:t>3.3</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10003"/>
                  </a:ext>
                </a:extLst>
              </a:tr>
              <a:tr h="70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000" b="1" i="0" u="none" strike="noStrike" kern="1200" baseline="0" dirty="0">
                          <a:solidFill>
                            <a:schemeClr val="lt1"/>
                          </a:solidFill>
                          <a:latin typeface="Arial" panose="020B0604020202020204" pitchFamily="34" charset="0"/>
                          <a:ea typeface="+mn-ea"/>
                          <a:cs typeface="Arial" panose="020B0604020202020204" pitchFamily="34" charset="0"/>
                        </a:rPr>
                        <a:t>Lac à la Barbue</a:t>
                      </a:r>
                      <a:endParaRPr lang="en-CA"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1.8</a:t>
                      </a:r>
                    </a:p>
                  </a:txBody>
                  <a:tcPr/>
                </a:tc>
                <a:tc>
                  <a:txBody>
                    <a:bodyPr/>
                    <a:lstStyle/>
                    <a:p>
                      <a:pPr algn="ctr"/>
                      <a:r>
                        <a:rPr lang="en-CA" sz="2400" dirty="0">
                          <a:latin typeface="Arial" panose="020B0604020202020204" pitchFamily="34" charset="0"/>
                          <a:cs typeface="Arial" panose="020B0604020202020204" pitchFamily="34" charset="0"/>
                        </a:rPr>
                        <a:t>5.0</a:t>
                      </a:r>
                    </a:p>
                  </a:txBody>
                  <a:tcPr/>
                </a:tc>
                <a:tc>
                  <a:txBody>
                    <a:bodyPr/>
                    <a:lstStyle/>
                    <a:p>
                      <a:pPr algn="ctr"/>
                      <a:r>
                        <a:rPr lang="en-CA" sz="2400" dirty="0">
                          <a:latin typeface="Arial" panose="020B0604020202020204" pitchFamily="34" charset="0"/>
                          <a:cs typeface="Arial" panose="020B0604020202020204" pitchFamily="34" charset="0"/>
                        </a:rPr>
                        <a:t>2.0</a:t>
                      </a:r>
                    </a:p>
                  </a:txBody>
                  <a:tcPr/>
                </a:tc>
                <a:tc>
                  <a:txBody>
                    <a:bodyPr/>
                    <a:lstStyle/>
                    <a:p>
                      <a:pPr algn="ctr"/>
                      <a:r>
                        <a:rPr lang="en-CA" sz="2400" b="1" dirty="0">
                          <a:latin typeface="Arial" panose="020B0604020202020204" pitchFamily="34" charset="0"/>
                          <a:cs typeface="Arial" panose="020B0604020202020204" pitchFamily="34" charset="0"/>
                        </a:rPr>
                        <a:t>2.9</a:t>
                      </a:r>
                    </a:p>
                  </a:txBody>
                  <a:tcPr/>
                </a:tc>
                <a:tc>
                  <a:txBody>
                    <a:bodyPr/>
                    <a:lstStyle/>
                    <a:p>
                      <a:pPr algn="ctr"/>
                      <a:r>
                        <a:rPr lang="en-CA" sz="2400"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10004"/>
                  </a:ext>
                </a:extLst>
              </a:tr>
              <a:tr h="700839">
                <a:tc>
                  <a:txBody>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CA" sz="2000" b="1" i="0" u="none" strike="noStrike" kern="1200" baseline="0" dirty="0">
                          <a:solidFill>
                            <a:schemeClr val="lt1"/>
                          </a:solidFill>
                          <a:latin typeface="Arial" panose="020B0604020202020204" pitchFamily="34" charset="0"/>
                          <a:ea typeface="+mn-ea"/>
                          <a:cs typeface="Arial" panose="020B0604020202020204" pitchFamily="34" charset="0"/>
                        </a:rPr>
                        <a:t>Lac Desormeaux</a:t>
                      </a:r>
                      <a:endParaRPr lang="en-CA"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1.8</a:t>
                      </a:r>
                    </a:p>
                  </a:txBody>
                  <a:tcPr/>
                </a:tc>
                <a:tc>
                  <a:txBody>
                    <a:bodyPr/>
                    <a:lstStyle/>
                    <a:p>
                      <a:pPr algn="ctr"/>
                      <a:r>
                        <a:rPr lang="en-CA" sz="2400" dirty="0">
                          <a:latin typeface="Arial" panose="020B0604020202020204" pitchFamily="34" charset="0"/>
                          <a:cs typeface="Arial" panose="020B0604020202020204" pitchFamily="34" charset="0"/>
                        </a:rPr>
                        <a:t>3.0</a:t>
                      </a:r>
                    </a:p>
                  </a:txBody>
                  <a:tcPr/>
                </a:tc>
                <a:tc>
                  <a:txBody>
                    <a:bodyPr/>
                    <a:lstStyle/>
                    <a:p>
                      <a:pPr algn="ctr"/>
                      <a:r>
                        <a:rPr lang="en-CA" sz="2400" dirty="0">
                          <a:latin typeface="Arial" panose="020B0604020202020204" pitchFamily="34" charset="0"/>
                          <a:cs typeface="Arial" panose="020B0604020202020204" pitchFamily="34" charset="0"/>
                        </a:rPr>
                        <a:t>2.0</a:t>
                      </a:r>
                    </a:p>
                  </a:txBody>
                  <a:tcPr/>
                </a:tc>
                <a:tc>
                  <a:txBody>
                    <a:bodyPr/>
                    <a:lstStyle/>
                    <a:p>
                      <a:pPr algn="ctr"/>
                      <a:r>
                        <a:rPr lang="en-CA" sz="2400" b="1" dirty="0">
                          <a:latin typeface="Arial" panose="020B0604020202020204" pitchFamily="34" charset="0"/>
                          <a:cs typeface="Arial" panose="020B0604020202020204" pitchFamily="34" charset="0"/>
                        </a:rPr>
                        <a:t>2.3</a:t>
                      </a:r>
                    </a:p>
                  </a:txBody>
                  <a:tcPr/>
                </a:tc>
                <a:tc>
                  <a:txBody>
                    <a:bodyPr/>
                    <a:lstStyle/>
                    <a:p>
                      <a:pPr algn="ctr"/>
                      <a:r>
                        <a:rPr lang="en-CA" sz="2400" dirty="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78265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4AA73BF-6589-AC2F-E9B2-B8619B98BF85}"/>
              </a:ext>
            </a:extLst>
          </p:cNvPr>
          <p:cNvSpPr txBox="1"/>
          <p:nvPr/>
        </p:nvSpPr>
        <p:spPr>
          <a:xfrm>
            <a:off x="140529" y="1468149"/>
            <a:ext cx="4720490" cy="5586145"/>
          </a:xfrm>
          <a:prstGeom prst="rect">
            <a:avLst/>
          </a:prstGeom>
          <a:noFill/>
        </p:spPr>
        <p:txBody>
          <a:bodyPr wrap="square" rtlCol="0">
            <a:spAutoFit/>
          </a:bodyPr>
          <a:lstStyle/>
          <a:p>
            <a:pPr marL="342900" indent="-342900">
              <a:spcAft>
                <a:spcPts val="600"/>
              </a:spcAft>
              <a:buFont typeface="Wingdings" pitchFamily="2" charset="2"/>
              <a:buChar char="Ø"/>
            </a:pPr>
            <a:r>
              <a:rPr lang="fr-FR" sz="2800" b="1" dirty="0"/>
              <a:t>Les zones bleu foncé indiquent un habitat optimal pour le touladi (eau entre 8 et 12 °C et oxygène supérieur à 6,5 mg/L).</a:t>
            </a:r>
          </a:p>
          <a:p>
            <a:pPr marL="342900" indent="-342900">
              <a:spcAft>
                <a:spcPts val="600"/>
              </a:spcAft>
              <a:buFont typeface="Wingdings" pitchFamily="2" charset="2"/>
              <a:buChar char="Ø"/>
            </a:pPr>
            <a:r>
              <a:rPr lang="fr-FR" sz="2800" b="1" dirty="0"/>
              <a:t>Les zones bleu clair indiquent un habitat sous-optimal (taux d'oxygène supérieur à 5,0 mg/L).</a:t>
            </a:r>
            <a:endParaRPr lang="fr-FR" sz="600" b="1" dirty="0"/>
          </a:p>
          <a:p>
            <a:pPr marL="342900" indent="-342900">
              <a:spcAft>
                <a:spcPts val="600"/>
              </a:spcAft>
              <a:buFont typeface="Wingdings" pitchFamily="2" charset="2"/>
              <a:buChar char="Ø"/>
            </a:pPr>
            <a:r>
              <a:rPr lang="fr-FR" sz="2800" b="1" dirty="0"/>
              <a:t>Remarque : Le touladi peut survivre à un taux d'oxygène de 4 mg/L.</a:t>
            </a:r>
            <a:endParaRPr lang="en-CA" sz="2800" dirty="0"/>
          </a:p>
        </p:txBody>
      </p:sp>
      <p:sp>
        <p:nvSpPr>
          <p:cNvPr id="9" name="TextBox 8">
            <a:extLst>
              <a:ext uri="{FF2B5EF4-FFF2-40B4-BE49-F238E27FC236}">
                <a16:creationId xmlns:a16="http://schemas.microsoft.com/office/drawing/2014/main" id="{21E58CDE-21B3-317B-8616-9571C59C01BC}"/>
              </a:ext>
            </a:extLst>
          </p:cNvPr>
          <p:cNvSpPr txBox="1"/>
          <p:nvPr/>
        </p:nvSpPr>
        <p:spPr>
          <a:xfrm>
            <a:off x="2678139" y="373532"/>
            <a:ext cx="7318332" cy="584775"/>
          </a:xfrm>
          <a:prstGeom prst="rect">
            <a:avLst/>
          </a:prstGeom>
          <a:noFill/>
        </p:spPr>
        <p:txBody>
          <a:bodyPr wrap="square">
            <a:spAutoFit/>
          </a:bodyPr>
          <a:lstStyle/>
          <a:p>
            <a:r>
              <a:rPr lang="fr-CA" altLang="en-US" sz="3200" b="1" dirty="0">
                <a:ea typeface="MS Gothic" pitchFamily="49" charset="-128"/>
                <a:cs typeface="Arial" panose="020B0604020202020204" pitchFamily="34" charset="0"/>
              </a:rPr>
              <a:t>Habitat pour la truite de lac 2022 à 2025 </a:t>
            </a:r>
            <a:endParaRPr lang="en-CA" sz="3200" dirty="0"/>
          </a:p>
        </p:txBody>
      </p:sp>
      <p:pic>
        <p:nvPicPr>
          <p:cNvPr id="7" name="Picture 6">
            <a:extLst>
              <a:ext uri="{FF2B5EF4-FFF2-40B4-BE49-F238E27FC236}">
                <a16:creationId xmlns:a16="http://schemas.microsoft.com/office/drawing/2014/main" id="{FC9D1FDF-F9E9-2C95-A352-C152DA418091}"/>
              </a:ext>
            </a:extLst>
          </p:cNvPr>
          <p:cNvPicPr>
            <a:picLocks noChangeAspect="1"/>
          </p:cNvPicPr>
          <p:nvPr/>
        </p:nvPicPr>
        <p:blipFill>
          <a:blip r:embed="rId3"/>
          <a:stretch>
            <a:fillRect/>
          </a:stretch>
        </p:blipFill>
        <p:spPr>
          <a:xfrm>
            <a:off x="4826741" y="1468149"/>
            <a:ext cx="7238590" cy="5016319"/>
          </a:xfrm>
          <a:prstGeom prst="rect">
            <a:avLst/>
          </a:prstGeom>
        </p:spPr>
      </p:pic>
      <p:sp>
        <p:nvSpPr>
          <p:cNvPr id="8" name="TextBox 7">
            <a:extLst>
              <a:ext uri="{FF2B5EF4-FFF2-40B4-BE49-F238E27FC236}">
                <a16:creationId xmlns:a16="http://schemas.microsoft.com/office/drawing/2014/main" id="{520A7A91-0A5A-30D9-668C-240A65C09A8D}"/>
              </a:ext>
            </a:extLst>
          </p:cNvPr>
          <p:cNvSpPr txBox="1"/>
          <p:nvPr/>
        </p:nvSpPr>
        <p:spPr>
          <a:xfrm>
            <a:off x="5192202" y="1796995"/>
            <a:ext cx="806631" cy="461665"/>
          </a:xfrm>
          <a:prstGeom prst="rect">
            <a:avLst/>
          </a:prstGeom>
          <a:noFill/>
        </p:spPr>
        <p:txBody>
          <a:bodyPr wrap="none" rtlCol="0">
            <a:spAutoFit/>
          </a:bodyPr>
          <a:lstStyle/>
          <a:p>
            <a:r>
              <a:rPr lang="en-CA" sz="2400" b="1" dirty="0"/>
              <a:t>2022</a:t>
            </a:r>
          </a:p>
        </p:txBody>
      </p:sp>
      <p:sp>
        <p:nvSpPr>
          <p:cNvPr id="11" name="TextBox 10">
            <a:extLst>
              <a:ext uri="{FF2B5EF4-FFF2-40B4-BE49-F238E27FC236}">
                <a16:creationId xmlns:a16="http://schemas.microsoft.com/office/drawing/2014/main" id="{CC84568D-9016-A87F-3FF7-908625FC452B}"/>
              </a:ext>
            </a:extLst>
          </p:cNvPr>
          <p:cNvSpPr txBox="1"/>
          <p:nvPr/>
        </p:nvSpPr>
        <p:spPr>
          <a:xfrm>
            <a:off x="5267736" y="3010938"/>
            <a:ext cx="806631" cy="461665"/>
          </a:xfrm>
          <a:prstGeom prst="rect">
            <a:avLst/>
          </a:prstGeom>
          <a:noFill/>
        </p:spPr>
        <p:txBody>
          <a:bodyPr wrap="none" rtlCol="0">
            <a:spAutoFit/>
          </a:bodyPr>
          <a:lstStyle/>
          <a:p>
            <a:r>
              <a:rPr lang="en-CA" sz="2400" b="1" dirty="0"/>
              <a:t>2023</a:t>
            </a:r>
          </a:p>
        </p:txBody>
      </p:sp>
      <p:sp>
        <p:nvSpPr>
          <p:cNvPr id="14" name="TextBox 13">
            <a:extLst>
              <a:ext uri="{FF2B5EF4-FFF2-40B4-BE49-F238E27FC236}">
                <a16:creationId xmlns:a16="http://schemas.microsoft.com/office/drawing/2014/main" id="{DB8978CB-3B30-B228-802E-9E118FD56B11}"/>
              </a:ext>
            </a:extLst>
          </p:cNvPr>
          <p:cNvSpPr txBox="1"/>
          <p:nvPr/>
        </p:nvSpPr>
        <p:spPr>
          <a:xfrm>
            <a:off x="5207229" y="4224882"/>
            <a:ext cx="806631" cy="461665"/>
          </a:xfrm>
          <a:prstGeom prst="rect">
            <a:avLst/>
          </a:prstGeom>
          <a:noFill/>
        </p:spPr>
        <p:txBody>
          <a:bodyPr wrap="none" rtlCol="0">
            <a:spAutoFit/>
          </a:bodyPr>
          <a:lstStyle/>
          <a:p>
            <a:r>
              <a:rPr lang="en-CA" sz="2400" b="1" dirty="0"/>
              <a:t>2024</a:t>
            </a:r>
          </a:p>
        </p:txBody>
      </p:sp>
      <p:sp>
        <p:nvSpPr>
          <p:cNvPr id="21" name="TextBox 20">
            <a:extLst>
              <a:ext uri="{FF2B5EF4-FFF2-40B4-BE49-F238E27FC236}">
                <a16:creationId xmlns:a16="http://schemas.microsoft.com/office/drawing/2014/main" id="{2AEF3072-818F-D13F-99DC-79E533B34498}"/>
              </a:ext>
            </a:extLst>
          </p:cNvPr>
          <p:cNvSpPr txBox="1"/>
          <p:nvPr/>
        </p:nvSpPr>
        <p:spPr>
          <a:xfrm>
            <a:off x="5267737" y="5315444"/>
            <a:ext cx="806631" cy="461665"/>
          </a:xfrm>
          <a:prstGeom prst="rect">
            <a:avLst/>
          </a:prstGeom>
          <a:noFill/>
        </p:spPr>
        <p:txBody>
          <a:bodyPr wrap="none" rtlCol="0">
            <a:spAutoFit/>
          </a:bodyPr>
          <a:lstStyle/>
          <a:p>
            <a:r>
              <a:rPr lang="en-CA" sz="2400" b="1" dirty="0"/>
              <a:t>2025</a:t>
            </a:r>
          </a:p>
        </p:txBody>
      </p:sp>
    </p:spTree>
    <p:extLst>
      <p:ext uri="{BB962C8B-B14F-4D97-AF65-F5344CB8AC3E}">
        <p14:creationId xmlns:p14="http://schemas.microsoft.com/office/powerpoint/2010/main" val="1639032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3179" y="1795294"/>
            <a:ext cx="10785642" cy="4533788"/>
          </a:xfrm>
        </p:spPr>
        <p:txBody>
          <a:bodyPr>
            <a:normAutofit fontScale="70000" lnSpcReduction="20000"/>
          </a:bodyPr>
          <a:lstStyle/>
          <a:p>
            <a:pPr marL="0" indent="0">
              <a:buNone/>
            </a:pPr>
            <a:r>
              <a:rPr lang="en-US" sz="5900" b="1" dirty="0" err="1"/>
              <a:t>Programme</a:t>
            </a:r>
            <a:r>
              <a:rPr lang="en-US" sz="5900" b="1" dirty="0"/>
              <a:t> de </a:t>
            </a:r>
            <a:r>
              <a:rPr lang="en-US" sz="5900" b="1" dirty="0" err="1"/>
              <a:t>suivi</a:t>
            </a:r>
            <a:r>
              <a:rPr lang="en-US" sz="5900" b="1" dirty="0"/>
              <a:t> 2026</a:t>
            </a:r>
          </a:p>
          <a:p>
            <a:pPr marL="0" indent="0">
              <a:buNone/>
            </a:pPr>
            <a:endParaRPr lang="en-US" sz="2900" dirty="0"/>
          </a:p>
          <a:p>
            <a:pPr marL="357188" indent="-350838">
              <a:lnSpc>
                <a:spcPct val="120000"/>
              </a:lnSpc>
              <a:buFont typeface="Wingdings" pitchFamily="2" charset="2"/>
              <a:buChar char="Ø"/>
            </a:pPr>
            <a:r>
              <a:rPr lang="fr-FR" sz="4200" dirty="0"/>
              <a:t>Poursuivre la surveillance des bassins versants au printemps, en été et en automne par Kilgour Assoc. payé par la Fondation</a:t>
            </a:r>
          </a:p>
          <a:p>
            <a:pPr marL="357188" indent="-350838">
              <a:lnSpc>
                <a:spcPct val="120000"/>
              </a:lnSpc>
              <a:buFont typeface="Wingdings" pitchFamily="2" charset="2"/>
              <a:buChar char="Ø"/>
            </a:pPr>
            <a:r>
              <a:rPr lang="fr-FR" sz="4200" dirty="0"/>
              <a:t>ABVLH poursuivra la surveillance mensuelle de l'02 dissous, Temp. et clarté (par les membres de Lake Assoc.)</a:t>
            </a:r>
          </a:p>
          <a:p>
            <a:pPr marL="357188" indent="-350838">
              <a:lnSpc>
                <a:spcPct val="120000"/>
              </a:lnSpc>
              <a:buFont typeface="Wingdings" pitchFamily="2" charset="2"/>
              <a:buChar char="Ø"/>
            </a:pPr>
            <a:r>
              <a:rPr lang="fr-FR" sz="4200" dirty="0"/>
              <a:t>Soutenez le programme RSVL du Québec. (Réseau de surveillance volontaire des lacs). RSVL surveillera le lac Heney à trois reprises en 2026.</a:t>
            </a:r>
            <a:endParaRPr lang="en-US" sz="2800" dirty="0"/>
          </a:p>
          <a:p>
            <a:pPr>
              <a:buFont typeface="Wingdings" pitchFamily="2" charset="2"/>
              <a:buChar char="Ø"/>
            </a:pPr>
            <a:endParaRPr lang="en-US" sz="3200" dirty="0"/>
          </a:p>
          <a:p>
            <a:pPr lvl="1">
              <a:buFont typeface="Wingdings" pitchFamily="2" charset="2"/>
              <a:buChar char="Ø"/>
            </a:pPr>
            <a:endParaRPr lang="en-US" sz="2800" dirty="0"/>
          </a:p>
        </p:txBody>
      </p:sp>
      <p:sp>
        <p:nvSpPr>
          <p:cNvPr id="2" name="Title 1"/>
          <p:cNvSpPr>
            <a:spLocks noGrp="1"/>
          </p:cNvSpPr>
          <p:nvPr>
            <p:ph type="title" idx="4294967295"/>
          </p:nvPr>
        </p:nvSpPr>
        <p:spPr>
          <a:xfrm>
            <a:off x="2103680" y="156949"/>
            <a:ext cx="5808535" cy="865188"/>
          </a:xfrm>
          <a:ln>
            <a:noFill/>
          </a:ln>
        </p:spPr>
        <p:txBody>
          <a:bodyPr>
            <a:normAutofit/>
          </a:bodyPr>
          <a:lstStyle/>
          <a:p>
            <a:r>
              <a:rPr lang="en-US" sz="4000" b="1" dirty="0" err="1">
                <a:latin typeface="+mn-lt"/>
              </a:rPr>
              <a:t>Prochaines</a:t>
            </a:r>
            <a:r>
              <a:rPr lang="en-US" sz="4000" b="1" dirty="0">
                <a:latin typeface="+mn-lt"/>
              </a:rPr>
              <a:t> étapes</a:t>
            </a:r>
            <a:endParaRPr lang="en-CA" sz="4000" b="1" dirty="0">
              <a:latin typeface="+mn-lt"/>
            </a:endParaRPr>
          </a:p>
        </p:txBody>
      </p:sp>
      <p:sp>
        <p:nvSpPr>
          <p:cNvPr id="4" name="Slide Number Placeholder 3"/>
          <p:cNvSpPr>
            <a:spLocks noGrp="1"/>
          </p:cNvSpPr>
          <p:nvPr>
            <p:ph type="sldNum" sz="quarter" idx="12"/>
          </p:nvPr>
        </p:nvSpPr>
        <p:spPr/>
        <p:txBody>
          <a:bodyPr/>
          <a:lstStyle/>
          <a:p>
            <a:fld id="{794071B5-D07C-40C4-A773-80FEDE03052E}" type="slidenum">
              <a:rPr lang="en-US" smtClean="0"/>
              <a:pPr/>
              <a:t>29</a:t>
            </a:fld>
            <a:endParaRPr lang="en-US" dirty="0"/>
          </a:p>
        </p:txBody>
      </p:sp>
    </p:spTree>
    <p:extLst>
      <p:ext uri="{BB962C8B-B14F-4D97-AF65-F5344CB8AC3E}">
        <p14:creationId xmlns:p14="http://schemas.microsoft.com/office/powerpoint/2010/main" val="2753154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1F339D-E0F0-7E54-EB64-B9CBE7AFA9A7}"/>
              </a:ext>
            </a:extLst>
          </p:cNvPr>
          <p:cNvSpPr>
            <a:spLocks noGrp="1"/>
          </p:cNvSpPr>
          <p:nvPr>
            <p:ph idx="1"/>
          </p:nvPr>
        </p:nvSpPr>
        <p:spPr>
          <a:xfrm>
            <a:off x="749507" y="1600391"/>
            <a:ext cx="10882860" cy="5118126"/>
          </a:xfrm>
        </p:spPr>
        <p:txBody>
          <a:bodyPr>
            <a:normAutofit lnSpcReduction="10000"/>
          </a:bodyPr>
          <a:lstStyle/>
          <a:p>
            <a:pPr marL="0" indent="0">
              <a:buNone/>
            </a:pPr>
            <a:r>
              <a:rPr lang="fr-FR" b="1" dirty="0"/>
              <a:t>Activités principales en 2025-2026</a:t>
            </a:r>
          </a:p>
          <a:p>
            <a:pPr marL="514350" indent="-514350">
              <a:buFont typeface="+mj-lt"/>
              <a:buAutoNum type="arabicParenR"/>
            </a:pPr>
            <a:r>
              <a:rPr lang="fr-CA" sz="2400" dirty="0"/>
              <a:t>Comité des sciences et de l’environnement</a:t>
            </a:r>
            <a:endParaRPr lang="en-CA" sz="2400" dirty="0"/>
          </a:p>
          <a:p>
            <a:pPr lvl="1">
              <a:buFont typeface="Wingdings" panose="05000000000000000000" pitchFamily="2" charset="2"/>
              <a:buChar char="Ø"/>
            </a:pPr>
            <a:r>
              <a:rPr lang="en-CA" dirty="0"/>
              <a:t>Surveillance – </a:t>
            </a:r>
            <a:r>
              <a:rPr lang="en-CA" dirty="0" err="1"/>
              <a:t>phosphore</a:t>
            </a:r>
            <a:r>
              <a:rPr lang="en-CA" dirty="0"/>
              <a:t>, </a:t>
            </a:r>
            <a:r>
              <a:rPr lang="en-CA" dirty="0" err="1"/>
              <a:t>oxygène</a:t>
            </a:r>
            <a:endParaRPr lang="en-CA" dirty="0"/>
          </a:p>
          <a:p>
            <a:pPr lvl="1">
              <a:buFont typeface="Wingdings" panose="05000000000000000000" pitchFamily="2" charset="2"/>
              <a:buChar char="Ø"/>
            </a:pPr>
            <a:r>
              <a:rPr lang="en-CA" dirty="0"/>
              <a:t>Groupe de travail sur le </a:t>
            </a:r>
            <a:r>
              <a:rPr lang="en-CA" dirty="0" err="1"/>
              <a:t>myriophylle</a:t>
            </a:r>
            <a:r>
              <a:rPr lang="en-CA" dirty="0"/>
              <a:t> </a:t>
            </a:r>
            <a:r>
              <a:rPr lang="fr-FR" dirty="0"/>
              <a:t>à épis</a:t>
            </a:r>
            <a:endParaRPr lang="en-CA" dirty="0"/>
          </a:p>
          <a:p>
            <a:pPr lvl="1">
              <a:buFont typeface="Wingdings" panose="05000000000000000000" pitchFamily="2" charset="2"/>
              <a:buChar char="Ø"/>
            </a:pPr>
            <a:r>
              <a:rPr lang="en-CA" dirty="0"/>
              <a:t>Programme </a:t>
            </a:r>
            <a:r>
              <a:rPr lang="en-CA" dirty="0" err="1"/>
              <a:t>communautaire</a:t>
            </a:r>
            <a:r>
              <a:rPr lang="en-CA" dirty="0"/>
              <a:t> de fleurs </a:t>
            </a:r>
            <a:r>
              <a:rPr lang="en-CA" dirty="0" err="1"/>
              <a:t>sauvages</a:t>
            </a:r>
            <a:endParaRPr lang="en-CA" dirty="0"/>
          </a:p>
          <a:p>
            <a:pPr marL="514350" indent="-514350">
              <a:buFont typeface="+mj-lt"/>
              <a:buAutoNum type="arabicParenR" startAt="2"/>
            </a:pPr>
            <a:r>
              <a:rPr lang="en-CA" sz="2400" dirty="0"/>
              <a:t>Communications</a:t>
            </a:r>
          </a:p>
          <a:p>
            <a:pPr lvl="1">
              <a:buFont typeface="Wingdings" panose="05000000000000000000" pitchFamily="2" charset="2"/>
              <a:buChar char="Ø"/>
            </a:pPr>
            <a:r>
              <a:rPr lang="en-CA" dirty="0"/>
              <a:t>Deux </a:t>
            </a:r>
            <a:r>
              <a:rPr lang="en-CA" dirty="0" err="1"/>
              <a:t>infolettres</a:t>
            </a:r>
            <a:r>
              <a:rPr lang="en-CA" dirty="0"/>
              <a:t> </a:t>
            </a:r>
            <a:r>
              <a:rPr lang="en-CA" dirty="0" err="1"/>
              <a:t>en</a:t>
            </a:r>
            <a:r>
              <a:rPr lang="en-CA" dirty="0"/>
              <a:t> </a:t>
            </a:r>
            <a:r>
              <a:rPr lang="en-CA" dirty="0" err="1"/>
              <a:t>ligne</a:t>
            </a:r>
            <a:endParaRPr lang="en-CA" dirty="0"/>
          </a:p>
          <a:p>
            <a:pPr lvl="1">
              <a:buFont typeface="Wingdings" panose="05000000000000000000" pitchFamily="2" charset="2"/>
              <a:buChar char="Ø"/>
            </a:pPr>
            <a:r>
              <a:rPr lang="en-CA" dirty="0"/>
              <a:t>Bulletins sur les </a:t>
            </a:r>
            <a:r>
              <a:rPr lang="en-CA" dirty="0" err="1"/>
              <a:t>enjeux</a:t>
            </a:r>
            <a:r>
              <a:rPr lang="en-CA" dirty="0"/>
              <a:t> </a:t>
            </a:r>
            <a:r>
              <a:rPr lang="en-CA" dirty="0" err="1"/>
              <a:t>clés</a:t>
            </a:r>
            <a:r>
              <a:rPr lang="en-CA" dirty="0"/>
              <a:t> – ex des </a:t>
            </a:r>
            <a:r>
              <a:rPr lang="en-CA" dirty="0" err="1"/>
              <a:t>élections</a:t>
            </a:r>
            <a:r>
              <a:rPr lang="en-CA" dirty="0"/>
              <a:t> – </a:t>
            </a:r>
            <a:r>
              <a:rPr lang="en-CA" i="1" dirty="0"/>
              <a:t>et pas </a:t>
            </a:r>
            <a:r>
              <a:rPr lang="en-CA" i="1" dirty="0" err="1"/>
              <a:t>seulement</a:t>
            </a:r>
            <a:r>
              <a:rPr lang="en-CA" i="1" dirty="0"/>
              <a:t> des docks perdus</a:t>
            </a:r>
          </a:p>
          <a:p>
            <a:pPr lvl="1">
              <a:buFont typeface="Wingdings" panose="05000000000000000000" pitchFamily="2" charset="2"/>
              <a:buChar char="Ø"/>
            </a:pPr>
            <a:r>
              <a:rPr lang="en-CA" dirty="0"/>
              <a:t>Groupe Facebook – </a:t>
            </a:r>
            <a:r>
              <a:rPr lang="en-CA" u="sng" dirty="0">
                <a:solidFill>
                  <a:srgbClr val="0070C0"/>
                </a:solidFill>
              </a:rPr>
              <a:t>Friends of Lac Heney /Les Amis de Lac Heney </a:t>
            </a:r>
            <a:r>
              <a:rPr lang="en-CA" dirty="0"/>
              <a:t>– plus de 540 </a:t>
            </a:r>
            <a:r>
              <a:rPr lang="en-CA" dirty="0" err="1"/>
              <a:t>membres</a:t>
            </a:r>
            <a:r>
              <a:rPr lang="en-CA" dirty="0"/>
              <a:t> </a:t>
            </a:r>
          </a:p>
          <a:p>
            <a:pPr marL="457200" indent="-457200">
              <a:buFont typeface="+mj-lt"/>
              <a:buAutoNum type="arabicParenR" startAt="3"/>
            </a:pPr>
            <a:r>
              <a:rPr lang="fr-FR" sz="2400" dirty="0"/>
              <a:t>Relations municipales</a:t>
            </a:r>
          </a:p>
          <a:p>
            <a:pPr lvl="1">
              <a:buFont typeface="Wingdings" panose="05000000000000000000" pitchFamily="2" charset="2"/>
              <a:buChar char="Ø"/>
            </a:pPr>
            <a:r>
              <a:rPr lang="fr-FR" dirty="0"/>
              <a:t>MRC de la Vallée-de-la-Gatineau, Municipalité de Lac-Sainte-Marie, Ville de Gracefield</a:t>
            </a:r>
          </a:p>
        </p:txBody>
      </p:sp>
      <p:sp>
        <p:nvSpPr>
          <p:cNvPr id="3" name="Slide Number Placeholder 2">
            <a:extLst>
              <a:ext uri="{FF2B5EF4-FFF2-40B4-BE49-F238E27FC236}">
                <a16:creationId xmlns:a16="http://schemas.microsoft.com/office/drawing/2014/main" id="{C2578F57-DE97-A07C-BC90-7B8E6C9D9CC8}"/>
              </a:ext>
            </a:extLst>
          </p:cNvPr>
          <p:cNvSpPr>
            <a:spLocks noGrp="1"/>
          </p:cNvSpPr>
          <p:nvPr>
            <p:ph type="sldNum" sz="quarter" idx="12"/>
          </p:nvPr>
        </p:nvSpPr>
        <p:spPr/>
        <p:txBody>
          <a:bodyPr/>
          <a:lstStyle/>
          <a:p>
            <a:fld id="{794071B5-D07C-40C4-A773-80FEDE03052E}" type="slidenum">
              <a:rPr lang="en-US" smtClean="0"/>
              <a:pPr/>
              <a:t>3</a:t>
            </a:fld>
            <a:endParaRPr lang="en-US" dirty="0"/>
          </a:p>
        </p:txBody>
      </p:sp>
      <p:sp>
        <p:nvSpPr>
          <p:cNvPr id="4" name="Title 3">
            <a:extLst>
              <a:ext uri="{FF2B5EF4-FFF2-40B4-BE49-F238E27FC236}">
                <a16:creationId xmlns:a16="http://schemas.microsoft.com/office/drawing/2014/main" id="{B7C48D78-96E9-EFF9-5953-00937F552249}"/>
              </a:ext>
            </a:extLst>
          </p:cNvPr>
          <p:cNvSpPr>
            <a:spLocks noGrp="1"/>
          </p:cNvSpPr>
          <p:nvPr>
            <p:ph type="title" idx="4294967295"/>
          </p:nvPr>
        </p:nvSpPr>
        <p:spPr>
          <a:xfrm>
            <a:off x="1809792" y="139483"/>
            <a:ext cx="8624887" cy="865188"/>
          </a:xfrm>
        </p:spPr>
        <p:txBody>
          <a:bodyPr>
            <a:normAutofit/>
          </a:bodyPr>
          <a:lstStyle/>
          <a:p>
            <a:r>
              <a:rPr lang="en-CA" sz="2800" b="1" dirty="0">
                <a:latin typeface="+mn-lt"/>
              </a:rPr>
              <a:t>Rapport du pr</a:t>
            </a:r>
            <a:r>
              <a:rPr lang="fr-FR" sz="2800" b="1" dirty="0" err="1">
                <a:latin typeface="+mn-lt"/>
              </a:rPr>
              <a:t>é</a:t>
            </a:r>
            <a:r>
              <a:rPr lang="en-CA" sz="2800" b="1" dirty="0" err="1">
                <a:latin typeface="+mn-lt"/>
              </a:rPr>
              <a:t>sident</a:t>
            </a:r>
            <a:endParaRPr lang="en-CA" sz="2800" b="1" dirty="0">
              <a:latin typeface="+mn-lt"/>
            </a:endParaRPr>
          </a:p>
        </p:txBody>
      </p:sp>
    </p:spTree>
    <p:extLst>
      <p:ext uri="{BB962C8B-B14F-4D97-AF65-F5344CB8AC3E}">
        <p14:creationId xmlns:p14="http://schemas.microsoft.com/office/powerpoint/2010/main" val="2760654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2344" y="353875"/>
            <a:ext cx="10347545" cy="893834"/>
          </a:xfrm>
          <a:prstGeom prst="rect">
            <a:avLst/>
          </a:prstGeom>
          <a:noFill/>
        </p:spPr>
        <p:txBody>
          <a:bodyPr wrap="square" rtlCol="0">
            <a:spAutoFit/>
          </a:bodyPr>
          <a:lstStyle/>
          <a:p>
            <a:pPr algn="ctr" defTabSz="447675" fontAlgn="base" hangingPunct="0">
              <a:lnSpc>
                <a:spcPct val="93000"/>
              </a:lnSpc>
              <a:spcBef>
                <a:spcPct val="0"/>
              </a:spcBef>
              <a:spcAft>
                <a:spcPct val="0"/>
              </a:spcAft>
              <a:buClr>
                <a:srgbClr val="000000"/>
              </a:buClr>
              <a:buSzPct val="100000"/>
            </a:pPr>
            <a:r>
              <a:rPr lang="en-CA" sz="2800" b="1" dirty="0"/>
              <a:t> </a:t>
            </a:r>
            <a:r>
              <a:rPr lang="fr-FR" sz="2800" b="1" dirty="0"/>
              <a:t>Les phosphates présents dans les lacs favorisent </a:t>
            </a:r>
          </a:p>
          <a:p>
            <a:pPr algn="ctr" defTabSz="447675" fontAlgn="base" hangingPunct="0">
              <a:lnSpc>
                <a:spcPct val="93000"/>
              </a:lnSpc>
              <a:spcBef>
                <a:spcPct val="0"/>
              </a:spcBef>
              <a:spcAft>
                <a:spcPct val="0"/>
              </a:spcAft>
              <a:buClr>
                <a:srgbClr val="000000"/>
              </a:buClr>
              <a:buSzPct val="100000"/>
            </a:pPr>
            <a:r>
              <a:rPr lang="fr-FR" sz="2800" b="1" dirty="0"/>
              <a:t>la prolifération des algues.</a:t>
            </a:r>
            <a:endParaRPr lang="fr-CA" sz="3600" b="1" dirty="0"/>
          </a:p>
        </p:txBody>
      </p:sp>
      <p:sp>
        <p:nvSpPr>
          <p:cNvPr id="4" name="TextBox 3">
            <a:extLst>
              <a:ext uri="{FF2B5EF4-FFF2-40B4-BE49-F238E27FC236}">
                <a16:creationId xmlns:a16="http://schemas.microsoft.com/office/drawing/2014/main" id="{5375CFE2-72EF-4E89-851C-45F910190536}"/>
              </a:ext>
            </a:extLst>
          </p:cNvPr>
          <p:cNvSpPr txBox="1"/>
          <p:nvPr/>
        </p:nvSpPr>
        <p:spPr>
          <a:xfrm>
            <a:off x="4051299" y="1299669"/>
            <a:ext cx="8061963" cy="5632311"/>
          </a:xfrm>
          <a:prstGeom prst="rect">
            <a:avLst/>
          </a:prstGeom>
          <a:noFill/>
        </p:spPr>
        <p:txBody>
          <a:bodyPr wrap="square" rtlCol="0">
            <a:spAutoFit/>
          </a:bodyPr>
          <a:lstStyle/>
          <a:p>
            <a:r>
              <a:rPr lang="fr-FR" sz="2400" dirty="0"/>
              <a:t>Les algues peuvent provoquer des proliférations algales nuisibles, notamment des cyanobactéries et des algues bleu-vert, qui peuvent avoir de graves conséquences sur la santé humaine, animale et aquatique.</a:t>
            </a:r>
          </a:p>
          <a:p>
            <a:endParaRPr lang="fr-FR" sz="2400" dirty="0"/>
          </a:p>
          <a:p>
            <a:r>
              <a:rPr lang="fr-FR" sz="2400" dirty="0"/>
              <a:t>19 ans après le traitement au FeCl3 en 2007, nous continuons d'observer diverses proliférations d'algues dans les lacs Heney et Desormeaux durant l'été.</a:t>
            </a:r>
          </a:p>
          <a:p>
            <a:r>
              <a:rPr lang="fr-FR" sz="2400" dirty="0"/>
              <a:t>Effets sur la santé du contact avec les algues nuisibles :</a:t>
            </a:r>
          </a:p>
          <a:p>
            <a:pPr marL="342900" indent="-342900">
              <a:buFont typeface="Wingdings" panose="05000000000000000000" pitchFamily="2" charset="2"/>
              <a:buChar char="Ø"/>
            </a:pPr>
            <a:r>
              <a:rPr lang="fr-FR" sz="2400" dirty="0"/>
              <a:t>Irritation cutanée</a:t>
            </a:r>
          </a:p>
          <a:p>
            <a:pPr marL="342900" indent="-342900">
              <a:buFont typeface="Wingdings" panose="05000000000000000000" pitchFamily="2" charset="2"/>
              <a:buChar char="Ø"/>
            </a:pPr>
            <a:r>
              <a:rPr lang="fr-FR" sz="2400" dirty="0"/>
              <a:t>Troubles respiratoires</a:t>
            </a:r>
          </a:p>
          <a:p>
            <a:pPr marL="342900" indent="-342900">
              <a:buFont typeface="Wingdings" panose="05000000000000000000" pitchFamily="2" charset="2"/>
              <a:buChar char="Ø"/>
            </a:pPr>
            <a:r>
              <a:rPr lang="fr-FR" sz="2400" dirty="0"/>
              <a:t>Gastro-entérite (vomissements, fièvre, diarrhée)</a:t>
            </a:r>
          </a:p>
          <a:p>
            <a:pPr marL="342900" indent="-342900">
              <a:buFont typeface="Wingdings" panose="05000000000000000000" pitchFamily="2" charset="2"/>
              <a:buChar char="Ø"/>
            </a:pPr>
            <a:r>
              <a:rPr lang="fr-FR" sz="2400" dirty="0"/>
              <a:t>Les cyanobactéries peuvent produire des toxines mortelles pour les animaux et ont été associées à des mortalités massives de poissons et à la mort de chiens.</a:t>
            </a:r>
            <a:endParaRPr lang="en-US" sz="1200" dirty="0"/>
          </a:p>
        </p:txBody>
      </p:sp>
      <p:sp>
        <p:nvSpPr>
          <p:cNvPr id="7" name="TextBox 6">
            <a:extLst>
              <a:ext uri="{FF2B5EF4-FFF2-40B4-BE49-F238E27FC236}">
                <a16:creationId xmlns:a16="http://schemas.microsoft.com/office/drawing/2014/main" id="{EE1E936A-085F-B1C9-A74A-EEB0F573909F}"/>
              </a:ext>
            </a:extLst>
          </p:cNvPr>
          <p:cNvSpPr txBox="1"/>
          <p:nvPr/>
        </p:nvSpPr>
        <p:spPr>
          <a:xfrm>
            <a:off x="372801" y="5715405"/>
            <a:ext cx="3601592" cy="369332"/>
          </a:xfrm>
          <a:prstGeom prst="rect">
            <a:avLst/>
          </a:prstGeom>
          <a:noFill/>
        </p:spPr>
        <p:txBody>
          <a:bodyPr wrap="square">
            <a:spAutoFit/>
          </a:bodyPr>
          <a:lstStyle/>
          <a:p>
            <a:pPr algn="ctr"/>
            <a:r>
              <a:rPr lang="en-CA" b="1" dirty="0">
                <a:latin typeface="Arial Black" panose="020B0A04020102020204" pitchFamily="34" charset="0"/>
              </a:rPr>
              <a:t>Lac Heney - June 2023</a:t>
            </a:r>
          </a:p>
        </p:txBody>
      </p:sp>
      <p:sp>
        <p:nvSpPr>
          <p:cNvPr id="2" name="AutoShape 2">
            <a:extLst>
              <a:ext uri="{FF2B5EF4-FFF2-40B4-BE49-F238E27FC236}">
                <a16:creationId xmlns:a16="http://schemas.microsoft.com/office/drawing/2014/main" id="{1832BABF-ACA0-5169-BDD5-FEF70DB1A8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6" name="AutoShape 4">
            <a:extLst>
              <a:ext uri="{FF2B5EF4-FFF2-40B4-BE49-F238E27FC236}">
                <a16:creationId xmlns:a16="http://schemas.microsoft.com/office/drawing/2014/main" id="{86F9F01B-1A08-FC5D-5846-8F6708E6C9E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9" name="Picture 8">
            <a:extLst>
              <a:ext uri="{FF2B5EF4-FFF2-40B4-BE49-F238E27FC236}">
                <a16:creationId xmlns:a16="http://schemas.microsoft.com/office/drawing/2014/main" id="{4C6A51CA-5AD0-6D9A-5363-3E7F3FB51B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950" y="1731034"/>
            <a:ext cx="3875349" cy="3827297"/>
          </a:xfrm>
          <a:prstGeom prst="rect">
            <a:avLst/>
          </a:prstGeom>
        </p:spPr>
      </p:pic>
    </p:spTree>
    <p:extLst>
      <p:ext uri="{BB962C8B-B14F-4D97-AF65-F5344CB8AC3E}">
        <p14:creationId xmlns:p14="http://schemas.microsoft.com/office/powerpoint/2010/main" val="2198829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CF51-B090-1B13-D312-767FC97131C2}"/>
              </a:ext>
            </a:extLst>
          </p:cNvPr>
          <p:cNvSpPr>
            <a:spLocks noGrp="1"/>
          </p:cNvSpPr>
          <p:nvPr>
            <p:ph type="title"/>
          </p:nvPr>
        </p:nvSpPr>
        <p:spPr>
          <a:xfrm>
            <a:off x="1238603" y="413150"/>
            <a:ext cx="10515600" cy="986674"/>
          </a:xfrm>
        </p:spPr>
        <p:txBody>
          <a:bodyPr>
            <a:normAutofit/>
          </a:bodyPr>
          <a:lstStyle/>
          <a:p>
            <a:pPr algn="ctr"/>
            <a:r>
              <a:rPr lang="fr-FR" sz="3600" b="1" dirty="0">
                <a:latin typeface="Calibri" panose="020F0502020204030204" pitchFamily="34" charset="0"/>
                <a:ea typeface="Calibri" panose="020F0502020204030204" pitchFamily="34" charset="0"/>
                <a:cs typeface="Times New Roman" panose="02020603050405020304" pitchFamily="18" charset="0"/>
              </a:rPr>
              <a:t>La santé d'un lac dépend de celle de ses rives</a:t>
            </a:r>
            <a:endParaRPr lang="en-CA" dirty="0"/>
          </a:p>
        </p:txBody>
      </p:sp>
      <p:sp>
        <p:nvSpPr>
          <p:cNvPr id="3" name="Text Placeholder 2">
            <a:extLst>
              <a:ext uri="{FF2B5EF4-FFF2-40B4-BE49-F238E27FC236}">
                <a16:creationId xmlns:a16="http://schemas.microsoft.com/office/drawing/2014/main" id="{B19C1111-756A-90CD-D253-AD7DD44955FA}"/>
              </a:ext>
            </a:extLst>
          </p:cNvPr>
          <p:cNvSpPr>
            <a:spLocks noGrp="1"/>
          </p:cNvSpPr>
          <p:nvPr>
            <p:ph type="body" idx="1"/>
          </p:nvPr>
        </p:nvSpPr>
        <p:spPr>
          <a:xfrm>
            <a:off x="612774" y="1931275"/>
            <a:ext cx="11392667" cy="4622800"/>
          </a:xfrm>
        </p:spPr>
        <p:txBody>
          <a:bodyPr>
            <a:normAutofit/>
          </a:bodyPr>
          <a:lstStyle/>
          <a:p>
            <a:pPr marL="0" indent="0" algn="ctr">
              <a:buNone/>
            </a:pPr>
            <a:r>
              <a:rPr lang="fr-FR"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La protection des berges est obligatoire </a:t>
            </a:r>
            <a:r>
              <a:rPr lang="en-CA"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(MRC Regulation) </a:t>
            </a:r>
            <a:r>
              <a:rPr lang="fr-FR"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et essentielle pour </a:t>
            </a:r>
            <a:r>
              <a:rPr lang="fr-FR" sz="32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protégerla</a:t>
            </a:r>
            <a:r>
              <a:rPr lang="fr-FR"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qualité de l'eau de nos lacs !</a:t>
            </a:r>
          </a:p>
          <a:p>
            <a:pPr marL="0" indent="0" algn="ctr">
              <a:buNone/>
            </a:pPr>
            <a:r>
              <a:rPr lang="fr-FR"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Times New Roman" panose="02020603050405020304" pitchFamily="18" charset="0"/>
              </a:rPr>
              <a:t>Protège contre l'érosion du sol et du littoral</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Times New Roman" panose="02020603050405020304" pitchFamily="18" charset="0"/>
              </a:rPr>
              <a:t>Constitue une barrière contre l'apport de sédiments dans les masses d'eau </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Times New Roman" panose="02020603050405020304" pitchFamily="18" charset="0"/>
              </a:rPr>
              <a:t>Agit comme un filtre contre l'apport de nutriments (phosphore)</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Times New Roman" panose="02020603050405020304" pitchFamily="18" charset="0"/>
              </a:rPr>
              <a:t>Agit comme régulateur du cycle hydrologique (cycle de l'eau) </a:t>
            </a:r>
          </a:p>
          <a:p>
            <a:pPr>
              <a:buFont typeface="Wingdings" panose="05000000000000000000" pitchFamily="2" charset="2"/>
              <a:buChar char="Ø"/>
            </a:pPr>
            <a:r>
              <a:rPr lang="fr-FR" dirty="0">
                <a:latin typeface="Calibri" panose="020F0502020204030204" pitchFamily="34" charset="0"/>
                <a:ea typeface="Calibri" panose="020F0502020204030204" pitchFamily="34" charset="0"/>
                <a:cs typeface="Times New Roman" panose="02020603050405020304" pitchFamily="18" charset="0"/>
              </a:rPr>
              <a:t>Fournit un habitat pour la faune et la flore</a:t>
            </a:r>
            <a:endParaRPr lang="en-CA" dirty="0">
              <a:latin typeface="Calibri" panose="020F0502020204030204" pitchFamily="34" charset="0"/>
              <a:ea typeface="Calibri" panose="020F0502020204030204" pitchFamily="34" charset="0"/>
              <a:cs typeface="Times New Roman" panose="02020603050405020304" pitchFamily="18" charset="0"/>
            </a:endParaRPr>
          </a:p>
          <a:p>
            <a:pPr marL="357188" indent="-350838">
              <a:lnSpc>
                <a:spcPct val="120000"/>
              </a:lnSpc>
              <a:buFont typeface="Wingdings" pitchFamily="2" charset="2"/>
              <a:buChar char="Ø"/>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Calibri" panose="020F0502020204030204" pitchFamily="34" charset="0"/>
              <a:buChar char="-"/>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20638" algn="ctr"/>
            <a:endParaRPr lang="en-CA" sz="3200" dirty="0"/>
          </a:p>
        </p:txBody>
      </p:sp>
    </p:spTree>
    <p:extLst>
      <p:ext uri="{BB962C8B-B14F-4D97-AF65-F5344CB8AC3E}">
        <p14:creationId xmlns:p14="http://schemas.microsoft.com/office/powerpoint/2010/main" val="871382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F67EF-50C2-A12C-9495-A5E56F0F29E6}"/>
              </a:ext>
            </a:extLst>
          </p:cNvPr>
          <p:cNvSpPr>
            <a:spLocks noGrp="1"/>
          </p:cNvSpPr>
          <p:nvPr>
            <p:ph type="title"/>
          </p:nvPr>
        </p:nvSpPr>
        <p:spPr>
          <a:xfrm>
            <a:off x="1745129" y="140057"/>
            <a:ext cx="6878918" cy="1223549"/>
          </a:xfrm>
        </p:spPr>
        <p:txBody>
          <a:bodyPr/>
          <a:lstStyle/>
          <a:p>
            <a:pPr algn="ctr"/>
            <a:r>
              <a:rPr lang="en-CA" sz="4000" b="1" dirty="0" err="1">
                <a:latin typeface="Calibri" panose="020F0502020204030204" pitchFamily="34" charset="0"/>
                <a:ea typeface="Calibri" panose="020F0502020204030204" pitchFamily="34" charset="0"/>
                <a:cs typeface="Calibri" panose="020F0502020204030204" pitchFamily="34" charset="0"/>
              </a:rPr>
              <a:t>Dites</a:t>
            </a:r>
            <a:r>
              <a:rPr lang="en-CA" sz="4000" b="1" dirty="0">
                <a:latin typeface="Calibri" panose="020F0502020204030204" pitchFamily="34" charset="0"/>
                <a:ea typeface="Calibri" panose="020F0502020204030204" pitchFamily="34" charset="0"/>
                <a:cs typeface="Calibri" panose="020F0502020204030204" pitchFamily="34" charset="0"/>
              </a:rPr>
              <a:t> non aux </a:t>
            </a:r>
            <a:r>
              <a:rPr lang="en-CA" sz="4000" b="1" dirty="0" err="1">
                <a:latin typeface="Calibri" panose="020F0502020204030204" pitchFamily="34" charset="0"/>
                <a:ea typeface="Calibri" panose="020F0502020204030204" pitchFamily="34" charset="0"/>
                <a:cs typeface="Calibri" panose="020F0502020204030204" pitchFamily="34" charset="0"/>
              </a:rPr>
              <a:t>pelouses</a:t>
            </a:r>
            <a:endParaRPr lang="en-CA" sz="4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D3A744CF-70AC-A4E6-E214-E3BBF563573F}"/>
              </a:ext>
            </a:extLst>
          </p:cNvPr>
          <p:cNvSpPr>
            <a:spLocks noGrp="1"/>
          </p:cNvSpPr>
          <p:nvPr>
            <p:ph type="body" idx="1"/>
          </p:nvPr>
        </p:nvSpPr>
        <p:spPr>
          <a:xfrm>
            <a:off x="612774" y="1701426"/>
            <a:ext cx="10966451" cy="4222750"/>
          </a:xfrm>
        </p:spPr>
        <p:txBody>
          <a:bodyPr>
            <a:normAutofit fontScale="92500" lnSpcReduction="10000"/>
          </a:bodyPr>
          <a:lstStyle/>
          <a:p>
            <a:pPr marL="357188" indent="-350838">
              <a:lnSpc>
                <a:spcPct val="120000"/>
              </a:lnSpc>
              <a:buFont typeface="Wingdings" pitchFamily="2" charset="2"/>
              <a:buChar char="Ø"/>
            </a:pPr>
            <a:r>
              <a:rPr lang="fr-FR" dirty="0"/>
              <a:t>Offrez-vous une pause bien méritée au chalet et réduisez la superficie de votre pelouse.</a:t>
            </a:r>
          </a:p>
          <a:p>
            <a:pPr marL="357188" indent="-350838">
              <a:lnSpc>
                <a:spcPct val="120000"/>
              </a:lnSpc>
              <a:buFont typeface="Wingdings" pitchFamily="2" charset="2"/>
              <a:buChar char="Ø"/>
            </a:pPr>
            <a:r>
              <a:rPr lang="fr-FR" dirty="0"/>
              <a:t>Semez-la de trèfle nain, qui ne nécessite ni engrais ni tonte.</a:t>
            </a:r>
          </a:p>
          <a:p>
            <a:pPr marL="357188" indent="-350838">
              <a:lnSpc>
                <a:spcPct val="120000"/>
              </a:lnSpc>
              <a:buFont typeface="Wingdings" pitchFamily="2" charset="2"/>
              <a:buChar char="Ø"/>
            </a:pPr>
            <a:r>
              <a:rPr lang="fr-FR" dirty="0"/>
              <a:t>Les pelouses attirent les oies et les canards, et leurs déjections polluent l'eau : la bactérie E. coli contamine l'eau, provoque des dermatites chez les nageurs et endommage votre quai.</a:t>
            </a:r>
          </a:p>
          <a:p>
            <a:pPr marL="357188" indent="-350838">
              <a:lnSpc>
                <a:spcPct val="120000"/>
              </a:lnSpc>
              <a:buFont typeface="Wingdings" pitchFamily="2" charset="2"/>
              <a:buChar char="Ø"/>
            </a:pPr>
            <a:r>
              <a:rPr lang="fr-FR" dirty="0"/>
              <a:t>Les pelouses ne permettent pas une bonne évacuation des eaux de ruissellement, tout comme les plantes indigènes.</a:t>
            </a:r>
            <a:endParaRPr lang="en-CA" sz="2800" dirty="0"/>
          </a:p>
          <a:p>
            <a:pPr marL="342900" indent="-342900">
              <a:buFontTx/>
              <a:buChar char="-"/>
            </a:pPr>
            <a:endParaRPr lang="en-CA" sz="2800" dirty="0"/>
          </a:p>
          <a:p>
            <a:pPr marL="342900" indent="-342900">
              <a:buFontTx/>
              <a:buChar char="-"/>
            </a:pPr>
            <a:endParaRPr lang="en-CA" dirty="0"/>
          </a:p>
        </p:txBody>
      </p:sp>
    </p:spTree>
    <p:extLst>
      <p:ext uri="{BB962C8B-B14F-4D97-AF65-F5344CB8AC3E}">
        <p14:creationId xmlns:p14="http://schemas.microsoft.com/office/powerpoint/2010/main" val="3730645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406799B-CB63-413C-99C4-D1040E9966FF}"/>
              </a:ext>
            </a:extLst>
          </p:cNvPr>
          <p:cNvSpPr txBox="1">
            <a:spLocks/>
          </p:cNvSpPr>
          <p:nvPr/>
        </p:nvSpPr>
        <p:spPr>
          <a:xfrm>
            <a:off x="90616" y="1474195"/>
            <a:ext cx="12101384" cy="5274623"/>
          </a:xfrm>
          <a:prstGeom prst="rect">
            <a:avLst/>
          </a:prstGeom>
        </p:spPr>
        <p:txBody>
          <a:bodyPr>
            <a:noAutofit/>
          </a:bodyPr>
          <a:lstStyle>
            <a:lvl1pPr marL="341313" indent="-341313" algn="l" defTabSz="447675" rtl="0" eaLnBrk="0" fontAlgn="base" hangingPunct="0">
              <a:lnSpc>
                <a:spcPct val="95000"/>
              </a:lnSpc>
              <a:spcBef>
                <a:spcPct val="0"/>
              </a:spcBef>
              <a:spcAft>
                <a:spcPts val="1425"/>
              </a:spcAft>
              <a:buClr>
                <a:srgbClr val="000000"/>
              </a:buClr>
              <a:buSzPct val="100000"/>
              <a:buFont typeface="Times New Roman" pitchFamily="18" charset="0"/>
              <a:defRPr sz="2300">
                <a:solidFill>
                  <a:srgbClr val="000000"/>
                </a:solidFill>
                <a:latin typeface="+mn-lt"/>
                <a:ea typeface="+mn-ea"/>
                <a:cs typeface="+mn-cs"/>
              </a:defRPr>
            </a:lvl1pPr>
            <a:lvl2pPr marL="741363" indent="-284163" algn="l" defTabSz="447675" rtl="0" eaLnBrk="0" fontAlgn="base" hangingPunct="0">
              <a:lnSpc>
                <a:spcPct val="95000"/>
              </a:lnSpc>
              <a:spcBef>
                <a:spcPct val="0"/>
              </a:spcBef>
              <a:spcAft>
                <a:spcPts val="1138"/>
              </a:spcAft>
              <a:buClr>
                <a:srgbClr val="000000"/>
              </a:buClr>
              <a:buSzPct val="100000"/>
              <a:buFont typeface="Times New Roman" pitchFamily="18" charset="0"/>
              <a:defRPr>
                <a:solidFill>
                  <a:srgbClr val="000000"/>
                </a:solidFill>
                <a:latin typeface="+mn-lt"/>
                <a:ea typeface="+mn-ea"/>
              </a:defRPr>
            </a:lvl2pPr>
            <a:lvl3pPr marL="1141413" indent="-227013" algn="l" defTabSz="447675" rtl="0" eaLnBrk="0" fontAlgn="base" hangingPunct="0">
              <a:lnSpc>
                <a:spcPct val="95000"/>
              </a:lnSpc>
              <a:spcBef>
                <a:spcPct val="0"/>
              </a:spcBef>
              <a:spcAft>
                <a:spcPts val="850"/>
              </a:spcAft>
              <a:buClr>
                <a:srgbClr val="000000"/>
              </a:buClr>
              <a:buSzPct val="100000"/>
              <a:buFont typeface="Times New Roman" pitchFamily="18" charset="0"/>
              <a:defRPr sz="1600">
                <a:solidFill>
                  <a:srgbClr val="000000"/>
                </a:solidFill>
                <a:latin typeface="+mn-lt"/>
                <a:ea typeface="+mn-ea"/>
              </a:defRPr>
            </a:lvl3pPr>
            <a:lvl4pPr marL="1598613" indent="-227013" algn="l" defTabSz="447675" rtl="0" eaLnBrk="0" fontAlgn="base" hangingPunct="0">
              <a:lnSpc>
                <a:spcPct val="95000"/>
              </a:lnSpc>
              <a:spcBef>
                <a:spcPct val="0"/>
              </a:spcBef>
              <a:spcAft>
                <a:spcPts val="575"/>
              </a:spcAft>
              <a:buClr>
                <a:srgbClr val="000000"/>
              </a:buClr>
              <a:buSzPct val="100000"/>
              <a:buFont typeface="Times New Roman" pitchFamily="18" charset="0"/>
              <a:defRPr sz="1600">
                <a:solidFill>
                  <a:srgbClr val="000000"/>
                </a:solidFill>
                <a:latin typeface="+mn-lt"/>
                <a:ea typeface="+mn-ea"/>
              </a:defRPr>
            </a:lvl4pPr>
            <a:lvl5pPr marL="2055813" indent="-227013" algn="l" defTabSz="447675" rtl="0" eaLnBrk="0" fontAlgn="base" hangingPunct="0">
              <a:lnSpc>
                <a:spcPct val="95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104"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213"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8324"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5433"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a:lstStyle>
          <a:p>
            <a:pPr marL="914400" lvl="1" indent="-457200">
              <a:spcBef>
                <a:spcPts val="1000"/>
              </a:spcBef>
              <a:spcAft>
                <a:spcPts val="0"/>
              </a:spcAft>
              <a:buFont typeface="Wingdings" pitchFamily="2" charset="2"/>
              <a:buChar char="Ø"/>
            </a:pPr>
            <a:r>
              <a:rPr lang="fr-FR" sz="2000" kern="0" dirty="0">
                <a:cs typeface="Arial" panose="020B0604020202020204" pitchFamily="34" charset="0"/>
              </a:rPr>
              <a:t>Assurez-vous que vos fosses septiques sont conformes aux normes et fonctionnent correctement.</a:t>
            </a:r>
          </a:p>
          <a:p>
            <a:pPr marL="914400" lvl="1" indent="-457200">
              <a:spcBef>
                <a:spcPts val="1000"/>
              </a:spcBef>
              <a:spcAft>
                <a:spcPts val="0"/>
              </a:spcAft>
              <a:buFont typeface="Wingdings" pitchFamily="2" charset="2"/>
              <a:buChar char="Ø"/>
            </a:pPr>
            <a:r>
              <a:rPr lang="fr-FR" sz="2000" kern="0" dirty="0">
                <a:cs typeface="Arial" panose="020B0604020202020204" pitchFamily="34" charset="0"/>
              </a:rPr>
              <a:t>Réduisez le volume d'eau déversé dans les fosses septiques (espacez les lessives et les lavages au lave-vaisselle).</a:t>
            </a:r>
          </a:p>
          <a:p>
            <a:pPr marL="914400" lvl="1" indent="-457200">
              <a:spcBef>
                <a:spcPts val="1000"/>
              </a:spcBef>
              <a:spcAft>
                <a:spcPts val="0"/>
              </a:spcAft>
              <a:buFont typeface="Wingdings" pitchFamily="2" charset="2"/>
              <a:buChar char="Ø"/>
            </a:pPr>
            <a:r>
              <a:rPr lang="fr-FR" sz="2000" kern="0" dirty="0">
                <a:cs typeface="Arial" panose="020B0604020202020204" pitchFamily="34" charset="0"/>
              </a:rPr>
              <a:t>Revendiquez la végétation riveraine et réduisez la surface de pelouse.</a:t>
            </a:r>
          </a:p>
          <a:p>
            <a:pPr marL="914400" lvl="1" indent="-457200">
              <a:spcBef>
                <a:spcPts val="1000"/>
              </a:spcBef>
              <a:spcAft>
                <a:spcPts val="0"/>
              </a:spcAft>
              <a:buFont typeface="Wingdings" pitchFamily="2" charset="2"/>
              <a:buChar char="Ø"/>
            </a:pPr>
            <a:r>
              <a:rPr lang="fr-FR" sz="2000" kern="0" dirty="0">
                <a:cs typeface="Arial" panose="020B0604020202020204" pitchFamily="34" charset="0"/>
              </a:rPr>
              <a:t>N'utilisez aucun produit phosphaté (ni TSP pour le nettoyage des terrasses, ni engrais phosphatés).</a:t>
            </a:r>
          </a:p>
          <a:p>
            <a:pPr marL="914400" lvl="1" indent="-457200">
              <a:spcBef>
                <a:spcPts val="1000"/>
              </a:spcBef>
              <a:spcAft>
                <a:spcPts val="0"/>
              </a:spcAft>
              <a:buFont typeface="Wingdings" pitchFamily="2" charset="2"/>
              <a:buChar char="Ø"/>
            </a:pPr>
            <a:r>
              <a:rPr lang="fr-FR" sz="2000" b="1" kern="0" dirty="0">
                <a:cs typeface="Arial" panose="020B0604020202020204" pitchFamily="34" charset="0"/>
              </a:rPr>
              <a:t>Le sillage des hélices et des bateaux, surtout en eau peu profonde et près du rivage, perturbe les sédiments qui retiennent les phosphates.</a:t>
            </a:r>
          </a:p>
          <a:p>
            <a:pPr marL="900113" lvl="1" indent="-442913">
              <a:spcBef>
                <a:spcPts val="1000"/>
              </a:spcBef>
              <a:spcAft>
                <a:spcPts val="0"/>
              </a:spcAft>
            </a:pPr>
            <a:r>
              <a:rPr lang="fr-FR" sz="2000" b="1" kern="0">
                <a:cs typeface="Arial" panose="020B0604020202020204" pitchFamily="34" charset="0"/>
              </a:rPr>
              <a:t>        Lorsque </a:t>
            </a:r>
            <a:r>
              <a:rPr lang="fr-FR" sz="2000" b="1" kern="0" dirty="0">
                <a:cs typeface="Arial" panose="020B0604020202020204" pitchFamily="34" charset="0"/>
              </a:rPr>
              <a:t>les sédiments sont remués, le phosphore lié est libéré dans l'eau et peut être absorbé </a:t>
            </a:r>
            <a:r>
              <a:rPr lang="fr-FR" sz="2000" b="1" kern="0">
                <a:cs typeface="Arial" panose="020B0604020202020204" pitchFamily="34" charset="0"/>
              </a:rPr>
              <a:t>par                            davantage </a:t>
            </a:r>
            <a:r>
              <a:rPr lang="fr-FR" sz="2000" b="1" kern="0" dirty="0">
                <a:cs typeface="Arial" panose="020B0604020202020204" pitchFamily="34" charset="0"/>
              </a:rPr>
              <a:t>de plantes et d'algues.</a:t>
            </a:r>
          </a:p>
          <a:p>
            <a:pPr marL="800100" lvl="1" indent="-342900">
              <a:spcBef>
                <a:spcPts val="1000"/>
              </a:spcBef>
              <a:spcAft>
                <a:spcPts val="0"/>
              </a:spcAft>
              <a:buFont typeface="Wingdings" panose="05000000000000000000" pitchFamily="2" charset="2"/>
              <a:buChar char="Ø"/>
            </a:pPr>
            <a:r>
              <a:rPr lang="fr-FR" sz="2000" kern="0" dirty="0">
                <a:cs typeface="Arial" panose="020B0604020202020204" pitchFamily="34" charset="0"/>
              </a:rPr>
              <a:t>Éloignez les feux de camp du rivage et surtout des affleurements rocheux.</a:t>
            </a:r>
          </a:p>
          <a:p>
            <a:pPr marL="914400" lvl="1" indent="-457200">
              <a:spcBef>
                <a:spcPts val="1000"/>
              </a:spcBef>
              <a:spcAft>
                <a:spcPts val="0"/>
              </a:spcAft>
              <a:buFont typeface="Wingdings" pitchFamily="2" charset="2"/>
              <a:buChar char="Ø"/>
            </a:pPr>
            <a:r>
              <a:rPr lang="fr-FR" sz="2000" kern="0" dirty="0">
                <a:cs typeface="Arial" panose="020B0604020202020204" pitchFamily="34" charset="0"/>
              </a:rPr>
              <a:t>Jetez les cendres de feu à la poubelle ou loin du lac.</a:t>
            </a:r>
          </a:p>
          <a:p>
            <a:pPr marL="914400" lvl="1" indent="-457200">
              <a:spcBef>
                <a:spcPts val="1000"/>
              </a:spcBef>
              <a:spcAft>
                <a:spcPts val="0"/>
              </a:spcAft>
              <a:buFont typeface="Wingdings" pitchFamily="2" charset="2"/>
              <a:buChar char="Ø"/>
            </a:pPr>
            <a:r>
              <a:rPr lang="fr-FR" sz="2000" kern="0" dirty="0">
                <a:cs typeface="Arial" panose="020B0604020202020204" pitchFamily="34" charset="0"/>
              </a:rPr>
              <a:t>Si vous coupez ou enlevez des plantes aquatiques, retirez-les du lac et placez-les loin du rivage.</a:t>
            </a:r>
          </a:p>
          <a:p>
            <a:pPr marL="914400" lvl="1" indent="-457200">
              <a:spcBef>
                <a:spcPts val="1000"/>
              </a:spcBef>
              <a:spcAft>
                <a:spcPts val="0"/>
              </a:spcAft>
              <a:buFont typeface="Wingdings" pitchFamily="2" charset="2"/>
              <a:buChar char="Ø"/>
            </a:pPr>
            <a:r>
              <a:rPr lang="fr-FR" sz="2000" kern="0" dirty="0">
                <a:cs typeface="Arial" panose="020B0604020202020204" pitchFamily="34" charset="0"/>
              </a:rPr>
              <a:t>Les résidus de myriophylle se propagent facilement et entraînent une prolifération de plantes aquatiques dans tout le lac.</a:t>
            </a:r>
            <a:endParaRPr lang="en-US" sz="2000" kern="0" dirty="0">
              <a:cs typeface="Arial" panose="020B0604020202020204" pitchFamily="34" charset="0"/>
            </a:endParaRPr>
          </a:p>
        </p:txBody>
      </p:sp>
      <p:sp>
        <p:nvSpPr>
          <p:cNvPr id="3" name="TextBox 2">
            <a:extLst>
              <a:ext uri="{FF2B5EF4-FFF2-40B4-BE49-F238E27FC236}">
                <a16:creationId xmlns:a16="http://schemas.microsoft.com/office/drawing/2014/main" id="{CA7DFFA4-2CDD-471E-9C98-FF741AF50D1C}"/>
              </a:ext>
            </a:extLst>
          </p:cNvPr>
          <p:cNvSpPr txBox="1"/>
          <p:nvPr/>
        </p:nvSpPr>
        <p:spPr>
          <a:xfrm>
            <a:off x="2001783" y="467405"/>
            <a:ext cx="10492742" cy="584775"/>
          </a:xfrm>
          <a:prstGeom prst="rect">
            <a:avLst/>
          </a:prstGeom>
          <a:noFill/>
        </p:spPr>
        <p:txBody>
          <a:bodyPr wrap="square" rtlCol="0">
            <a:spAutoFit/>
          </a:bodyPr>
          <a:lstStyle/>
          <a:p>
            <a:r>
              <a:rPr lang="fr-CA" sz="3200" b="1" kern="0" dirty="0">
                <a:cs typeface="Arial" panose="020B0604020202020204" pitchFamily="34" charset="0"/>
              </a:rPr>
              <a:t>Mesures spécifiques à prendre en tant que propriétaires</a:t>
            </a:r>
          </a:p>
        </p:txBody>
      </p:sp>
    </p:spTree>
    <p:extLst>
      <p:ext uri="{BB962C8B-B14F-4D97-AF65-F5344CB8AC3E}">
        <p14:creationId xmlns:p14="http://schemas.microsoft.com/office/powerpoint/2010/main" val="772421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6FD10D-A74A-691B-0695-6C77EBCE12FB}"/>
              </a:ext>
            </a:extLst>
          </p:cNvPr>
          <p:cNvSpPr>
            <a:spLocks noGrp="1"/>
          </p:cNvSpPr>
          <p:nvPr>
            <p:ph type="sldNum" sz="quarter" idx="12"/>
          </p:nvPr>
        </p:nvSpPr>
        <p:spPr/>
        <p:txBody>
          <a:bodyPr/>
          <a:lstStyle/>
          <a:p>
            <a:fld id="{794071B5-D07C-40C4-A773-80FEDE03052E}" type="slidenum">
              <a:rPr lang="en-US" smtClean="0"/>
              <a:t>34</a:t>
            </a:fld>
            <a:endParaRPr lang="en-US" dirty="0"/>
          </a:p>
        </p:txBody>
      </p:sp>
      <p:sp>
        <p:nvSpPr>
          <p:cNvPr id="3" name="TextBox 2">
            <a:extLst>
              <a:ext uri="{FF2B5EF4-FFF2-40B4-BE49-F238E27FC236}">
                <a16:creationId xmlns:a16="http://schemas.microsoft.com/office/drawing/2014/main" id="{DE984B05-70F4-34CD-808D-72558710A88E}"/>
              </a:ext>
            </a:extLst>
          </p:cNvPr>
          <p:cNvSpPr txBox="1"/>
          <p:nvPr/>
        </p:nvSpPr>
        <p:spPr>
          <a:xfrm>
            <a:off x="1754984" y="316073"/>
            <a:ext cx="10234089" cy="584775"/>
          </a:xfrm>
          <a:prstGeom prst="rect">
            <a:avLst/>
          </a:prstGeom>
          <a:noFill/>
        </p:spPr>
        <p:txBody>
          <a:bodyPr wrap="square" rtlCol="0">
            <a:spAutoFit/>
          </a:bodyPr>
          <a:lstStyle/>
          <a:p>
            <a:r>
              <a:rPr lang="fr-FR" sz="3200" b="1" dirty="0"/>
              <a:t>Myriophylle à épi – Invasion des lacs Heney et Desormeaux</a:t>
            </a:r>
            <a:endParaRPr lang="en-CA" sz="3200" b="1" dirty="0"/>
          </a:p>
        </p:txBody>
      </p:sp>
      <p:pic>
        <p:nvPicPr>
          <p:cNvPr id="5" name="Picture 4">
            <a:extLst>
              <a:ext uri="{FF2B5EF4-FFF2-40B4-BE49-F238E27FC236}">
                <a16:creationId xmlns:a16="http://schemas.microsoft.com/office/drawing/2014/main" id="{705165A2-E8B0-FF84-E007-C0D9E0C98ABF}"/>
              </a:ext>
            </a:extLst>
          </p:cNvPr>
          <p:cNvPicPr>
            <a:picLocks noChangeAspect="1"/>
          </p:cNvPicPr>
          <p:nvPr/>
        </p:nvPicPr>
        <p:blipFill>
          <a:blip r:embed="rId3"/>
          <a:stretch>
            <a:fillRect/>
          </a:stretch>
        </p:blipFill>
        <p:spPr>
          <a:xfrm>
            <a:off x="339747" y="1599873"/>
            <a:ext cx="5674616" cy="4419927"/>
          </a:xfrm>
          <a:prstGeom prst="rect">
            <a:avLst/>
          </a:prstGeom>
        </p:spPr>
      </p:pic>
      <p:pic>
        <p:nvPicPr>
          <p:cNvPr id="7" name="Picture 6">
            <a:extLst>
              <a:ext uri="{FF2B5EF4-FFF2-40B4-BE49-F238E27FC236}">
                <a16:creationId xmlns:a16="http://schemas.microsoft.com/office/drawing/2014/main" id="{1BCD041B-9B42-C841-3380-5B30058484D7}"/>
              </a:ext>
            </a:extLst>
          </p:cNvPr>
          <p:cNvPicPr>
            <a:picLocks noChangeAspect="1"/>
          </p:cNvPicPr>
          <p:nvPr/>
        </p:nvPicPr>
        <p:blipFill>
          <a:blip r:embed="rId4"/>
          <a:stretch>
            <a:fillRect/>
          </a:stretch>
        </p:blipFill>
        <p:spPr>
          <a:xfrm>
            <a:off x="6148529" y="1520259"/>
            <a:ext cx="2797351" cy="4510137"/>
          </a:xfrm>
          <a:prstGeom prst="rect">
            <a:avLst/>
          </a:prstGeom>
        </p:spPr>
      </p:pic>
      <p:pic>
        <p:nvPicPr>
          <p:cNvPr id="10" name="Picture 9">
            <a:extLst>
              <a:ext uri="{FF2B5EF4-FFF2-40B4-BE49-F238E27FC236}">
                <a16:creationId xmlns:a16="http://schemas.microsoft.com/office/drawing/2014/main" id="{82D245F9-85C0-B2DE-79C9-380F557D6AF2}"/>
              </a:ext>
            </a:extLst>
          </p:cNvPr>
          <p:cNvPicPr>
            <a:picLocks noChangeAspect="1"/>
          </p:cNvPicPr>
          <p:nvPr/>
        </p:nvPicPr>
        <p:blipFill>
          <a:blip r:embed="rId5"/>
          <a:stretch>
            <a:fillRect/>
          </a:stretch>
        </p:blipFill>
        <p:spPr>
          <a:xfrm>
            <a:off x="8945880" y="1497137"/>
            <a:ext cx="2974954" cy="4405860"/>
          </a:xfrm>
          <a:prstGeom prst="rect">
            <a:avLst/>
          </a:prstGeom>
        </p:spPr>
      </p:pic>
    </p:spTree>
    <p:extLst>
      <p:ext uri="{BB962C8B-B14F-4D97-AF65-F5344CB8AC3E}">
        <p14:creationId xmlns:p14="http://schemas.microsoft.com/office/powerpoint/2010/main" val="3092041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DE863F-3235-0A68-613E-9DB93ED9067D}"/>
              </a:ext>
            </a:extLst>
          </p:cNvPr>
          <p:cNvSpPr>
            <a:spLocks noGrp="1"/>
          </p:cNvSpPr>
          <p:nvPr>
            <p:ph type="sldNum" sz="quarter" idx="12"/>
          </p:nvPr>
        </p:nvSpPr>
        <p:spPr/>
        <p:txBody>
          <a:bodyPr/>
          <a:lstStyle/>
          <a:p>
            <a:fld id="{794071B5-D07C-40C4-A773-80FEDE03052E}" type="slidenum">
              <a:rPr lang="en-US" smtClean="0"/>
              <a:t>35</a:t>
            </a:fld>
            <a:endParaRPr lang="en-US" dirty="0"/>
          </a:p>
        </p:txBody>
      </p:sp>
      <p:pic>
        <p:nvPicPr>
          <p:cNvPr id="5" name="Picture 4">
            <a:extLst>
              <a:ext uri="{FF2B5EF4-FFF2-40B4-BE49-F238E27FC236}">
                <a16:creationId xmlns:a16="http://schemas.microsoft.com/office/drawing/2014/main" id="{D4C8EBD3-BD17-F276-29F7-13A9FB76ACC2}"/>
              </a:ext>
            </a:extLst>
          </p:cNvPr>
          <p:cNvPicPr>
            <a:picLocks noChangeAspect="1"/>
          </p:cNvPicPr>
          <p:nvPr/>
        </p:nvPicPr>
        <p:blipFill>
          <a:blip r:embed="rId2"/>
          <a:stretch>
            <a:fillRect/>
          </a:stretch>
        </p:blipFill>
        <p:spPr>
          <a:xfrm>
            <a:off x="2504559" y="2076132"/>
            <a:ext cx="2409899" cy="2409899"/>
          </a:xfrm>
          <a:prstGeom prst="rect">
            <a:avLst/>
          </a:prstGeom>
        </p:spPr>
      </p:pic>
      <p:pic>
        <p:nvPicPr>
          <p:cNvPr id="7" name="Picture 6">
            <a:extLst>
              <a:ext uri="{FF2B5EF4-FFF2-40B4-BE49-F238E27FC236}">
                <a16:creationId xmlns:a16="http://schemas.microsoft.com/office/drawing/2014/main" id="{7DFF1FD2-8B0E-D9F1-DE18-36C62D766358}"/>
              </a:ext>
            </a:extLst>
          </p:cNvPr>
          <p:cNvPicPr>
            <a:picLocks noChangeAspect="1"/>
          </p:cNvPicPr>
          <p:nvPr/>
        </p:nvPicPr>
        <p:blipFill>
          <a:blip r:embed="rId3"/>
          <a:stretch>
            <a:fillRect/>
          </a:stretch>
        </p:blipFill>
        <p:spPr>
          <a:xfrm>
            <a:off x="838200" y="1887660"/>
            <a:ext cx="1612488" cy="4833815"/>
          </a:xfrm>
          <a:prstGeom prst="rect">
            <a:avLst/>
          </a:prstGeom>
        </p:spPr>
      </p:pic>
      <p:sp>
        <p:nvSpPr>
          <p:cNvPr id="9" name="TextBox 8">
            <a:extLst>
              <a:ext uri="{FF2B5EF4-FFF2-40B4-BE49-F238E27FC236}">
                <a16:creationId xmlns:a16="http://schemas.microsoft.com/office/drawing/2014/main" id="{A79EC9D1-45F6-E542-ED54-6DED162BEB79}"/>
              </a:ext>
            </a:extLst>
          </p:cNvPr>
          <p:cNvSpPr txBox="1"/>
          <p:nvPr/>
        </p:nvSpPr>
        <p:spPr>
          <a:xfrm>
            <a:off x="1290375" y="1311642"/>
            <a:ext cx="3714158" cy="646331"/>
          </a:xfrm>
          <a:prstGeom prst="rect">
            <a:avLst/>
          </a:prstGeom>
          <a:noFill/>
        </p:spPr>
        <p:txBody>
          <a:bodyPr wrap="none" rtlCol="0">
            <a:spAutoFit/>
          </a:bodyPr>
          <a:lstStyle/>
          <a:p>
            <a:r>
              <a:rPr lang="en-CA" sz="3600" b="1" dirty="0" err="1"/>
              <a:t>Myriophylle</a:t>
            </a:r>
            <a:r>
              <a:rPr lang="en-CA" sz="3600" b="1" dirty="0"/>
              <a:t> à </a:t>
            </a:r>
            <a:r>
              <a:rPr lang="en-CA" sz="3600" b="1" dirty="0" err="1"/>
              <a:t>épis</a:t>
            </a:r>
            <a:endParaRPr lang="en-CA" sz="3600" b="1" dirty="0"/>
          </a:p>
        </p:txBody>
      </p:sp>
      <p:pic>
        <p:nvPicPr>
          <p:cNvPr id="13" name="Picture 12">
            <a:extLst>
              <a:ext uri="{FF2B5EF4-FFF2-40B4-BE49-F238E27FC236}">
                <a16:creationId xmlns:a16="http://schemas.microsoft.com/office/drawing/2014/main" id="{077E7A81-3A3C-5777-E417-988E589D7AA2}"/>
              </a:ext>
            </a:extLst>
          </p:cNvPr>
          <p:cNvPicPr>
            <a:picLocks noChangeAspect="1"/>
          </p:cNvPicPr>
          <p:nvPr/>
        </p:nvPicPr>
        <p:blipFill>
          <a:blip r:embed="rId4"/>
          <a:stretch>
            <a:fillRect/>
          </a:stretch>
        </p:blipFill>
        <p:spPr>
          <a:xfrm>
            <a:off x="6309812" y="1887660"/>
            <a:ext cx="1487584" cy="4970340"/>
          </a:xfrm>
          <a:prstGeom prst="rect">
            <a:avLst/>
          </a:prstGeom>
        </p:spPr>
      </p:pic>
      <p:sp>
        <p:nvSpPr>
          <p:cNvPr id="14" name="TextBox 13">
            <a:extLst>
              <a:ext uri="{FF2B5EF4-FFF2-40B4-BE49-F238E27FC236}">
                <a16:creationId xmlns:a16="http://schemas.microsoft.com/office/drawing/2014/main" id="{19ECE7F6-E9DD-910E-C4A3-1937F280BF5A}"/>
              </a:ext>
            </a:extLst>
          </p:cNvPr>
          <p:cNvSpPr txBox="1"/>
          <p:nvPr/>
        </p:nvSpPr>
        <p:spPr>
          <a:xfrm>
            <a:off x="5782741" y="1351744"/>
            <a:ext cx="6209072" cy="646331"/>
          </a:xfrm>
          <a:prstGeom prst="rect">
            <a:avLst/>
          </a:prstGeom>
          <a:noFill/>
        </p:spPr>
        <p:txBody>
          <a:bodyPr wrap="none" rtlCol="0">
            <a:spAutoFit/>
          </a:bodyPr>
          <a:lstStyle/>
          <a:p>
            <a:r>
              <a:rPr lang="en-CA" sz="3600" b="1" dirty="0" err="1"/>
              <a:t>Myriophylle</a:t>
            </a:r>
            <a:r>
              <a:rPr lang="en-CA" sz="3600" b="1" dirty="0"/>
              <a:t> du Nord (</a:t>
            </a:r>
            <a:r>
              <a:rPr lang="en-CA" sz="3600" b="1" dirty="0" err="1"/>
              <a:t>indigène</a:t>
            </a:r>
            <a:r>
              <a:rPr lang="en-CA" sz="3600" b="1" dirty="0"/>
              <a:t>)</a:t>
            </a:r>
          </a:p>
        </p:txBody>
      </p:sp>
      <p:sp>
        <p:nvSpPr>
          <p:cNvPr id="15" name="TextBox 14">
            <a:extLst>
              <a:ext uri="{FF2B5EF4-FFF2-40B4-BE49-F238E27FC236}">
                <a16:creationId xmlns:a16="http://schemas.microsoft.com/office/drawing/2014/main" id="{3B12FAA9-EB53-5917-85A7-85B7EF498513}"/>
              </a:ext>
            </a:extLst>
          </p:cNvPr>
          <p:cNvSpPr txBox="1"/>
          <p:nvPr/>
        </p:nvSpPr>
        <p:spPr>
          <a:xfrm>
            <a:off x="2675268" y="4900027"/>
            <a:ext cx="2341548" cy="1200329"/>
          </a:xfrm>
          <a:prstGeom prst="rect">
            <a:avLst/>
          </a:prstGeom>
          <a:noFill/>
        </p:spPr>
        <p:txBody>
          <a:bodyPr wrap="square" rtlCol="0">
            <a:spAutoFit/>
          </a:bodyPr>
          <a:lstStyle/>
          <a:p>
            <a:r>
              <a:rPr lang="fr-FR" sz="2400" b="1" dirty="0"/>
              <a:t>Nombre élevé de paires de folioles (12-18)</a:t>
            </a:r>
            <a:endParaRPr lang="en-CA" sz="2400" b="1" dirty="0"/>
          </a:p>
        </p:txBody>
      </p:sp>
      <p:sp>
        <p:nvSpPr>
          <p:cNvPr id="16" name="TextBox 15">
            <a:extLst>
              <a:ext uri="{FF2B5EF4-FFF2-40B4-BE49-F238E27FC236}">
                <a16:creationId xmlns:a16="http://schemas.microsoft.com/office/drawing/2014/main" id="{B91719D0-C013-A60A-C8DC-6227E65DC631}"/>
              </a:ext>
            </a:extLst>
          </p:cNvPr>
          <p:cNvSpPr txBox="1"/>
          <p:nvPr/>
        </p:nvSpPr>
        <p:spPr>
          <a:xfrm>
            <a:off x="8021976" y="5096388"/>
            <a:ext cx="2341548" cy="830997"/>
          </a:xfrm>
          <a:prstGeom prst="rect">
            <a:avLst/>
          </a:prstGeom>
          <a:noFill/>
        </p:spPr>
        <p:txBody>
          <a:bodyPr wrap="square" rtlCol="0">
            <a:spAutoFit/>
          </a:bodyPr>
          <a:lstStyle/>
          <a:p>
            <a:r>
              <a:rPr lang="fr-FR" sz="2400" b="1" dirty="0"/>
              <a:t>Moins de paires de folioles (3 - 8)</a:t>
            </a:r>
            <a:endParaRPr lang="en-CA" sz="2400" b="1" dirty="0"/>
          </a:p>
        </p:txBody>
      </p:sp>
      <p:pic>
        <p:nvPicPr>
          <p:cNvPr id="18" name="Picture 17">
            <a:extLst>
              <a:ext uri="{FF2B5EF4-FFF2-40B4-BE49-F238E27FC236}">
                <a16:creationId xmlns:a16="http://schemas.microsoft.com/office/drawing/2014/main" id="{39E3D6EA-CD9A-7E88-8C56-B39B4F1E9804}"/>
              </a:ext>
            </a:extLst>
          </p:cNvPr>
          <p:cNvPicPr>
            <a:picLocks noChangeAspect="1"/>
          </p:cNvPicPr>
          <p:nvPr/>
        </p:nvPicPr>
        <p:blipFill>
          <a:blip r:embed="rId5"/>
          <a:stretch>
            <a:fillRect/>
          </a:stretch>
        </p:blipFill>
        <p:spPr>
          <a:xfrm>
            <a:off x="8044462" y="2190577"/>
            <a:ext cx="2324424" cy="2476846"/>
          </a:xfrm>
          <a:prstGeom prst="rect">
            <a:avLst/>
          </a:prstGeom>
        </p:spPr>
      </p:pic>
    </p:spTree>
    <p:extLst>
      <p:ext uri="{BB962C8B-B14F-4D97-AF65-F5344CB8AC3E}">
        <p14:creationId xmlns:p14="http://schemas.microsoft.com/office/powerpoint/2010/main" val="372069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5DBC2E-5AEF-020C-7420-BF06BEE7155B}"/>
              </a:ext>
            </a:extLst>
          </p:cNvPr>
          <p:cNvSpPr>
            <a:spLocks noGrp="1"/>
          </p:cNvSpPr>
          <p:nvPr>
            <p:ph type="sldNum" sz="quarter" idx="12"/>
          </p:nvPr>
        </p:nvSpPr>
        <p:spPr/>
        <p:txBody>
          <a:bodyPr/>
          <a:lstStyle/>
          <a:p>
            <a:fld id="{794071B5-D07C-40C4-A773-80FEDE03052E}" type="slidenum">
              <a:rPr lang="en-US" smtClean="0"/>
              <a:t>36</a:t>
            </a:fld>
            <a:endParaRPr lang="en-US" dirty="0"/>
          </a:p>
        </p:txBody>
      </p:sp>
      <p:pic>
        <p:nvPicPr>
          <p:cNvPr id="4" name="Picture 3">
            <a:extLst>
              <a:ext uri="{FF2B5EF4-FFF2-40B4-BE49-F238E27FC236}">
                <a16:creationId xmlns:a16="http://schemas.microsoft.com/office/drawing/2014/main" id="{C496C9B4-DB38-1D23-2411-64C52239D999}"/>
              </a:ext>
            </a:extLst>
          </p:cNvPr>
          <p:cNvPicPr>
            <a:picLocks noChangeAspect="1"/>
          </p:cNvPicPr>
          <p:nvPr/>
        </p:nvPicPr>
        <p:blipFill>
          <a:blip r:embed="rId2"/>
          <a:stretch>
            <a:fillRect/>
          </a:stretch>
        </p:blipFill>
        <p:spPr>
          <a:xfrm>
            <a:off x="2243870" y="615296"/>
            <a:ext cx="5295776" cy="6242703"/>
          </a:xfrm>
          <a:prstGeom prst="rect">
            <a:avLst/>
          </a:prstGeom>
        </p:spPr>
      </p:pic>
      <p:pic>
        <p:nvPicPr>
          <p:cNvPr id="9" name="Picture 8">
            <a:extLst>
              <a:ext uri="{FF2B5EF4-FFF2-40B4-BE49-F238E27FC236}">
                <a16:creationId xmlns:a16="http://schemas.microsoft.com/office/drawing/2014/main" id="{FDA99A63-35CA-871C-FBF9-88A0BD5E327F}"/>
              </a:ext>
            </a:extLst>
          </p:cNvPr>
          <p:cNvPicPr>
            <a:picLocks noChangeAspect="1"/>
          </p:cNvPicPr>
          <p:nvPr/>
        </p:nvPicPr>
        <p:blipFill>
          <a:blip r:embed="rId3"/>
          <a:stretch>
            <a:fillRect/>
          </a:stretch>
        </p:blipFill>
        <p:spPr>
          <a:xfrm>
            <a:off x="7539646" y="1839338"/>
            <a:ext cx="4486901" cy="2972215"/>
          </a:xfrm>
          <a:prstGeom prst="rect">
            <a:avLst/>
          </a:prstGeom>
          <a:ln w="28575">
            <a:solidFill>
              <a:schemeClr val="tx1">
                <a:lumMod val="95000"/>
                <a:lumOff val="5000"/>
              </a:schemeClr>
            </a:solidFill>
          </a:ln>
        </p:spPr>
      </p:pic>
      <p:sp>
        <p:nvSpPr>
          <p:cNvPr id="10" name="TextBox 9">
            <a:extLst>
              <a:ext uri="{FF2B5EF4-FFF2-40B4-BE49-F238E27FC236}">
                <a16:creationId xmlns:a16="http://schemas.microsoft.com/office/drawing/2014/main" id="{1E1EF4C9-E6CA-F82A-761D-DFD3437CC18D}"/>
              </a:ext>
            </a:extLst>
          </p:cNvPr>
          <p:cNvSpPr txBox="1"/>
          <p:nvPr/>
        </p:nvSpPr>
        <p:spPr>
          <a:xfrm>
            <a:off x="1879397" y="136525"/>
            <a:ext cx="8840922" cy="584775"/>
          </a:xfrm>
          <a:prstGeom prst="rect">
            <a:avLst/>
          </a:prstGeom>
          <a:noFill/>
        </p:spPr>
        <p:txBody>
          <a:bodyPr wrap="square" rtlCol="0">
            <a:spAutoFit/>
          </a:bodyPr>
          <a:lstStyle/>
          <a:p>
            <a:r>
              <a:rPr lang="fr-FR" sz="3200" b="1" dirty="0"/>
              <a:t>Présence de myriophylle à épis dans le lac Heney</a:t>
            </a:r>
            <a:endParaRPr lang="en-CA" sz="3200" dirty="0"/>
          </a:p>
        </p:txBody>
      </p:sp>
    </p:spTree>
    <p:extLst>
      <p:ext uri="{BB962C8B-B14F-4D97-AF65-F5344CB8AC3E}">
        <p14:creationId xmlns:p14="http://schemas.microsoft.com/office/powerpoint/2010/main" val="4243494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FD9203-6216-94E1-6378-B9AAF08332EF}"/>
              </a:ext>
            </a:extLst>
          </p:cNvPr>
          <p:cNvSpPr>
            <a:spLocks noGrp="1"/>
          </p:cNvSpPr>
          <p:nvPr>
            <p:ph type="sldNum" sz="quarter" idx="12"/>
          </p:nvPr>
        </p:nvSpPr>
        <p:spPr/>
        <p:txBody>
          <a:bodyPr/>
          <a:lstStyle/>
          <a:p>
            <a:fld id="{794071B5-D07C-40C4-A773-80FEDE03052E}" type="slidenum">
              <a:rPr lang="en-US" smtClean="0"/>
              <a:t>37</a:t>
            </a:fld>
            <a:endParaRPr lang="en-US" dirty="0"/>
          </a:p>
        </p:txBody>
      </p:sp>
      <p:pic>
        <p:nvPicPr>
          <p:cNvPr id="4" name="Picture 3">
            <a:extLst>
              <a:ext uri="{FF2B5EF4-FFF2-40B4-BE49-F238E27FC236}">
                <a16:creationId xmlns:a16="http://schemas.microsoft.com/office/drawing/2014/main" id="{6F11B9B3-FC37-548E-FE49-756423C96FEE}"/>
              </a:ext>
            </a:extLst>
          </p:cNvPr>
          <p:cNvPicPr>
            <a:picLocks noChangeAspect="1"/>
          </p:cNvPicPr>
          <p:nvPr/>
        </p:nvPicPr>
        <p:blipFill>
          <a:blip r:embed="rId2"/>
          <a:stretch>
            <a:fillRect/>
          </a:stretch>
        </p:blipFill>
        <p:spPr>
          <a:xfrm>
            <a:off x="2908911" y="804984"/>
            <a:ext cx="5013613" cy="6021351"/>
          </a:xfrm>
          <a:prstGeom prst="rect">
            <a:avLst/>
          </a:prstGeom>
        </p:spPr>
      </p:pic>
      <p:pic>
        <p:nvPicPr>
          <p:cNvPr id="7" name="Picture 6">
            <a:extLst>
              <a:ext uri="{FF2B5EF4-FFF2-40B4-BE49-F238E27FC236}">
                <a16:creationId xmlns:a16="http://schemas.microsoft.com/office/drawing/2014/main" id="{BA418148-FA53-06F2-074C-FBB21466328D}"/>
              </a:ext>
            </a:extLst>
          </p:cNvPr>
          <p:cNvPicPr>
            <a:picLocks noChangeAspect="1"/>
          </p:cNvPicPr>
          <p:nvPr/>
        </p:nvPicPr>
        <p:blipFill>
          <a:blip r:embed="rId3"/>
          <a:stretch>
            <a:fillRect/>
          </a:stretch>
        </p:blipFill>
        <p:spPr>
          <a:xfrm>
            <a:off x="8240637" y="1479703"/>
            <a:ext cx="2862987" cy="3365533"/>
          </a:xfrm>
          <a:prstGeom prst="rect">
            <a:avLst/>
          </a:prstGeom>
          <a:ln w="28575">
            <a:solidFill>
              <a:schemeClr val="tx1">
                <a:lumMod val="95000"/>
                <a:lumOff val="5000"/>
              </a:schemeClr>
            </a:solidFill>
          </a:ln>
          <a:effectLst>
            <a:softEdge rad="0"/>
          </a:effectLst>
        </p:spPr>
      </p:pic>
      <p:sp>
        <p:nvSpPr>
          <p:cNvPr id="9" name="TextBox 8">
            <a:extLst>
              <a:ext uri="{FF2B5EF4-FFF2-40B4-BE49-F238E27FC236}">
                <a16:creationId xmlns:a16="http://schemas.microsoft.com/office/drawing/2014/main" id="{DC16B7B8-CC37-30B1-B8A6-F30AF21D4985}"/>
              </a:ext>
            </a:extLst>
          </p:cNvPr>
          <p:cNvSpPr txBox="1"/>
          <p:nvPr/>
        </p:nvSpPr>
        <p:spPr>
          <a:xfrm>
            <a:off x="1783860" y="136525"/>
            <a:ext cx="10040817" cy="1077218"/>
          </a:xfrm>
          <a:prstGeom prst="rect">
            <a:avLst/>
          </a:prstGeom>
          <a:noFill/>
        </p:spPr>
        <p:txBody>
          <a:bodyPr wrap="square" rtlCol="0">
            <a:spAutoFit/>
          </a:bodyPr>
          <a:lstStyle/>
          <a:p>
            <a:r>
              <a:rPr lang="fr-FR" sz="3200" b="1" dirty="0"/>
              <a:t>Concentration (g poids humide/m2) de myriophylle à épi par transect</a:t>
            </a:r>
            <a:endParaRPr lang="en-CA" sz="3200" dirty="0"/>
          </a:p>
        </p:txBody>
      </p:sp>
    </p:spTree>
    <p:extLst>
      <p:ext uri="{BB962C8B-B14F-4D97-AF65-F5344CB8AC3E}">
        <p14:creationId xmlns:p14="http://schemas.microsoft.com/office/powerpoint/2010/main" val="2146158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0BD891-1069-925B-434B-ABD147437592}"/>
              </a:ext>
            </a:extLst>
          </p:cNvPr>
          <p:cNvSpPr>
            <a:spLocks noGrp="1"/>
          </p:cNvSpPr>
          <p:nvPr>
            <p:ph type="sldNum" sz="quarter" idx="12"/>
          </p:nvPr>
        </p:nvSpPr>
        <p:spPr/>
        <p:txBody>
          <a:bodyPr/>
          <a:lstStyle/>
          <a:p>
            <a:fld id="{794071B5-D07C-40C4-A773-80FEDE03052E}" type="slidenum">
              <a:rPr lang="en-US" smtClean="0"/>
              <a:t>38</a:t>
            </a:fld>
            <a:endParaRPr lang="en-US" dirty="0"/>
          </a:p>
        </p:txBody>
      </p:sp>
      <p:sp>
        <p:nvSpPr>
          <p:cNvPr id="3" name="TextBox 2">
            <a:extLst>
              <a:ext uri="{FF2B5EF4-FFF2-40B4-BE49-F238E27FC236}">
                <a16:creationId xmlns:a16="http://schemas.microsoft.com/office/drawing/2014/main" id="{746FFC66-2282-3E62-0768-2E6B4DFCCF6A}"/>
              </a:ext>
            </a:extLst>
          </p:cNvPr>
          <p:cNvSpPr txBox="1"/>
          <p:nvPr/>
        </p:nvSpPr>
        <p:spPr>
          <a:xfrm>
            <a:off x="2365513" y="383563"/>
            <a:ext cx="9120510" cy="646331"/>
          </a:xfrm>
          <a:prstGeom prst="rect">
            <a:avLst/>
          </a:prstGeom>
          <a:noFill/>
        </p:spPr>
        <p:txBody>
          <a:bodyPr wrap="none" rtlCol="0">
            <a:spAutoFit/>
          </a:bodyPr>
          <a:lstStyle/>
          <a:p>
            <a:r>
              <a:rPr lang="fr-FR" sz="3600" b="1" dirty="0"/>
              <a:t>Méthodes de lutte contre le myriophylle à épis</a:t>
            </a:r>
            <a:endParaRPr lang="en-CA" sz="3600" b="1" dirty="0"/>
          </a:p>
        </p:txBody>
      </p:sp>
      <p:sp>
        <p:nvSpPr>
          <p:cNvPr id="4" name="TextBox 3">
            <a:extLst>
              <a:ext uri="{FF2B5EF4-FFF2-40B4-BE49-F238E27FC236}">
                <a16:creationId xmlns:a16="http://schemas.microsoft.com/office/drawing/2014/main" id="{089877D5-0F9C-78CC-5D82-69FA1ADA11C2}"/>
              </a:ext>
            </a:extLst>
          </p:cNvPr>
          <p:cNvSpPr txBox="1"/>
          <p:nvPr/>
        </p:nvSpPr>
        <p:spPr>
          <a:xfrm>
            <a:off x="571090" y="1587511"/>
            <a:ext cx="10443628" cy="4893647"/>
          </a:xfrm>
          <a:prstGeom prst="rect">
            <a:avLst/>
          </a:prstGeom>
          <a:noFill/>
        </p:spPr>
        <p:txBody>
          <a:bodyPr wrap="none" rtlCol="0">
            <a:spAutoFit/>
          </a:bodyPr>
          <a:lstStyle/>
          <a:p>
            <a:r>
              <a:rPr lang="fr-FR" sz="3200" b="1" dirty="0"/>
              <a:t>Aucune autorisation requise (&lt; 75 m²; 807 pi²)</a:t>
            </a:r>
          </a:p>
          <a:p>
            <a:pPr marL="457200" indent="-457200">
              <a:buFont typeface="Wingdings" panose="05000000000000000000" pitchFamily="2" charset="2"/>
              <a:buChar char="Ø"/>
            </a:pPr>
            <a:endParaRPr lang="fr-FR" sz="1200" b="1" dirty="0"/>
          </a:p>
          <a:p>
            <a:pPr marL="457200" indent="-457200">
              <a:buFont typeface="Wingdings" panose="05000000000000000000" pitchFamily="2" charset="2"/>
              <a:buChar char="Ø"/>
            </a:pPr>
            <a:r>
              <a:rPr lang="fr-FR" sz="3200" b="1" dirty="0"/>
              <a:t>Retrait manuel</a:t>
            </a:r>
          </a:p>
          <a:p>
            <a:pPr marL="457200" indent="-457200">
              <a:buFont typeface="Wingdings" panose="05000000000000000000" pitchFamily="2" charset="2"/>
              <a:buChar char="Ø"/>
            </a:pPr>
            <a:r>
              <a:rPr lang="fr-FR" sz="3200" b="1" dirty="0"/>
              <a:t>Installation de barrières benthiques</a:t>
            </a:r>
          </a:p>
          <a:p>
            <a:pPr marL="457200" indent="-457200">
              <a:buFont typeface="Wingdings" panose="05000000000000000000" pitchFamily="2" charset="2"/>
              <a:buChar char="Ø"/>
            </a:pPr>
            <a:r>
              <a:rPr lang="fr-FR" sz="3200" b="1" dirty="0"/>
              <a:t>(Bâches, par exemple en jute, géotextiles, </a:t>
            </a:r>
            <a:r>
              <a:rPr lang="fr-FR" sz="3200" b="1" dirty="0" err="1"/>
              <a:t>Typar</a:t>
            </a:r>
            <a:r>
              <a:rPr lang="fr-FR" sz="3200" b="1" dirty="0"/>
              <a:t>)</a:t>
            </a:r>
          </a:p>
          <a:p>
            <a:endParaRPr lang="fr-FR" sz="3200" b="1" dirty="0"/>
          </a:p>
          <a:p>
            <a:r>
              <a:rPr lang="fr-FR" sz="3200" b="1" dirty="0"/>
              <a:t>Autorisations et permis requis (&gt; 75 m²; 807 pi²)</a:t>
            </a:r>
          </a:p>
          <a:p>
            <a:endParaRPr lang="fr-FR" sz="1200" b="1" dirty="0"/>
          </a:p>
          <a:p>
            <a:pPr marL="457200" indent="-457200">
              <a:buFont typeface="Wingdings" panose="05000000000000000000" pitchFamily="2" charset="2"/>
              <a:buChar char="Ø"/>
            </a:pPr>
            <a:r>
              <a:rPr lang="fr-FR" sz="3200" b="1" dirty="0"/>
              <a:t>Retrait mécanique</a:t>
            </a:r>
          </a:p>
          <a:p>
            <a:pPr marL="457200" indent="-457200">
              <a:buFont typeface="Wingdings" panose="05000000000000000000" pitchFamily="2" charset="2"/>
              <a:buChar char="Ø"/>
            </a:pPr>
            <a:r>
              <a:rPr lang="fr-FR" sz="3200" b="1" dirty="0"/>
              <a:t>Retrait à l'aide de plongeurs et d'équipement d'aspiration</a:t>
            </a:r>
          </a:p>
          <a:p>
            <a:pPr marL="457200" indent="-457200">
              <a:buFont typeface="Wingdings" panose="05000000000000000000" pitchFamily="2" charset="2"/>
              <a:buChar char="Ø"/>
            </a:pPr>
            <a:r>
              <a:rPr lang="fr-FR" sz="3200" b="1" dirty="0"/>
              <a:t>Herbicides (</a:t>
            </a:r>
            <a:r>
              <a:rPr lang="fr-FR" sz="3200" b="1" dirty="0" err="1"/>
              <a:t>Procellar</a:t>
            </a:r>
            <a:r>
              <a:rPr lang="fr-FR" sz="3200" b="1" dirty="0"/>
              <a:t>) - Non homologués au Québec</a:t>
            </a:r>
            <a:endParaRPr lang="en-CA" sz="3200" dirty="0"/>
          </a:p>
        </p:txBody>
      </p:sp>
    </p:spTree>
    <p:extLst>
      <p:ext uri="{BB962C8B-B14F-4D97-AF65-F5344CB8AC3E}">
        <p14:creationId xmlns:p14="http://schemas.microsoft.com/office/powerpoint/2010/main" val="1540754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BE0946-E317-9EBD-4691-FEEDAB6B5BDA}"/>
              </a:ext>
            </a:extLst>
          </p:cNvPr>
          <p:cNvSpPr>
            <a:spLocks noGrp="1"/>
          </p:cNvSpPr>
          <p:nvPr>
            <p:ph type="sldNum" sz="quarter" idx="12"/>
          </p:nvPr>
        </p:nvSpPr>
        <p:spPr/>
        <p:txBody>
          <a:bodyPr/>
          <a:lstStyle/>
          <a:p>
            <a:fld id="{794071B5-D07C-40C4-A773-80FEDE03052E}" type="slidenum">
              <a:rPr lang="en-US" smtClean="0"/>
              <a:t>39</a:t>
            </a:fld>
            <a:endParaRPr lang="en-US" dirty="0"/>
          </a:p>
        </p:txBody>
      </p:sp>
      <p:sp>
        <p:nvSpPr>
          <p:cNvPr id="4" name="TextBox 3">
            <a:extLst>
              <a:ext uri="{FF2B5EF4-FFF2-40B4-BE49-F238E27FC236}">
                <a16:creationId xmlns:a16="http://schemas.microsoft.com/office/drawing/2014/main" id="{0DAABB44-862B-F11E-FE06-E64D34FBAC99}"/>
              </a:ext>
            </a:extLst>
          </p:cNvPr>
          <p:cNvSpPr txBox="1"/>
          <p:nvPr/>
        </p:nvSpPr>
        <p:spPr>
          <a:xfrm>
            <a:off x="2392962" y="601434"/>
            <a:ext cx="7546489" cy="646331"/>
          </a:xfrm>
          <a:prstGeom prst="rect">
            <a:avLst/>
          </a:prstGeom>
          <a:noFill/>
        </p:spPr>
        <p:txBody>
          <a:bodyPr wrap="none" rtlCol="0">
            <a:spAutoFit/>
          </a:bodyPr>
          <a:lstStyle/>
          <a:p>
            <a:r>
              <a:rPr lang="fr-FR" sz="3600" b="1" dirty="0"/>
              <a:t>Myriophylle à épis - Prochaines étapes</a:t>
            </a:r>
            <a:endParaRPr lang="en-CA" sz="3600" b="1" dirty="0"/>
          </a:p>
        </p:txBody>
      </p:sp>
      <p:sp>
        <p:nvSpPr>
          <p:cNvPr id="5" name="TextBox 4">
            <a:extLst>
              <a:ext uri="{FF2B5EF4-FFF2-40B4-BE49-F238E27FC236}">
                <a16:creationId xmlns:a16="http://schemas.microsoft.com/office/drawing/2014/main" id="{A9E39033-2AE2-9179-E3C1-15E61B810723}"/>
              </a:ext>
            </a:extLst>
          </p:cNvPr>
          <p:cNvSpPr txBox="1"/>
          <p:nvPr/>
        </p:nvSpPr>
        <p:spPr>
          <a:xfrm>
            <a:off x="339197" y="1842402"/>
            <a:ext cx="11654020" cy="4524315"/>
          </a:xfrm>
          <a:prstGeom prst="rect">
            <a:avLst/>
          </a:prstGeom>
          <a:noFill/>
        </p:spPr>
        <p:txBody>
          <a:bodyPr wrap="square" rtlCol="0">
            <a:spAutoFit/>
          </a:bodyPr>
          <a:lstStyle/>
          <a:p>
            <a:pPr marL="571500" indent="-571500">
              <a:buFont typeface="Wingdings" panose="05000000000000000000" pitchFamily="2" charset="2"/>
              <a:buChar char="Ø"/>
            </a:pPr>
            <a:r>
              <a:rPr lang="fr-FR" sz="3200" dirty="0"/>
              <a:t>Création d'un comité pour étudier et gérer ce problème.</a:t>
            </a:r>
          </a:p>
          <a:p>
            <a:pPr marL="571500" indent="-571500">
              <a:buFont typeface="Wingdings" panose="05000000000000000000" pitchFamily="2" charset="2"/>
              <a:buChar char="Ø"/>
            </a:pPr>
            <a:r>
              <a:rPr lang="fr-FR" sz="3200" dirty="0"/>
              <a:t>Plan d'éducation, lavage des bateaux, balisage des zones à éviter.</a:t>
            </a:r>
          </a:p>
          <a:p>
            <a:pPr marL="571500" indent="-571500">
              <a:buFont typeface="Wingdings" panose="05000000000000000000" pitchFamily="2" charset="2"/>
              <a:buChar char="Ø"/>
            </a:pPr>
            <a:r>
              <a:rPr lang="fr-FR" sz="3200" dirty="0"/>
              <a:t>Contact avec d'autres associations pour tirer des enseignements de leur expérience (Lac Mer Bleue, Lac des Cèdres, Lac Edja).</a:t>
            </a:r>
          </a:p>
          <a:p>
            <a:pPr marL="571500" indent="-571500">
              <a:buFont typeface="Wingdings" panose="05000000000000000000" pitchFamily="2" charset="2"/>
              <a:buChar char="Ø"/>
            </a:pPr>
            <a:r>
              <a:rPr lang="fr-FR" sz="3200" dirty="0"/>
              <a:t>Identification d'entreprises spécialisées (ABV7, FYTO, etc.).</a:t>
            </a:r>
          </a:p>
          <a:p>
            <a:pPr marL="571500" indent="-571500">
              <a:buFont typeface="Wingdings" panose="05000000000000000000" pitchFamily="2" charset="2"/>
              <a:buChar char="Ø"/>
            </a:pPr>
            <a:r>
              <a:rPr lang="fr-FR" sz="3200" dirty="0"/>
              <a:t>Obtention d'estimations de coûts ; estimation préliminaire : 200 000 $ à 500 000 $.</a:t>
            </a:r>
          </a:p>
          <a:p>
            <a:pPr marL="571500" indent="-571500">
              <a:buFont typeface="Wingdings" panose="05000000000000000000" pitchFamily="2" charset="2"/>
              <a:buChar char="Ø"/>
            </a:pPr>
            <a:r>
              <a:rPr lang="fr-FR" sz="3200" dirty="0"/>
              <a:t>Recherche et demande de subventions gouvernementales.</a:t>
            </a:r>
          </a:p>
          <a:p>
            <a:pPr marL="571500" indent="-571500">
              <a:buFont typeface="Wingdings" panose="05000000000000000000" pitchFamily="2" charset="2"/>
              <a:buChar char="Ø"/>
            </a:pPr>
            <a:r>
              <a:rPr lang="fr-FR" sz="3200" b="1" dirty="0"/>
              <a:t>Besoin du soutien de la communauté.</a:t>
            </a:r>
            <a:endParaRPr lang="en-CA" sz="3200" b="1" dirty="0"/>
          </a:p>
        </p:txBody>
      </p:sp>
    </p:spTree>
    <p:extLst>
      <p:ext uri="{BB962C8B-B14F-4D97-AF65-F5344CB8AC3E}">
        <p14:creationId xmlns:p14="http://schemas.microsoft.com/office/powerpoint/2010/main" val="176150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499C5-2906-6F94-6083-BEE35BBF98A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9004EE-41B1-3848-F6CD-AB3440A361B9}"/>
              </a:ext>
            </a:extLst>
          </p:cNvPr>
          <p:cNvSpPr>
            <a:spLocks noGrp="1"/>
          </p:cNvSpPr>
          <p:nvPr>
            <p:ph idx="1"/>
          </p:nvPr>
        </p:nvSpPr>
        <p:spPr>
          <a:xfrm>
            <a:off x="749507" y="1600391"/>
            <a:ext cx="10882860" cy="5118126"/>
          </a:xfrm>
        </p:spPr>
        <p:txBody>
          <a:bodyPr>
            <a:normAutofit/>
          </a:bodyPr>
          <a:lstStyle/>
          <a:p>
            <a:pPr marL="0" indent="0">
              <a:buNone/>
            </a:pPr>
            <a:r>
              <a:rPr lang="fr-FR" b="1" dirty="0"/>
              <a:t>Activités principales en 2025-2026 (ii)</a:t>
            </a:r>
          </a:p>
          <a:p>
            <a:pPr marL="457200" indent="-457200">
              <a:buFont typeface="+mj-lt"/>
              <a:buAutoNum type="arabicParenR" startAt="4"/>
            </a:pPr>
            <a:r>
              <a:rPr lang="fr-FR" sz="2400" dirty="0"/>
              <a:t>Renouvellement du conseil d’administration </a:t>
            </a:r>
          </a:p>
          <a:p>
            <a:pPr lvl="1">
              <a:buFont typeface="Wingdings" pitchFamily="2" charset="2"/>
              <a:buChar char="Ø"/>
            </a:pPr>
            <a:r>
              <a:rPr lang="fr-FR" dirty="0"/>
              <a:t>Départs à la retraite</a:t>
            </a:r>
          </a:p>
          <a:p>
            <a:pPr lvl="2">
              <a:buFont typeface="Wingdings" pitchFamily="2" charset="2"/>
              <a:buChar char="Ø"/>
            </a:pPr>
            <a:r>
              <a:rPr lang="en-US" sz="1800" b="1" dirty="0">
                <a:cs typeface="Arial" panose="020B0604020202020204" pitchFamily="34" charset="0"/>
              </a:rPr>
              <a:t>Karen Richardson </a:t>
            </a:r>
            <a:r>
              <a:rPr lang="en-US" sz="1800" dirty="0">
                <a:cs typeface="Arial" panose="020B0604020202020204" pitchFamily="34" charset="0"/>
              </a:rPr>
              <a:t>– a </a:t>
            </a:r>
            <a:r>
              <a:rPr lang="en-US" sz="1800" dirty="0" err="1">
                <a:cs typeface="Arial" panose="020B0604020202020204" pitchFamily="34" charset="0"/>
              </a:rPr>
              <a:t>dirigé</a:t>
            </a:r>
            <a:r>
              <a:rPr lang="en-US" sz="1800" dirty="0">
                <a:cs typeface="Arial" panose="020B0604020202020204" pitchFamily="34" charset="0"/>
              </a:rPr>
              <a:t> le </a:t>
            </a:r>
            <a:r>
              <a:rPr lang="en-US" sz="1800" dirty="0" err="1">
                <a:cs typeface="Arial" panose="020B0604020202020204" pitchFamily="34" charset="0"/>
              </a:rPr>
              <a:t>groupe</a:t>
            </a:r>
            <a:r>
              <a:rPr lang="en-US" sz="1800" dirty="0">
                <a:cs typeface="Arial" panose="020B0604020202020204" pitchFamily="34" charset="0"/>
              </a:rPr>
              <a:t> de travail sur le </a:t>
            </a:r>
            <a:r>
              <a:rPr lang="en-US" sz="1800" dirty="0" err="1">
                <a:cs typeface="Arial" panose="020B0604020202020204" pitchFamily="34" charset="0"/>
              </a:rPr>
              <a:t>myriophylle</a:t>
            </a:r>
            <a:r>
              <a:rPr lang="en-US" sz="1800" dirty="0">
                <a:cs typeface="Arial" panose="020B0604020202020204" pitchFamily="34" charset="0"/>
              </a:rPr>
              <a:t> </a:t>
            </a:r>
            <a:r>
              <a:rPr lang="fr-FR" sz="1800" dirty="0"/>
              <a:t>à épis</a:t>
            </a:r>
            <a:endParaRPr lang="en-CA" sz="1800" dirty="0"/>
          </a:p>
          <a:p>
            <a:pPr lvl="2">
              <a:buFont typeface="Wingdings" pitchFamily="2" charset="2"/>
              <a:buChar char="Ø"/>
            </a:pPr>
            <a:r>
              <a:rPr lang="en-US" sz="1800" b="1" dirty="0">
                <a:cs typeface="Arial" panose="020B0604020202020204" pitchFamily="34" charset="0"/>
              </a:rPr>
              <a:t>Russel Dewitt – </a:t>
            </a:r>
            <a:r>
              <a:rPr lang="en-US" sz="1800" dirty="0" err="1">
                <a:cs typeface="Arial" panose="020B0604020202020204" pitchFamily="34" charset="0"/>
              </a:rPr>
              <a:t>membre</a:t>
            </a:r>
            <a:r>
              <a:rPr lang="en-US" sz="1800" dirty="0">
                <a:cs typeface="Arial" panose="020B0604020202020204" pitchFamily="34" charset="0"/>
              </a:rPr>
              <a:t> du </a:t>
            </a:r>
            <a:r>
              <a:rPr lang="en-US" sz="1800" dirty="0" err="1">
                <a:cs typeface="Arial" panose="020B0604020202020204" pitchFamily="34" charset="0"/>
              </a:rPr>
              <a:t>groupe</a:t>
            </a:r>
            <a:r>
              <a:rPr lang="en-US" sz="1800" dirty="0">
                <a:cs typeface="Arial" panose="020B0604020202020204" pitchFamily="34" charset="0"/>
              </a:rPr>
              <a:t> de travail sur le </a:t>
            </a:r>
            <a:r>
              <a:rPr lang="en-US" sz="1800" dirty="0" err="1">
                <a:cs typeface="Arial" panose="020B0604020202020204" pitchFamily="34" charset="0"/>
              </a:rPr>
              <a:t>myriophylle</a:t>
            </a:r>
            <a:r>
              <a:rPr lang="en-US" sz="1800" dirty="0">
                <a:cs typeface="Arial" panose="020B0604020202020204" pitchFamily="34" charset="0"/>
              </a:rPr>
              <a:t> </a:t>
            </a:r>
            <a:r>
              <a:rPr lang="fr-FR" sz="1800" dirty="0"/>
              <a:t>à épis</a:t>
            </a:r>
            <a:endParaRPr lang="en-US" sz="1800" dirty="0">
              <a:cs typeface="Arial" panose="020B0604020202020204" pitchFamily="34" charset="0"/>
            </a:endParaRPr>
          </a:p>
          <a:p>
            <a:pPr lvl="1">
              <a:buFont typeface="Wingdings" pitchFamily="2" charset="2"/>
              <a:buChar char="Ø"/>
            </a:pPr>
            <a:r>
              <a:rPr lang="fr-FR" dirty="0"/>
              <a:t>Nouveaux administrateurs </a:t>
            </a:r>
          </a:p>
          <a:p>
            <a:pPr lvl="2">
              <a:buFont typeface="Wingdings" pitchFamily="2" charset="2"/>
              <a:buChar char="Ø"/>
            </a:pPr>
            <a:r>
              <a:rPr lang="en-US" sz="1800" b="1" dirty="0">
                <a:cs typeface="Arial" panose="020B0604020202020204" pitchFamily="34" charset="0"/>
              </a:rPr>
              <a:t>Arleigh McCurdy </a:t>
            </a:r>
          </a:p>
          <a:p>
            <a:pPr lvl="2">
              <a:buFont typeface="Wingdings" pitchFamily="2" charset="2"/>
              <a:buChar char="Ø"/>
            </a:pPr>
            <a:r>
              <a:rPr lang="en-US" sz="1800" b="1" dirty="0">
                <a:cs typeface="Arial" panose="020B0604020202020204" pitchFamily="34" charset="0"/>
              </a:rPr>
              <a:t>Matthew Rinfret</a:t>
            </a:r>
            <a:endParaRPr lang="fr-FR" sz="2800" dirty="0"/>
          </a:p>
          <a:p>
            <a:pPr marL="457200" indent="-457200">
              <a:buFont typeface="+mj-lt"/>
              <a:buAutoNum type="arabicParenR" startAt="4"/>
            </a:pPr>
            <a:r>
              <a:rPr lang="en-CA" sz="2400" dirty="0" err="1"/>
              <a:t>Dépôt</a:t>
            </a:r>
            <a:r>
              <a:rPr lang="en-CA" sz="2400" dirty="0"/>
              <a:t> de </a:t>
            </a:r>
            <a:r>
              <a:rPr lang="en-CA" sz="2400" dirty="0" err="1"/>
              <a:t>lettres</a:t>
            </a:r>
            <a:r>
              <a:rPr lang="en-CA" sz="2400" dirty="0"/>
              <a:t> </a:t>
            </a:r>
            <a:r>
              <a:rPr lang="en-CA" sz="2400" dirty="0" err="1"/>
              <a:t>patentes</a:t>
            </a:r>
            <a:r>
              <a:rPr lang="en-CA" sz="2400" dirty="0"/>
              <a:t> </a:t>
            </a:r>
            <a:r>
              <a:rPr lang="en-CA" sz="2400" dirty="0" err="1"/>
              <a:t>supplémentaires</a:t>
            </a:r>
            <a:r>
              <a:rPr lang="en-CA" sz="2400" dirty="0"/>
              <a:t> – nouvelle </a:t>
            </a:r>
            <a:r>
              <a:rPr lang="en-CA" sz="2400" dirty="0" err="1"/>
              <a:t>dénomination</a:t>
            </a:r>
            <a:r>
              <a:rPr lang="en-CA" sz="2400" dirty="0"/>
              <a:t> et nouveaux </a:t>
            </a:r>
            <a:r>
              <a:rPr lang="en-CA" sz="2400" dirty="0" err="1"/>
              <a:t>objets</a:t>
            </a:r>
            <a:endParaRPr lang="en-CA" sz="2400" dirty="0"/>
          </a:p>
          <a:p>
            <a:pPr lvl="1">
              <a:buFont typeface="Wingdings" pitchFamily="2" charset="2"/>
              <a:buChar char="Ø"/>
            </a:pPr>
            <a:r>
              <a:rPr lang="en-CA" dirty="0"/>
              <a:t>Association du Bassin versant du Lac Heney</a:t>
            </a:r>
          </a:p>
          <a:p>
            <a:pPr marL="457200" indent="-457200">
              <a:buFont typeface="+mj-lt"/>
              <a:buAutoNum type="arabicParenR" startAt="4"/>
            </a:pPr>
            <a:r>
              <a:rPr lang="en-CA" sz="2400" dirty="0" err="1"/>
              <a:t>Retraite</a:t>
            </a:r>
            <a:r>
              <a:rPr lang="en-CA" sz="2400" dirty="0"/>
              <a:t> </a:t>
            </a:r>
            <a:r>
              <a:rPr lang="en-CA" sz="2400" dirty="0" err="1"/>
              <a:t>d'automne</a:t>
            </a:r>
            <a:endParaRPr lang="en-CA" sz="2400" dirty="0"/>
          </a:p>
          <a:p>
            <a:pPr marL="457200" indent="-457200">
              <a:buFont typeface="+mj-lt"/>
              <a:buAutoNum type="arabicParenR" startAt="4"/>
            </a:pPr>
            <a:r>
              <a:rPr lang="en-CA" sz="2400" dirty="0"/>
              <a:t>Adoption d'un </a:t>
            </a:r>
            <a:r>
              <a:rPr lang="en-CA" sz="2400" dirty="0" err="1"/>
              <a:t>nouvel</a:t>
            </a:r>
            <a:r>
              <a:rPr lang="en-CA" sz="2400" dirty="0"/>
              <a:t> </a:t>
            </a:r>
            <a:r>
              <a:rPr lang="en-CA" sz="2400" dirty="0" err="1"/>
              <a:t>énoncé</a:t>
            </a:r>
            <a:r>
              <a:rPr lang="en-CA" sz="2400" dirty="0"/>
              <a:t> de mission</a:t>
            </a:r>
          </a:p>
        </p:txBody>
      </p:sp>
      <p:sp>
        <p:nvSpPr>
          <p:cNvPr id="3" name="Slide Number Placeholder 2">
            <a:extLst>
              <a:ext uri="{FF2B5EF4-FFF2-40B4-BE49-F238E27FC236}">
                <a16:creationId xmlns:a16="http://schemas.microsoft.com/office/drawing/2014/main" id="{73B9A625-B174-497D-7498-AA3851010D3D}"/>
              </a:ext>
            </a:extLst>
          </p:cNvPr>
          <p:cNvSpPr>
            <a:spLocks noGrp="1"/>
          </p:cNvSpPr>
          <p:nvPr>
            <p:ph type="sldNum" sz="quarter" idx="12"/>
          </p:nvPr>
        </p:nvSpPr>
        <p:spPr/>
        <p:txBody>
          <a:bodyPr/>
          <a:lstStyle/>
          <a:p>
            <a:fld id="{794071B5-D07C-40C4-A773-80FEDE03052E}" type="slidenum">
              <a:rPr lang="en-US" smtClean="0"/>
              <a:pPr/>
              <a:t>4</a:t>
            </a:fld>
            <a:endParaRPr lang="en-US" dirty="0"/>
          </a:p>
        </p:txBody>
      </p:sp>
      <p:sp>
        <p:nvSpPr>
          <p:cNvPr id="4" name="Title 3">
            <a:extLst>
              <a:ext uri="{FF2B5EF4-FFF2-40B4-BE49-F238E27FC236}">
                <a16:creationId xmlns:a16="http://schemas.microsoft.com/office/drawing/2014/main" id="{E5A76953-B398-F3E2-EF76-D21CF7720B81}"/>
              </a:ext>
            </a:extLst>
          </p:cNvPr>
          <p:cNvSpPr>
            <a:spLocks noGrp="1"/>
          </p:cNvSpPr>
          <p:nvPr>
            <p:ph type="title" idx="4294967295"/>
          </p:nvPr>
        </p:nvSpPr>
        <p:spPr>
          <a:xfrm>
            <a:off x="1809792" y="139483"/>
            <a:ext cx="8624887" cy="865188"/>
          </a:xfrm>
        </p:spPr>
        <p:txBody>
          <a:bodyPr>
            <a:normAutofit/>
          </a:bodyPr>
          <a:lstStyle/>
          <a:p>
            <a:r>
              <a:rPr lang="en-CA" sz="2800" b="1" dirty="0">
                <a:latin typeface="+mn-lt"/>
              </a:rPr>
              <a:t>Rapport du pr</a:t>
            </a:r>
            <a:r>
              <a:rPr lang="fr-FR" sz="2800" b="1" dirty="0" err="1">
                <a:latin typeface="+mn-lt"/>
              </a:rPr>
              <a:t>é</a:t>
            </a:r>
            <a:r>
              <a:rPr lang="en-CA" sz="2800" b="1" dirty="0" err="1">
                <a:latin typeface="+mn-lt"/>
              </a:rPr>
              <a:t>sident</a:t>
            </a:r>
            <a:endParaRPr lang="en-CA" sz="2800" b="1" dirty="0">
              <a:latin typeface="+mn-lt"/>
            </a:endParaRPr>
          </a:p>
        </p:txBody>
      </p:sp>
    </p:spTree>
    <p:extLst>
      <p:ext uri="{BB962C8B-B14F-4D97-AF65-F5344CB8AC3E}">
        <p14:creationId xmlns:p14="http://schemas.microsoft.com/office/powerpoint/2010/main" val="1408004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7CEE3-7604-BA2C-49AA-CF257471B001}"/>
              </a:ext>
            </a:extLst>
          </p:cNvPr>
          <p:cNvSpPr>
            <a:spLocks noGrp="1"/>
          </p:cNvSpPr>
          <p:nvPr>
            <p:ph type="sldNum" sz="quarter" idx="12"/>
          </p:nvPr>
        </p:nvSpPr>
        <p:spPr/>
        <p:txBody>
          <a:bodyPr/>
          <a:lstStyle/>
          <a:p>
            <a:fld id="{794071B5-D07C-40C4-A773-80FEDE03052E}" type="slidenum">
              <a:rPr lang="en-US" smtClean="0"/>
              <a:t>40</a:t>
            </a:fld>
            <a:endParaRPr lang="en-US" dirty="0"/>
          </a:p>
        </p:txBody>
      </p:sp>
      <p:sp>
        <p:nvSpPr>
          <p:cNvPr id="3" name="TextBox 2">
            <a:extLst>
              <a:ext uri="{FF2B5EF4-FFF2-40B4-BE49-F238E27FC236}">
                <a16:creationId xmlns:a16="http://schemas.microsoft.com/office/drawing/2014/main" id="{45C1F2EB-9543-160D-C450-66F52D5D33D8}"/>
              </a:ext>
            </a:extLst>
          </p:cNvPr>
          <p:cNvSpPr txBox="1"/>
          <p:nvPr/>
        </p:nvSpPr>
        <p:spPr>
          <a:xfrm>
            <a:off x="2365513" y="383563"/>
            <a:ext cx="8131200" cy="646331"/>
          </a:xfrm>
          <a:prstGeom prst="rect">
            <a:avLst/>
          </a:prstGeom>
          <a:noFill/>
        </p:spPr>
        <p:txBody>
          <a:bodyPr wrap="none" rtlCol="0">
            <a:spAutoFit/>
          </a:bodyPr>
          <a:lstStyle/>
          <a:p>
            <a:r>
              <a:rPr lang="fr-FR" sz="3600" b="1" dirty="0"/>
              <a:t>Myriophylle à épis – Actions personnelles</a:t>
            </a:r>
            <a:endParaRPr lang="en-CA" sz="3600" b="1" dirty="0"/>
          </a:p>
        </p:txBody>
      </p:sp>
      <p:sp>
        <p:nvSpPr>
          <p:cNvPr id="4" name="TextBox 3">
            <a:extLst>
              <a:ext uri="{FF2B5EF4-FFF2-40B4-BE49-F238E27FC236}">
                <a16:creationId xmlns:a16="http://schemas.microsoft.com/office/drawing/2014/main" id="{EDEB6A88-310C-FC54-B808-785736666495}"/>
              </a:ext>
            </a:extLst>
          </p:cNvPr>
          <p:cNvSpPr txBox="1"/>
          <p:nvPr/>
        </p:nvSpPr>
        <p:spPr>
          <a:xfrm>
            <a:off x="569627" y="1528997"/>
            <a:ext cx="11208244" cy="5016758"/>
          </a:xfrm>
          <a:prstGeom prst="rect">
            <a:avLst/>
          </a:prstGeom>
          <a:noFill/>
        </p:spPr>
        <p:txBody>
          <a:bodyPr wrap="square" rtlCol="0">
            <a:spAutoFit/>
          </a:bodyPr>
          <a:lstStyle/>
          <a:p>
            <a:pPr marL="457200" indent="-457200">
              <a:buFont typeface="Wingdings" panose="05000000000000000000" pitchFamily="2" charset="2"/>
              <a:buChar char="Ø"/>
            </a:pPr>
            <a:r>
              <a:rPr lang="fr-FR" sz="3200" dirty="0"/>
              <a:t>Lavage des bateaux, canoës, kayaks et remorques lors des déplacements entre lacs (stations de lavage gratuites à la rampe de mise à l'eau de LSM et à Gracefield, derrière la bibliothèque).</a:t>
            </a:r>
          </a:p>
          <a:p>
            <a:pPr marL="457200" indent="-457200">
              <a:buFont typeface="Wingdings" panose="05000000000000000000" pitchFamily="2" charset="2"/>
              <a:buChar char="Ø"/>
            </a:pPr>
            <a:r>
              <a:rPr lang="fr-FR" sz="3200" dirty="0"/>
              <a:t>Lavage à haute pression avec de l'eau chaude.</a:t>
            </a:r>
          </a:p>
          <a:p>
            <a:pPr marL="457200" indent="-457200">
              <a:buFont typeface="Wingdings" panose="05000000000000000000" pitchFamily="2" charset="2"/>
              <a:buChar char="Ø"/>
            </a:pPr>
            <a:r>
              <a:rPr lang="fr-FR" sz="3200" dirty="0"/>
              <a:t>Éviter les zones d'herbiers.</a:t>
            </a:r>
          </a:p>
          <a:p>
            <a:pPr marL="457200" indent="-457200">
              <a:buFont typeface="Wingdings" panose="05000000000000000000" pitchFamily="2" charset="2"/>
              <a:buChar char="Ø"/>
            </a:pPr>
            <a:r>
              <a:rPr lang="fr-FR" sz="3200" dirty="0"/>
              <a:t>Retirer les plantes aquatiques du rivage et les jeter loin de la rive.</a:t>
            </a:r>
          </a:p>
          <a:p>
            <a:pPr marL="457200" indent="-457200">
              <a:buFont typeface="Wingdings" panose="05000000000000000000" pitchFamily="2" charset="2"/>
              <a:buChar char="Ø"/>
            </a:pPr>
            <a:r>
              <a:rPr lang="fr-FR" sz="3200" dirty="0"/>
              <a:t>Installer des bâches personnelles (moins de 75 m²) au printemps, les retirer et les laver à l'automne.</a:t>
            </a:r>
            <a:endParaRPr lang="en-CA" sz="3200" dirty="0"/>
          </a:p>
        </p:txBody>
      </p:sp>
    </p:spTree>
    <p:extLst>
      <p:ext uri="{BB962C8B-B14F-4D97-AF65-F5344CB8AC3E}">
        <p14:creationId xmlns:p14="http://schemas.microsoft.com/office/powerpoint/2010/main" val="661275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5613" y="1621238"/>
            <a:ext cx="11183012" cy="4790782"/>
          </a:xfrm>
        </p:spPr>
        <p:txBody>
          <a:bodyPr>
            <a:normAutofit/>
          </a:bodyPr>
          <a:lstStyle/>
          <a:p>
            <a:pPr marL="0" indent="0">
              <a:buNone/>
            </a:pPr>
            <a:r>
              <a:rPr lang="en-US" sz="3200" b="1" dirty="0"/>
              <a:t>Capitaines de </a:t>
            </a:r>
            <a:r>
              <a:rPr lang="en-US" sz="3200" b="1" dirty="0" err="1"/>
              <a:t>baie</a:t>
            </a:r>
            <a:r>
              <a:rPr lang="en-US" sz="3200" b="1" dirty="0"/>
              <a:t> : </a:t>
            </a:r>
            <a:r>
              <a:rPr lang="en-US" sz="3200" b="1" dirty="0" err="1"/>
              <a:t>Bâtir</a:t>
            </a:r>
            <a:r>
              <a:rPr lang="en-US" sz="3200" b="1" dirty="0"/>
              <a:t> </a:t>
            </a:r>
            <a:r>
              <a:rPr lang="en-US" sz="3200" b="1" dirty="0" err="1"/>
              <a:t>une</a:t>
            </a:r>
            <a:r>
              <a:rPr lang="en-US" sz="3200" b="1" dirty="0"/>
              <a:t> </a:t>
            </a:r>
            <a:r>
              <a:rPr lang="en-US" sz="3200" b="1" dirty="0" err="1"/>
              <a:t>communauté</a:t>
            </a:r>
            <a:r>
              <a:rPr lang="en-US" sz="3200" b="1" dirty="0"/>
              <a:t> forte </a:t>
            </a:r>
            <a:r>
              <a:rPr lang="en-US" sz="3200" b="1" dirty="0" err="1"/>
              <a:t>autour</a:t>
            </a:r>
            <a:r>
              <a:rPr lang="en-US" sz="3200" b="1" dirty="0"/>
              <a:t> des lacs</a:t>
            </a:r>
          </a:p>
          <a:p>
            <a:pPr marL="0" indent="0">
              <a:buNone/>
            </a:pPr>
            <a:endParaRPr lang="en-US" sz="3200" b="1" dirty="0"/>
          </a:p>
          <a:p>
            <a:r>
              <a:rPr lang="en-US" sz="3200" dirty="0"/>
              <a:t>Le </a:t>
            </a:r>
            <a:r>
              <a:rPr lang="en-US" sz="3200" dirty="0" err="1"/>
              <a:t>programme</a:t>
            </a:r>
            <a:r>
              <a:rPr lang="en-US" sz="3200" dirty="0"/>
              <a:t> des Capitaines de </a:t>
            </a:r>
            <a:r>
              <a:rPr lang="en-US" sz="3200" dirty="0" err="1"/>
              <a:t>baie</a:t>
            </a:r>
            <a:r>
              <a:rPr lang="en-US" sz="3200" dirty="0"/>
              <a:t> de </a:t>
            </a:r>
            <a:r>
              <a:rPr lang="en-US" sz="3200" dirty="0" err="1"/>
              <a:t>l’ABVLHW</a:t>
            </a:r>
            <a:r>
              <a:rPr lang="en-US" sz="3200" dirty="0"/>
              <a:t> </a:t>
            </a:r>
            <a:r>
              <a:rPr lang="en-US" sz="3200" dirty="0" err="1"/>
              <a:t>renforce</a:t>
            </a:r>
            <a:r>
              <a:rPr lang="en-US" sz="3200" dirty="0"/>
              <a:t> la communication dans tout le </a:t>
            </a:r>
            <a:r>
              <a:rPr lang="en-US" sz="3200" dirty="0" err="1"/>
              <a:t>bassin</a:t>
            </a:r>
            <a:r>
              <a:rPr lang="en-US" sz="3200" dirty="0"/>
              <a:t> versant.</a:t>
            </a:r>
          </a:p>
          <a:p>
            <a:r>
              <a:rPr lang="en-US" sz="3200" dirty="0"/>
              <a:t>Ce </a:t>
            </a:r>
            <a:r>
              <a:rPr lang="en-US" sz="3200" dirty="0" err="1"/>
              <a:t>programme</a:t>
            </a:r>
            <a:r>
              <a:rPr lang="en-US" sz="3200" dirty="0"/>
              <a:t> </a:t>
            </a:r>
            <a:r>
              <a:rPr lang="en-US" sz="3200" dirty="0" err="1"/>
              <a:t>permet</a:t>
            </a:r>
            <a:r>
              <a:rPr lang="en-US" sz="3200" dirty="0"/>
              <a:t> aux </a:t>
            </a:r>
            <a:r>
              <a:rPr lang="en-US" sz="3200" dirty="0" err="1"/>
              <a:t>résidents</a:t>
            </a:r>
            <a:r>
              <a:rPr lang="en-US" sz="3200" dirty="0"/>
              <a:t> de </a:t>
            </a:r>
            <a:r>
              <a:rPr lang="en-US" sz="3200" dirty="0" err="1"/>
              <a:t>rester</a:t>
            </a:r>
            <a:r>
              <a:rPr lang="en-US" sz="3200" dirty="0"/>
              <a:t> </a:t>
            </a:r>
            <a:r>
              <a:rPr lang="en-US" sz="3200" dirty="0" err="1"/>
              <a:t>informés</a:t>
            </a:r>
            <a:r>
              <a:rPr lang="en-US" sz="3200" dirty="0"/>
              <a:t>, </a:t>
            </a:r>
            <a:r>
              <a:rPr lang="en-US" sz="3200" dirty="0" err="1"/>
              <a:t>connectés</a:t>
            </a:r>
            <a:r>
              <a:rPr lang="en-US" sz="3200" dirty="0"/>
              <a:t> et </a:t>
            </a:r>
            <a:r>
              <a:rPr lang="en-US" sz="3200" dirty="0" err="1"/>
              <a:t>impliqués</a:t>
            </a:r>
            <a:r>
              <a:rPr lang="en-US" sz="3200" dirty="0"/>
              <a:t>.</a:t>
            </a:r>
          </a:p>
          <a:p>
            <a:r>
              <a:rPr lang="en-US" sz="3200" dirty="0"/>
              <a:t>Les Capitaines de </a:t>
            </a:r>
            <a:r>
              <a:rPr lang="en-US" sz="3200" dirty="0" err="1"/>
              <a:t>baie</a:t>
            </a:r>
            <a:r>
              <a:rPr lang="en-US" sz="3200" dirty="0"/>
              <a:t> </a:t>
            </a:r>
            <a:r>
              <a:rPr lang="en-US" sz="3200" dirty="0" err="1"/>
              <a:t>favorisent</a:t>
            </a:r>
            <a:r>
              <a:rPr lang="en-US" sz="3200" dirty="0"/>
              <a:t> </a:t>
            </a:r>
            <a:r>
              <a:rPr lang="en-US" sz="3200" dirty="0" err="1"/>
              <a:t>l’esprit</a:t>
            </a:r>
            <a:r>
              <a:rPr lang="en-US" sz="3200" dirty="0"/>
              <a:t> </a:t>
            </a:r>
            <a:r>
              <a:rPr lang="en-US" sz="3200" dirty="0" err="1"/>
              <a:t>communautaire</a:t>
            </a:r>
            <a:r>
              <a:rPr lang="en-US" sz="3200" dirty="0"/>
              <a:t> et </a:t>
            </a:r>
            <a:r>
              <a:rPr lang="en-US" sz="3200" dirty="0" err="1"/>
              <a:t>soutiennent</a:t>
            </a:r>
            <a:r>
              <a:rPr lang="en-US" sz="3200" dirty="0"/>
              <a:t> la gestion </a:t>
            </a:r>
            <a:r>
              <a:rPr lang="en-US" sz="3200" dirty="0" err="1"/>
              <a:t>responsable</a:t>
            </a:r>
            <a:r>
              <a:rPr lang="en-US" sz="3200" dirty="0"/>
              <a:t> du lac.</a:t>
            </a:r>
          </a:p>
        </p:txBody>
      </p:sp>
      <p:sp>
        <p:nvSpPr>
          <p:cNvPr id="3" name="Slide Number Placeholder 2"/>
          <p:cNvSpPr>
            <a:spLocks noGrp="1"/>
          </p:cNvSpPr>
          <p:nvPr>
            <p:ph type="sldNum" sz="quarter" idx="12"/>
          </p:nvPr>
        </p:nvSpPr>
        <p:spPr/>
        <p:txBody>
          <a:bodyPr/>
          <a:lstStyle/>
          <a:p>
            <a:fld id="{794071B5-D07C-40C4-A773-80FEDE03052E}" type="slidenum">
              <a:rPr lang="en-US" smtClean="0"/>
              <a:t>41</a:t>
            </a:fld>
            <a:endParaRPr lang="en-US" dirty="0"/>
          </a:p>
        </p:txBody>
      </p:sp>
      <p:sp>
        <p:nvSpPr>
          <p:cNvPr id="4" name="TextBox 3">
            <a:extLst>
              <a:ext uri="{FF2B5EF4-FFF2-40B4-BE49-F238E27FC236}">
                <a16:creationId xmlns:a16="http://schemas.microsoft.com/office/drawing/2014/main" id="{A25E0B21-B71F-6144-9BEE-6F89F12C2A53}"/>
              </a:ext>
            </a:extLst>
          </p:cNvPr>
          <p:cNvSpPr txBox="1"/>
          <p:nvPr/>
        </p:nvSpPr>
        <p:spPr>
          <a:xfrm>
            <a:off x="1944710" y="244699"/>
            <a:ext cx="7816370" cy="553998"/>
          </a:xfrm>
          <a:prstGeom prst="rect">
            <a:avLst/>
          </a:prstGeom>
          <a:noFill/>
        </p:spPr>
        <p:txBody>
          <a:bodyPr wrap="square" rtlCol="0">
            <a:spAutoFit/>
          </a:bodyPr>
          <a:lstStyle/>
          <a:p>
            <a:r>
              <a:rPr lang="fr-CA" sz="3000" b="1" dirty="0"/>
              <a:t>Capitaines de baie</a:t>
            </a:r>
            <a:r>
              <a:rPr lang="en-CA" sz="3000" dirty="0"/>
              <a:t> </a:t>
            </a:r>
            <a:r>
              <a:rPr lang="en-US" sz="3000" b="1" dirty="0"/>
              <a:t>mise à jour</a:t>
            </a:r>
          </a:p>
        </p:txBody>
      </p:sp>
    </p:spTree>
    <p:extLst>
      <p:ext uri="{BB962C8B-B14F-4D97-AF65-F5344CB8AC3E}">
        <p14:creationId xmlns:p14="http://schemas.microsoft.com/office/powerpoint/2010/main" val="2845143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6477-A51B-CDF7-8C1E-3607B2E707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E0F8D1-5EA8-0885-0CA7-143469D16134}"/>
              </a:ext>
            </a:extLst>
          </p:cNvPr>
          <p:cNvSpPr>
            <a:spLocks noGrp="1"/>
          </p:cNvSpPr>
          <p:nvPr>
            <p:ph idx="1"/>
          </p:nvPr>
        </p:nvSpPr>
        <p:spPr>
          <a:xfrm>
            <a:off x="625613" y="1621237"/>
            <a:ext cx="11183012" cy="5236763"/>
          </a:xfrm>
        </p:spPr>
        <p:txBody>
          <a:bodyPr>
            <a:normAutofit fontScale="62500" lnSpcReduction="20000"/>
          </a:bodyPr>
          <a:lstStyle/>
          <a:p>
            <a:pPr marL="0" indent="0">
              <a:lnSpc>
                <a:spcPct val="120000"/>
              </a:lnSpc>
              <a:buNone/>
            </a:pPr>
            <a:r>
              <a:rPr lang="en-CA" sz="3100" b="1" dirty="0" err="1"/>
              <a:t>Rôle</a:t>
            </a:r>
            <a:r>
              <a:rPr lang="en-CA" sz="3100" b="1" dirty="0"/>
              <a:t> des capitaines de </a:t>
            </a:r>
            <a:r>
              <a:rPr lang="en-CA" sz="3100" b="1" dirty="0" err="1"/>
              <a:t>baie</a:t>
            </a:r>
            <a:r>
              <a:rPr lang="en-CA" sz="3100" b="1" dirty="0"/>
              <a:t> :</a:t>
            </a:r>
            <a:endParaRPr lang="en-CA" sz="3100" dirty="0"/>
          </a:p>
          <a:p>
            <a:pPr marL="0" indent="0">
              <a:lnSpc>
                <a:spcPct val="120000"/>
              </a:lnSpc>
              <a:buNone/>
            </a:pPr>
            <a:r>
              <a:rPr lang="en-CA" sz="3100" dirty="0" err="1"/>
              <a:t>Communiquer</a:t>
            </a:r>
            <a:r>
              <a:rPr lang="en-CA" sz="3100" dirty="0"/>
              <a:t> avec les propriétaires </a:t>
            </a:r>
            <a:r>
              <a:rPr lang="en-CA" sz="3100" dirty="0" err="1"/>
              <a:t>riverains</a:t>
            </a:r>
            <a:r>
              <a:rPr lang="en-CA" sz="3100" dirty="0"/>
              <a:t> de </a:t>
            </a:r>
            <a:r>
              <a:rPr lang="en-CA" sz="3100" dirty="0" err="1"/>
              <a:t>leur</a:t>
            </a:r>
            <a:r>
              <a:rPr lang="en-CA" sz="3100" dirty="0"/>
              <a:t> </a:t>
            </a:r>
            <a:r>
              <a:rPr lang="en-CA" sz="3100" dirty="0" err="1"/>
              <a:t>baie</a:t>
            </a:r>
            <a:r>
              <a:rPr lang="en-CA" sz="3100" dirty="0"/>
              <a:t>.</a:t>
            </a:r>
          </a:p>
          <a:p>
            <a:pPr>
              <a:lnSpc>
                <a:spcPct val="120000"/>
              </a:lnSpc>
            </a:pPr>
            <a:r>
              <a:rPr lang="en-CA" sz="3100" dirty="0" err="1"/>
              <a:t>Recueillir</a:t>
            </a:r>
            <a:r>
              <a:rPr lang="en-CA" sz="3100" dirty="0"/>
              <a:t> les </a:t>
            </a:r>
            <a:r>
              <a:rPr lang="en-CA" sz="3100" dirty="0" err="1"/>
              <a:t>commentaires</a:t>
            </a:r>
            <a:r>
              <a:rPr lang="en-CA" sz="3100" dirty="0"/>
              <a:t> et </a:t>
            </a:r>
            <a:r>
              <a:rPr lang="en-CA" sz="3100" dirty="0" err="1"/>
              <a:t>rester</a:t>
            </a:r>
            <a:r>
              <a:rPr lang="en-CA" sz="3100" dirty="0"/>
              <a:t> à </a:t>
            </a:r>
            <a:r>
              <a:rPr lang="en-CA" sz="3100" dirty="0" err="1"/>
              <a:t>l’écoute</a:t>
            </a:r>
            <a:r>
              <a:rPr lang="en-CA" sz="3100" dirty="0"/>
              <a:t> des </a:t>
            </a:r>
            <a:r>
              <a:rPr lang="en-CA" sz="3100" dirty="0" err="1"/>
              <a:t>préoccupations</a:t>
            </a:r>
            <a:r>
              <a:rPr lang="en-CA" sz="3100" dirty="0"/>
              <a:t> et des </a:t>
            </a:r>
            <a:r>
              <a:rPr lang="en-CA" sz="3100" dirty="0" err="1"/>
              <a:t>idées</a:t>
            </a:r>
            <a:r>
              <a:rPr lang="en-CA" sz="3100" dirty="0"/>
              <a:t> locales.</a:t>
            </a:r>
          </a:p>
          <a:p>
            <a:pPr>
              <a:lnSpc>
                <a:spcPct val="120000"/>
              </a:lnSpc>
            </a:pPr>
            <a:r>
              <a:rPr lang="en-CA" sz="3100" dirty="0"/>
              <a:t>Assurer la liaison entre les </a:t>
            </a:r>
            <a:r>
              <a:rPr lang="en-CA" sz="3100" dirty="0" err="1"/>
              <a:t>résidents</a:t>
            </a:r>
            <a:r>
              <a:rPr lang="en-CA" sz="3100" dirty="0"/>
              <a:t> et le conseil </a:t>
            </a:r>
            <a:r>
              <a:rPr lang="en-CA" sz="3100" dirty="0" err="1"/>
              <a:t>d’administration</a:t>
            </a:r>
            <a:r>
              <a:rPr lang="en-CA" sz="3100" dirty="0"/>
              <a:t> de </a:t>
            </a:r>
            <a:r>
              <a:rPr lang="en-CA" sz="3100" dirty="0" err="1"/>
              <a:t>l’ABVLHW</a:t>
            </a:r>
            <a:r>
              <a:rPr lang="en-CA" sz="3100" dirty="0"/>
              <a:t>.</a:t>
            </a:r>
          </a:p>
          <a:p>
            <a:pPr>
              <a:lnSpc>
                <a:spcPct val="120000"/>
              </a:lnSpc>
            </a:pPr>
            <a:r>
              <a:rPr lang="en-CA" sz="3100" dirty="0"/>
              <a:t>Diffuser les mises à jour de </a:t>
            </a:r>
            <a:r>
              <a:rPr lang="en-CA" sz="3100" dirty="0" err="1"/>
              <a:t>l’Association</a:t>
            </a:r>
            <a:r>
              <a:rPr lang="en-CA" sz="3100" dirty="0"/>
              <a:t> et </a:t>
            </a:r>
            <a:r>
              <a:rPr lang="en-CA" sz="3100" dirty="0" err="1"/>
              <a:t>transmettre</a:t>
            </a:r>
            <a:r>
              <a:rPr lang="en-CA" sz="3100" dirty="0"/>
              <a:t> les </a:t>
            </a:r>
            <a:r>
              <a:rPr lang="en-CA" sz="3100" dirty="0" err="1"/>
              <a:t>préoccupations</a:t>
            </a:r>
            <a:r>
              <a:rPr lang="en-CA" sz="3100" dirty="0"/>
              <a:t>, questions et suggestions des </a:t>
            </a:r>
            <a:r>
              <a:rPr lang="en-CA" sz="3100" dirty="0" err="1"/>
              <a:t>résidents</a:t>
            </a:r>
            <a:r>
              <a:rPr lang="en-CA" sz="3100" dirty="0"/>
              <a:t>.</a:t>
            </a:r>
          </a:p>
          <a:p>
            <a:pPr marL="0" indent="0">
              <a:lnSpc>
                <a:spcPct val="120000"/>
              </a:lnSpc>
              <a:buNone/>
            </a:pPr>
            <a:r>
              <a:rPr lang="en-CA" sz="3100" b="1" dirty="0" err="1"/>
              <a:t>Possibilités</a:t>
            </a:r>
            <a:r>
              <a:rPr lang="en-CA" sz="3100" b="1" dirty="0"/>
              <a:t> de </a:t>
            </a:r>
            <a:r>
              <a:rPr lang="en-CA" sz="3100" b="1" dirty="0" err="1"/>
              <a:t>bénévolat</a:t>
            </a:r>
            <a:r>
              <a:rPr lang="en-CA" sz="3100" b="1" dirty="0"/>
              <a:t> :</a:t>
            </a:r>
            <a:endParaRPr lang="en-CA" sz="3100" dirty="0"/>
          </a:p>
          <a:p>
            <a:pPr marL="0" indent="0">
              <a:lnSpc>
                <a:spcPct val="120000"/>
              </a:lnSpc>
              <a:buNone/>
            </a:pPr>
            <a:r>
              <a:rPr lang="en-CA" sz="3100" dirty="0"/>
              <a:t>La </a:t>
            </a:r>
            <a:r>
              <a:rPr lang="en-CA" sz="3100" dirty="0" err="1"/>
              <a:t>plupart</a:t>
            </a:r>
            <a:r>
              <a:rPr lang="en-CA" sz="3100" dirty="0"/>
              <a:t> des </a:t>
            </a:r>
            <a:r>
              <a:rPr lang="en-CA" sz="3100" dirty="0" err="1"/>
              <a:t>postes</a:t>
            </a:r>
            <a:r>
              <a:rPr lang="en-CA" sz="3100" dirty="0"/>
              <a:t> de capitaine de </a:t>
            </a:r>
            <a:r>
              <a:rPr lang="en-CA" sz="3100" dirty="0" err="1"/>
              <a:t>baie</a:t>
            </a:r>
            <a:r>
              <a:rPr lang="en-CA" sz="3100" dirty="0"/>
              <a:t> </a:t>
            </a:r>
            <a:r>
              <a:rPr lang="en-CA" sz="3100" dirty="0" err="1"/>
              <a:t>sont</a:t>
            </a:r>
            <a:r>
              <a:rPr lang="en-CA" sz="3100" dirty="0"/>
              <a:t> </a:t>
            </a:r>
            <a:r>
              <a:rPr lang="en-CA" sz="3100" dirty="0" err="1"/>
              <a:t>pourvus</a:t>
            </a:r>
            <a:r>
              <a:rPr lang="en-CA" sz="3100" dirty="0"/>
              <a:t> grâce à </a:t>
            </a:r>
            <a:r>
              <a:rPr lang="en-CA" sz="3100" dirty="0" err="1"/>
              <a:t>l’engagement</a:t>
            </a:r>
            <a:r>
              <a:rPr lang="en-CA" sz="3100" dirty="0"/>
              <a:t> de </a:t>
            </a:r>
            <a:r>
              <a:rPr lang="en-CA" sz="3100" dirty="0" err="1"/>
              <a:t>bénévoles</a:t>
            </a:r>
            <a:r>
              <a:rPr lang="en-CA" sz="3100" dirty="0"/>
              <a:t>. </a:t>
            </a:r>
          </a:p>
          <a:p>
            <a:pPr>
              <a:lnSpc>
                <a:spcPct val="120000"/>
              </a:lnSpc>
            </a:pPr>
            <a:r>
              <a:rPr lang="en-CA" sz="3100" dirty="0" err="1"/>
              <a:t>Postes</a:t>
            </a:r>
            <a:r>
              <a:rPr lang="en-CA" sz="3100" dirty="0"/>
              <a:t> </a:t>
            </a:r>
            <a:r>
              <a:rPr lang="en-CA" sz="3100" dirty="0" err="1"/>
              <a:t>vacants</a:t>
            </a:r>
            <a:r>
              <a:rPr lang="en-CA" sz="3100" dirty="0"/>
              <a:t> :</a:t>
            </a:r>
          </a:p>
          <a:p>
            <a:pPr lvl="1">
              <a:lnSpc>
                <a:spcPct val="120000"/>
              </a:lnSpc>
            </a:pPr>
            <a:r>
              <a:rPr lang="en-CA" sz="3100" dirty="0"/>
              <a:t>Chemin McInnes – rive </a:t>
            </a:r>
            <a:r>
              <a:rPr lang="en-CA" sz="3100" dirty="0" err="1"/>
              <a:t>ouest</a:t>
            </a:r>
            <a:r>
              <a:rPr lang="en-CA" sz="3100" dirty="0"/>
              <a:t> du lac</a:t>
            </a:r>
          </a:p>
          <a:p>
            <a:pPr lvl="1">
              <a:lnSpc>
                <a:spcPct val="120000"/>
              </a:lnSpc>
            </a:pPr>
            <a:r>
              <a:rPr lang="en-CA" sz="3100" dirty="0"/>
              <a:t>Côté est central – Du chemin Oyen au </a:t>
            </a:r>
            <a:r>
              <a:rPr lang="en-CA" sz="3100" dirty="0" err="1"/>
              <a:t>sud</a:t>
            </a:r>
            <a:r>
              <a:rPr lang="en-CA" sz="3100" dirty="0"/>
              <a:t> </a:t>
            </a:r>
            <a:r>
              <a:rPr lang="en-CA" sz="3100" dirty="0" err="1"/>
              <a:t>jusqu'au</a:t>
            </a:r>
            <a:r>
              <a:rPr lang="en-CA" sz="3100" dirty="0"/>
              <a:t> bout du chemin du Lac Heney</a:t>
            </a:r>
          </a:p>
          <a:p>
            <a:pPr>
              <a:lnSpc>
                <a:spcPct val="120000"/>
              </a:lnSpc>
            </a:pPr>
            <a:r>
              <a:rPr lang="en-CA" sz="3500" dirty="0"/>
              <a:t>Les </a:t>
            </a:r>
            <a:r>
              <a:rPr lang="en-CA" sz="3500" dirty="0" err="1"/>
              <a:t>personnes</a:t>
            </a:r>
            <a:r>
              <a:rPr lang="en-CA" sz="3500" dirty="0"/>
              <a:t> </a:t>
            </a:r>
            <a:r>
              <a:rPr lang="en-CA" sz="3500" dirty="0" err="1"/>
              <a:t>intéressées</a:t>
            </a:r>
            <a:r>
              <a:rPr lang="en-CA" sz="3500" dirty="0"/>
              <a:t> </a:t>
            </a:r>
            <a:r>
              <a:rPr lang="en-CA" sz="3500" dirty="0" err="1"/>
              <a:t>peuvent</a:t>
            </a:r>
            <a:r>
              <a:rPr lang="en-CA" sz="3500" dirty="0"/>
              <a:t> </a:t>
            </a:r>
            <a:r>
              <a:rPr lang="en-CA" sz="3500" dirty="0" err="1"/>
              <a:t>contacter</a:t>
            </a:r>
            <a:r>
              <a:rPr lang="en-CA" sz="3500" dirty="0"/>
              <a:t> Jane </a:t>
            </a:r>
            <a:r>
              <a:rPr lang="en-CA" sz="3500" dirty="0" err="1"/>
              <a:t>ou</a:t>
            </a:r>
            <a:r>
              <a:rPr lang="en-CA" sz="3500" dirty="0"/>
              <a:t> Ashwin.</a:t>
            </a:r>
          </a:p>
          <a:p>
            <a:pPr marL="0" indent="0">
              <a:buNone/>
            </a:pPr>
            <a:endParaRPr lang="en-CA" dirty="0"/>
          </a:p>
          <a:p>
            <a:pPr marL="0" indent="0">
              <a:buNone/>
            </a:pPr>
            <a:endParaRPr lang="en-US" sz="3200" dirty="0"/>
          </a:p>
        </p:txBody>
      </p:sp>
      <p:sp>
        <p:nvSpPr>
          <p:cNvPr id="3" name="Slide Number Placeholder 2">
            <a:extLst>
              <a:ext uri="{FF2B5EF4-FFF2-40B4-BE49-F238E27FC236}">
                <a16:creationId xmlns:a16="http://schemas.microsoft.com/office/drawing/2014/main" id="{1CC2B5D2-555C-E9D3-F396-BAE40391DDCE}"/>
              </a:ext>
            </a:extLst>
          </p:cNvPr>
          <p:cNvSpPr>
            <a:spLocks noGrp="1"/>
          </p:cNvSpPr>
          <p:nvPr>
            <p:ph type="sldNum" sz="quarter" idx="12"/>
          </p:nvPr>
        </p:nvSpPr>
        <p:spPr/>
        <p:txBody>
          <a:bodyPr/>
          <a:lstStyle/>
          <a:p>
            <a:fld id="{794071B5-D07C-40C4-A773-80FEDE03052E}" type="slidenum">
              <a:rPr lang="en-US" smtClean="0"/>
              <a:t>42</a:t>
            </a:fld>
            <a:endParaRPr lang="en-US" dirty="0"/>
          </a:p>
        </p:txBody>
      </p:sp>
      <p:sp>
        <p:nvSpPr>
          <p:cNvPr id="4" name="TextBox 3">
            <a:extLst>
              <a:ext uri="{FF2B5EF4-FFF2-40B4-BE49-F238E27FC236}">
                <a16:creationId xmlns:a16="http://schemas.microsoft.com/office/drawing/2014/main" id="{342A59BF-C5A4-2651-9E5A-75AE162611C0}"/>
              </a:ext>
            </a:extLst>
          </p:cNvPr>
          <p:cNvSpPr txBox="1"/>
          <p:nvPr/>
        </p:nvSpPr>
        <p:spPr>
          <a:xfrm>
            <a:off x="1944710" y="244699"/>
            <a:ext cx="7816370" cy="553998"/>
          </a:xfrm>
          <a:prstGeom prst="rect">
            <a:avLst/>
          </a:prstGeom>
          <a:noFill/>
        </p:spPr>
        <p:txBody>
          <a:bodyPr wrap="square" rtlCol="0">
            <a:spAutoFit/>
          </a:bodyPr>
          <a:lstStyle/>
          <a:p>
            <a:r>
              <a:rPr lang="fr-CA" sz="3000" b="1" dirty="0"/>
              <a:t>Capitaines de baie</a:t>
            </a:r>
            <a:r>
              <a:rPr lang="en-CA" sz="3000" dirty="0"/>
              <a:t> </a:t>
            </a:r>
            <a:r>
              <a:rPr lang="en-US" sz="3000" b="1" dirty="0"/>
              <a:t>mise à jour</a:t>
            </a:r>
          </a:p>
        </p:txBody>
      </p:sp>
    </p:spTree>
    <p:extLst>
      <p:ext uri="{BB962C8B-B14F-4D97-AF65-F5344CB8AC3E}">
        <p14:creationId xmlns:p14="http://schemas.microsoft.com/office/powerpoint/2010/main" val="51925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6BC4D-19DB-94AD-7219-8BDD16356F4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2FEA58-F9F7-9209-CEC4-1CE456EDEE83}"/>
              </a:ext>
            </a:extLst>
          </p:cNvPr>
          <p:cNvSpPr>
            <a:spLocks noGrp="1"/>
          </p:cNvSpPr>
          <p:nvPr>
            <p:ph idx="1"/>
          </p:nvPr>
        </p:nvSpPr>
        <p:spPr>
          <a:xfrm>
            <a:off x="625613" y="1621238"/>
            <a:ext cx="11183012" cy="4790782"/>
          </a:xfrm>
        </p:spPr>
        <p:txBody>
          <a:bodyPr>
            <a:normAutofit lnSpcReduction="10000"/>
          </a:bodyPr>
          <a:lstStyle/>
          <a:p>
            <a:pPr marL="0" indent="0">
              <a:buNone/>
            </a:pPr>
            <a:r>
              <a:rPr lang="en-CA" b="1" dirty="0"/>
              <a:t>Les capitaines de </a:t>
            </a:r>
            <a:r>
              <a:rPr lang="en-CA" b="1" dirty="0" err="1"/>
              <a:t>baie</a:t>
            </a:r>
            <a:r>
              <a:rPr lang="en-CA" b="1" dirty="0"/>
              <a:t> </a:t>
            </a:r>
            <a:r>
              <a:rPr lang="en-CA" b="1" dirty="0" err="1"/>
              <a:t>aident</a:t>
            </a:r>
            <a:r>
              <a:rPr lang="en-CA" b="1" dirty="0"/>
              <a:t> à </a:t>
            </a:r>
            <a:r>
              <a:rPr lang="en-CA" b="1" dirty="0" err="1"/>
              <a:t>tenir</a:t>
            </a:r>
            <a:r>
              <a:rPr lang="en-CA" b="1" dirty="0"/>
              <a:t> les </a:t>
            </a:r>
            <a:r>
              <a:rPr lang="en-CA" b="1" dirty="0" err="1"/>
              <a:t>voisins</a:t>
            </a:r>
            <a:r>
              <a:rPr lang="en-CA" b="1" dirty="0"/>
              <a:t> </a:t>
            </a:r>
            <a:r>
              <a:rPr lang="en-CA" b="1" dirty="0" err="1"/>
              <a:t>informés</a:t>
            </a:r>
            <a:r>
              <a:rPr lang="en-CA" b="1" dirty="0"/>
              <a:t> sur :</a:t>
            </a:r>
          </a:p>
          <a:p>
            <a:pPr marL="0" indent="0">
              <a:buNone/>
            </a:pPr>
            <a:endParaRPr lang="en-CA" b="1" dirty="0"/>
          </a:p>
          <a:p>
            <a:r>
              <a:rPr lang="en-CA" dirty="0"/>
              <a:t>Les concessions </a:t>
            </a:r>
            <a:r>
              <a:rPr lang="en-CA" dirty="0" err="1"/>
              <a:t>minières</a:t>
            </a:r>
            <a:endParaRPr lang="en-CA" dirty="0"/>
          </a:p>
          <a:p>
            <a:r>
              <a:rPr lang="en-CA" dirty="0"/>
              <a:t>La propagation du </a:t>
            </a:r>
            <a:r>
              <a:rPr lang="en-CA" dirty="0" err="1"/>
              <a:t>myriophylle</a:t>
            </a:r>
            <a:r>
              <a:rPr lang="en-CA" dirty="0"/>
              <a:t> à </a:t>
            </a:r>
            <a:r>
              <a:rPr lang="en-CA" dirty="0" err="1"/>
              <a:t>épis</a:t>
            </a:r>
            <a:endParaRPr lang="en-CA" dirty="0"/>
          </a:p>
          <a:p>
            <a:r>
              <a:rPr lang="en-CA" dirty="0"/>
              <a:t>Les </a:t>
            </a:r>
            <a:r>
              <a:rPr lang="en-CA" dirty="0" err="1"/>
              <a:t>enjeux</a:t>
            </a:r>
            <a:r>
              <a:rPr lang="en-CA" dirty="0"/>
              <a:t> </a:t>
            </a:r>
            <a:r>
              <a:rPr lang="en-CA" dirty="0" err="1"/>
              <a:t>liés</a:t>
            </a:r>
            <a:r>
              <a:rPr lang="en-CA" dirty="0"/>
              <a:t> aux </a:t>
            </a:r>
            <a:r>
              <a:rPr lang="en-CA" dirty="0" err="1"/>
              <a:t>bassins</a:t>
            </a:r>
            <a:r>
              <a:rPr lang="en-CA" dirty="0"/>
              <a:t> versants et à </a:t>
            </a:r>
            <a:r>
              <a:rPr lang="en-CA" dirty="0" err="1"/>
              <a:t>l’environnement</a:t>
            </a:r>
            <a:endParaRPr lang="en-CA" dirty="0"/>
          </a:p>
          <a:p>
            <a:r>
              <a:rPr lang="en-CA" dirty="0"/>
              <a:t>Les </a:t>
            </a:r>
            <a:r>
              <a:rPr lang="en-CA" dirty="0" err="1"/>
              <a:t>événements</a:t>
            </a:r>
            <a:r>
              <a:rPr lang="en-CA" dirty="0"/>
              <a:t> </a:t>
            </a:r>
            <a:r>
              <a:rPr lang="en-CA" dirty="0" err="1"/>
              <a:t>communautaires</a:t>
            </a:r>
            <a:r>
              <a:rPr lang="en-CA" dirty="0"/>
              <a:t>, </a:t>
            </a:r>
            <a:r>
              <a:rPr lang="en-CA" dirty="0" err="1"/>
              <a:t>notamment</a:t>
            </a:r>
            <a:r>
              <a:rPr lang="en-CA" dirty="0"/>
              <a:t> </a:t>
            </a:r>
            <a:r>
              <a:rPr lang="en-CA" dirty="0" err="1"/>
              <a:t>l’assemblée</a:t>
            </a:r>
            <a:r>
              <a:rPr lang="en-CA" dirty="0"/>
              <a:t> </a:t>
            </a:r>
            <a:r>
              <a:rPr lang="en-CA" dirty="0" err="1"/>
              <a:t>générale</a:t>
            </a:r>
            <a:r>
              <a:rPr lang="en-CA" dirty="0"/>
              <a:t> </a:t>
            </a:r>
            <a:r>
              <a:rPr lang="en-CA" dirty="0" err="1"/>
              <a:t>annuelle</a:t>
            </a:r>
            <a:r>
              <a:rPr lang="en-CA" dirty="0"/>
              <a:t> et le barbecue qui suit</a:t>
            </a:r>
          </a:p>
          <a:p>
            <a:pPr marL="0" indent="0">
              <a:buNone/>
            </a:pPr>
            <a:endParaRPr lang="en-CA" dirty="0"/>
          </a:p>
          <a:p>
            <a:pPr marL="0" indent="0">
              <a:buNone/>
            </a:pPr>
            <a:r>
              <a:rPr lang="en-CA" dirty="0"/>
              <a:t>Les </a:t>
            </a:r>
            <a:r>
              <a:rPr lang="en-CA" dirty="0" err="1"/>
              <a:t>résidents</a:t>
            </a:r>
            <a:r>
              <a:rPr lang="en-CA" dirty="0"/>
              <a:t> </a:t>
            </a:r>
            <a:r>
              <a:rPr lang="en-CA" dirty="0" err="1"/>
              <a:t>sont</a:t>
            </a:r>
            <a:r>
              <a:rPr lang="en-CA" dirty="0"/>
              <a:t> </a:t>
            </a:r>
            <a:r>
              <a:rPr lang="en-CA" dirty="0" err="1"/>
              <a:t>encouragés</a:t>
            </a:r>
            <a:r>
              <a:rPr lang="en-CA" dirty="0"/>
              <a:t> à </a:t>
            </a:r>
            <a:r>
              <a:rPr lang="en-CA" dirty="0" err="1"/>
              <a:t>communiquer</a:t>
            </a:r>
            <a:r>
              <a:rPr lang="en-CA" dirty="0"/>
              <a:t> avec </a:t>
            </a:r>
            <a:r>
              <a:rPr lang="en-CA" dirty="0" err="1"/>
              <a:t>leur</a:t>
            </a:r>
            <a:r>
              <a:rPr lang="en-CA" dirty="0"/>
              <a:t> capitaine de </a:t>
            </a:r>
            <a:r>
              <a:rPr lang="en-CA" dirty="0" err="1"/>
              <a:t>baie</a:t>
            </a:r>
            <a:r>
              <a:rPr lang="en-CA" dirty="0"/>
              <a:t> </a:t>
            </a:r>
            <a:r>
              <a:rPr lang="en-CA" dirty="0" err="1"/>
              <a:t>lorsqu'ils</a:t>
            </a:r>
            <a:r>
              <a:rPr lang="en-CA" dirty="0"/>
              <a:t> </a:t>
            </a:r>
            <a:r>
              <a:rPr lang="en-CA" dirty="0" err="1"/>
              <a:t>sont</a:t>
            </a:r>
            <a:r>
              <a:rPr lang="en-CA" dirty="0"/>
              <a:t> </a:t>
            </a:r>
            <a:r>
              <a:rPr lang="en-CA" dirty="0" err="1"/>
              <a:t>contactés</a:t>
            </a:r>
            <a:r>
              <a:rPr lang="en-CA" dirty="0"/>
              <a:t>.</a:t>
            </a:r>
            <a:endParaRPr lang="en-US" sz="3200" dirty="0"/>
          </a:p>
        </p:txBody>
      </p:sp>
      <p:sp>
        <p:nvSpPr>
          <p:cNvPr id="3" name="Slide Number Placeholder 2">
            <a:extLst>
              <a:ext uri="{FF2B5EF4-FFF2-40B4-BE49-F238E27FC236}">
                <a16:creationId xmlns:a16="http://schemas.microsoft.com/office/drawing/2014/main" id="{70E41AC5-C3FB-AAB3-9A55-E2818BAFA68B}"/>
              </a:ext>
            </a:extLst>
          </p:cNvPr>
          <p:cNvSpPr>
            <a:spLocks noGrp="1"/>
          </p:cNvSpPr>
          <p:nvPr>
            <p:ph type="sldNum" sz="quarter" idx="12"/>
          </p:nvPr>
        </p:nvSpPr>
        <p:spPr/>
        <p:txBody>
          <a:bodyPr/>
          <a:lstStyle/>
          <a:p>
            <a:fld id="{794071B5-D07C-40C4-A773-80FEDE03052E}" type="slidenum">
              <a:rPr lang="en-US" smtClean="0"/>
              <a:t>43</a:t>
            </a:fld>
            <a:endParaRPr lang="en-US" dirty="0"/>
          </a:p>
        </p:txBody>
      </p:sp>
      <p:sp>
        <p:nvSpPr>
          <p:cNvPr id="4" name="TextBox 3">
            <a:extLst>
              <a:ext uri="{FF2B5EF4-FFF2-40B4-BE49-F238E27FC236}">
                <a16:creationId xmlns:a16="http://schemas.microsoft.com/office/drawing/2014/main" id="{F0B1CC69-7D33-B446-4665-1876414ADAF8}"/>
              </a:ext>
            </a:extLst>
          </p:cNvPr>
          <p:cNvSpPr txBox="1"/>
          <p:nvPr/>
        </p:nvSpPr>
        <p:spPr>
          <a:xfrm>
            <a:off x="1944710" y="244699"/>
            <a:ext cx="7816370" cy="553998"/>
          </a:xfrm>
          <a:prstGeom prst="rect">
            <a:avLst/>
          </a:prstGeom>
          <a:noFill/>
        </p:spPr>
        <p:txBody>
          <a:bodyPr wrap="square" rtlCol="0">
            <a:spAutoFit/>
          </a:bodyPr>
          <a:lstStyle/>
          <a:p>
            <a:r>
              <a:rPr lang="fr-CA" sz="3000" b="1" dirty="0"/>
              <a:t>Capitaines de baie</a:t>
            </a:r>
            <a:r>
              <a:rPr lang="en-CA" sz="3000" dirty="0"/>
              <a:t> </a:t>
            </a:r>
            <a:r>
              <a:rPr lang="en-US" sz="3000" b="1" dirty="0"/>
              <a:t>mise à jour</a:t>
            </a:r>
          </a:p>
        </p:txBody>
      </p:sp>
    </p:spTree>
    <p:extLst>
      <p:ext uri="{BB962C8B-B14F-4D97-AF65-F5344CB8AC3E}">
        <p14:creationId xmlns:p14="http://schemas.microsoft.com/office/powerpoint/2010/main" val="2334321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A138-99CD-010B-838D-93573A28DE5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C59A65-2C0B-A7A4-5940-53206C15932D}"/>
              </a:ext>
            </a:extLst>
          </p:cNvPr>
          <p:cNvSpPr>
            <a:spLocks noGrp="1"/>
          </p:cNvSpPr>
          <p:nvPr>
            <p:ph type="sldNum" sz="quarter" idx="12"/>
          </p:nvPr>
        </p:nvSpPr>
        <p:spPr/>
        <p:txBody>
          <a:bodyPr/>
          <a:lstStyle/>
          <a:p>
            <a:fld id="{794071B5-D07C-40C4-A773-80FEDE03052E}" type="slidenum">
              <a:rPr lang="en-US" smtClean="0"/>
              <a:t>44</a:t>
            </a:fld>
            <a:endParaRPr lang="en-US" dirty="0"/>
          </a:p>
        </p:txBody>
      </p:sp>
      <p:sp>
        <p:nvSpPr>
          <p:cNvPr id="4" name="TextBox 3">
            <a:extLst>
              <a:ext uri="{FF2B5EF4-FFF2-40B4-BE49-F238E27FC236}">
                <a16:creationId xmlns:a16="http://schemas.microsoft.com/office/drawing/2014/main" id="{ED9EFF8C-938A-D544-F2F0-19BB78D8150A}"/>
              </a:ext>
            </a:extLst>
          </p:cNvPr>
          <p:cNvSpPr txBox="1"/>
          <p:nvPr/>
        </p:nvSpPr>
        <p:spPr>
          <a:xfrm>
            <a:off x="1944710" y="244699"/>
            <a:ext cx="7816370" cy="553998"/>
          </a:xfrm>
          <a:prstGeom prst="rect">
            <a:avLst/>
          </a:prstGeom>
          <a:noFill/>
        </p:spPr>
        <p:txBody>
          <a:bodyPr wrap="square" rtlCol="0">
            <a:spAutoFit/>
          </a:bodyPr>
          <a:lstStyle/>
          <a:p>
            <a:r>
              <a:rPr lang="fr-CA" sz="3000" b="1" dirty="0"/>
              <a:t>Capitaines de baie</a:t>
            </a:r>
            <a:r>
              <a:rPr lang="en-CA" sz="3000" dirty="0"/>
              <a:t> </a:t>
            </a:r>
            <a:r>
              <a:rPr lang="en-US" sz="3000" b="1" dirty="0"/>
              <a:t>mise à jour</a:t>
            </a:r>
          </a:p>
        </p:txBody>
      </p:sp>
      <p:pic>
        <p:nvPicPr>
          <p:cNvPr id="5" name="Picture 4">
            <a:extLst>
              <a:ext uri="{FF2B5EF4-FFF2-40B4-BE49-F238E27FC236}">
                <a16:creationId xmlns:a16="http://schemas.microsoft.com/office/drawing/2014/main" id="{EFC3F7A1-21A2-883C-120A-078C6BFC8EA7}"/>
              </a:ext>
            </a:extLst>
          </p:cNvPr>
          <p:cNvPicPr>
            <a:picLocks noChangeAspect="1"/>
          </p:cNvPicPr>
          <p:nvPr/>
        </p:nvPicPr>
        <p:blipFill>
          <a:blip r:embed="rId2"/>
          <a:stretch/>
        </p:blipFill>
        <p:spPr>
          <a:xfrm>
            <a:off x="2528762" y="1569351"/>
            <a:ext cx="7134476" cy="5043949"/>
          </a:xfrm>
          <a:prstGeom prst="rect">
            <a:avLst/>
          </a:prstGeom>
        </p:spPr>
      </p:pic>
    </p:spTree>
    <p:extLst>
      <p:ext uri="{BB962C8B-B14F-4D97-AF65-F5344CB8AC3E}">
        <p14:creationId xmlns:p14="http://schemas.microsoft.com/office/powerpoint/2010/main" val="2149782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20AC6-7AFA-BCB5-76A8-7802B4DDE5F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60B87B-DA1C-3DC5-9748-5A20231AC096}"/>
              </a:ext>
            </a:extLst>
          </p:cNvPr>
          <p:cNvSpPr>
            <a:spLocks noGrp="1"/>
          </p:cNvSpPr>
          <p:nvPr>
            <p:ph type="sldNum" sz="quarter" idx="12"/>
          </p:nvPr>
        </p:nvSpPr>
        <p:spPr/>
        <p:txBody>
          <a:bodyPr/>
          <a:lstStyle/>
          <a:p>
            <a:fld id="{794071B5-D07C-40C4-A773-80FEDE03052E}" type="slidenum">
              <a:rPr lang="en-US" smtClean="0"/>
              <a:t>45</a:t>
            </a:fld>
            <a:endParaRPr lang="en-US" dirty="0"/>
          </a:p>
        </p:txBody>
      </p:sp>
      <p:sp>
        <p:nvSpPr>
          <p:cNvPr id="4" name="TextBox 3">
            <a:extLst>
              <a:ext uri="{FF2B5EF4-FFF2-40B4-BE49-F238E27FC236}">
                <a16:creationId xmlns:a16="http://schemas.microsoft.com/office/drawing/2014/main" id="{D403AE59-BDC2-EAA0-814B-6C695218B8B3}"/>
              </a:ext>
            </a:extLst>
          </p:cNvPr>
          <p:cNvSpPr txBox="1"/>
          <p:nvPr/>
        </p:nvSpPr>
        <p:spPr>
          <a:xfrm>
            <a:off x="1944710" y="244699"/>
            <a:ext cx="7816370" cy="553998"/>
          </a:xfrm>
          <a:prstGeom prst="rect">
            <a:avLst/>
          </a:prstGeom>
          <a:noFill/>
        </p:spPr>
        <p:txBody>
          <a:bodyPr wrap="square" rtlCol="0">
            <a:spAutoFit/>
          </a:bodyPr>
          <a:lstStyle/>
          <a:p>
            <a:r>
              <a:rPr lang="fr-CA" sz="3000" b="1" dirty="0"/>
              <a:t>Capitaines de baie </a:t>
            </a:r>
            <a:r>
              <a:rPr lang="en-US" sz="3000" b="1" dirty="0"/>
              <a:t>mise à jour</a:t>
            </a:r>
          </a:p>
        </p:txBody>
      </p:sp>
      <p:pic>
        <p:nvPicPr>
          <p:cNvPr id="6" name="Picture 5">
            <a:extLst>
              <a:ext uri="{FF2B5EF4-FFF2-40B4-BE49-F238E27FC236}">
                <a16:creationId xmlns:a16="http://schemas.microsoft.com/office/drawing/2014/main" id="{2349A0EF-A47C-6CB0-91D1-5F098EC49509}"/>
              </a:ext>
            </a:extLst>
          </p:cNvPr>
          <p:cNvPicPr>
            <a:picLocks noChangeAspect="1"/>
          </p:cNvPicPr>
          <p:nvPr/>
        </p:nvPicPr>
        <p:blipFill>
          <a:blip r:embed="rId2"/>
          <a:stretch/>
        </p:blipFill>
        <p:spPr>
          <a:xfrm>
            <a:off x="2116427" y="1541207"/>
            <a:ext cx="7632139" cy="5256449"/>
          </a:xfrm>
          <a:prstGeom prst="rect">
            <a:avLst/>
          </a:prstGeom>
        </p:spPr>
      </p:pic>
    </p:spTree>
    <p:extLst>
      <p:ext uri="{BB962C8B-B14F-4D97-AF65-F5344CB8AC3E}">
        <p14:creationId xmlns:p14="http://schemas.microsoft.com/office/powerpoint/2010/main" val="36196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p:nvPr/>
        </p:nvSpPr>
        <p:spPr>
          <a:xfrm>
            <a:off x="550119" y="2442337"/>
            <a:ext cx="5426904" cy="796800"/>
          </a:xfrm>
          <a:prstGeom prst="rect">
            <a:avLst/>
          </a:prstGeom>
          <a:noFill/>
          <a:ln>
            <a:noFill/>
          </a:ln>
        </p:spPr>
        <p:txBody>
          <a:bodyPr lIns="91425" tIns="91425" rIns="91425" bIns="91425" anchor="t" anchorCtr="0">
            <a:noAutofit/>
          </a:bodyPr>
          <a:lstStyle/>
          <a:p>
            <a:pPr marL="0" marR="0" lvl="0" indent="0" algn="ctr" defTabSz="914400" rtl="0" eaLnBrk="1" fontAlgn="auto" latinLnBrk="0" hangingPunct="1">
              <a:lnSpc>
                <a:spcPct val="115000"/>
              </a:lnSpc>
              <a:spcBef>
                <a:spcPts val="0"/>
              </a:spcBef>
              <a:spcAft>
                <a:spcPts val="1600"/>
              </a:spcAft>
              <a:buClrTx/>
              <a:buSzTx/>
              <a:buFontTx/>
              <a:buNone/>
              <a:tabLst/>
              <a:defRPr/>
            </a:pPr>
            <a:r>
              <a:rPr kumimoji="0" lang="en-US" sz="3000" b="1" i="0" u="none" strike="noStrike" kern="1200" cap="none" spc="0" normalizeH="0" baseline="0" noProof="0" dirty="0">
                <a:ln>
                  <a:noFill/>
                </a:ln>
                <a:solidFill>
                  <a:srgbClr val="1C4587"/>
                </a:solidFill>
                <a:effectLst/>
                <a:uLnTx/>
                <a:uFillTx/>
                <a:latin typeface="Calibri"/>
                <a:ea typeface="+mn-ea"/>
                <a:cs typeface="+mn-cs"/>
              </a:rPr>
              <a:t>www.facebook.com/lacheneyQC</a:t>
            </a:r>
          </a:p>
        </p:txBody>
      </p:sp>
      <p:pic>
        <p:nvPicPr>
          <p:cNvPr id="267" name="Shape 267"/>
          <p:cNvPicPr preferRelativeResize="0"/>
          <p:nvPr/>
        </p:nvPicPr>
        <p:blipFill>
          <a:blip r:embed="rId3">
            <a:alphaModFix/>
          </a:blip>
          <a:stretch>
            <a:fillRect/>
          </a:stretch>
        </p:blipFill>
        <p:spPr>
          <a:xfrm>
            <a:off x="694522" y="3239137"/>
            <a:ext cx="5138098" cy="1768540"/>
          </a:xfrm>
          <a:prstGeom prst="rect">
            <a:avLst/>
          </a:prstGeom>
          <a:noFill/>
          <a:ln>
            <a:noFill/>
          </a:ln>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itle 6"/>
          <p:cNvSpPr>
            <a:spLocks noGrp="1"/>
          </p:cNvSpPr>
          <p:nvPr>
            <p:ph type="title" idx="4294967295"/>
          </p:nvPr>
        </p:nvSpPr>
        <p:spPr>
          <a:xfrm>
            <a:off x="2134688" y="-5820"/>
            <a:ext cx="7603210" cy="1325563"/>
          </a:xfrm>
        </p:spPr>
        <p:txBody>
          <a:bodyPr/>
          <a:lstStyle/>
          <a:p>
            <a:r>
              <a:rPr lang="en-US" dirty="0"/>
              <a:t>Comment nous </a:t>
            </a:r>
            <a:r>
              <a:rPr lang="en-US" dirty="0" err="1"/>
              <a:t>trouver</a:t>
            </a:r>
            <a:endParaRPr lang="en-US" dirty="0"/>
          </a:p>
        </p:txBody>
      </p:sp>
      <p:pic>
        <p:nvPicPr>
          <p:cNvPr id="2" name="Picture 1"/>
          <p:cNvPicPr>
            <a:picLocks noChangeAspect="1"/>
          </p:cNvPicPr>
          <p:nvPr/>
        </p:nvPicPr>
        <p:blipFill>
          <a:blip r:embed="rId4"/>
          <a:stretch>
            <a:fillRect/>
          </a:stretch>
        </p:blipFill>
        <p:spPr>
          <a:xfrm>
            <a:off x="6070575" y="3422655"/>
            <a:ext cx="50850" cy="12690"/>
          </a:xfrm>
          <a:prstGeom prst="rect">
            <a:avLst/>
          </a:prstGeom>
        </p:spPr>
      </p:pic>
      <p:pic>
        <p:nvPicPr>
          <p:cNvPr id="5" name="Picture 4"/>
          <p:cNvPicPr>
            <a:picLocks noChangeAspect="1"/>
          </p:cNvPicPr>
          <p:nvPr/>
        </p:nvPicPr>
        <p:blipFill>
          <a:blip r:embed="rId5"/>
          <a:stretch>
            <a:fillRect/>
          </a:stretch>
        </p:blipFill>
        <p:spPr>
          <a:xfrm>
            <a:off x="6121425" y="2392767"/>
            <a:ext cx="5288400" cy="4060801"/>
          </a:xfrm>
          <a:prstGeom prst="rect">
            <a:avLst/>
          </a:prstGeom>
        </p:spPr>
      </p:pic>
      <p:pic>
        <p:nvPicPr>
          <p:cNvPr id="3" name="Picture 2"/>
          <p:cNvPicPr>
            <a:picLocks noChangeAspect="1"/>
          </p:cNvPicPr>
          <p:nvPr/>
        </p:nvPicPr>
        <p:blipFill>
          <a:blip r:embed="rId6"/>
          <a:stretch>
            <a:fillRect/>
          </a:stretch>
        </p:blipFill>
        <p:spPr>
          <a:xfrm>
            <a:off x="550119" y="5289829"/>
            <a:ext cx="1279351" cy="1029296"/>
          </a:xfrm>
          <a:prstGeom prst="rect">
            <a:avLst/>
          </a:prstGeom>
        </p:spPr>
      </p:pic>
      <p:sp>
        <p:nvSpPr>
          <p:cNvPr id="9" name="Shape 268"/>
          <p:cNvSpPr txBox="1"/>
          <p:nvPr/>
        </p:nvSpPr>
        <p:spPr>
          <a:xfrm>
            <a:off x="1979200" y="5289828"/>
            <a:ext cx="3866400" cy="1163739"/>
          </a:xfrm>
          <a:prstGeom prst="rect">
            <a:avLst/>
          </a:prstGeom>
          <a:noFill/>
          <a:ln>
            <a:noFill/>
          </a:ln>
        </p:spPr>
        <p:txBody>
          <a:bodyPr lIns="91425" tIns="91425" rIns="91425" bIns="91425" anchor="t" anchorCtr="0">
            <a:noAutofit/>
          </a:bodyPr>
          <a:lstStyle/>
          <a:p>
            <a:pPr marL="0" marR="0" lvl="0" indent="0" algn="ctr" defTabSz="914400" rtl="0" eaLnBrk="1" fontAlgn="auto" latinLnBrk="0" hangingPunct="1">
              <a:lnSpc>
                <a:spcPct val="115000"/>
              </a:lnSpc>
              <a:spcBef>
                <a:spcPts val="0"/>
              </a:spcBef>
              <a:spcAft>
                <a:spcPts val="1600"/>
              </a:spcAft>
              <a:buClrTx/>
              <a:buSzTx/>
              <a:buFontTx/>
              <a:buNone/>
              <a:tabLst/>
              <a:defRPr/>
            </a:pPr>
            <a:r>
              <a:rPr kumimoji="0" lang="en-US" sz="3000" b="1" i="1" u="none" strike="noStrike" kern="1200" cap="none" spc="0" normalizeH="0" baseline="0" noProof="0" dirty="0">
                <a:ln>
                  <a:noFill/>
                </a:ln>
                <a:solidFill>
                  <a:srgbClr val="3C2ED2"/>
                </a:solidFill>
                <a:effectLst/>
                <a:uLnTx/>
                <a:uFillTx/>
                <a:latin typeface="Calibri"/>
                <a:ea typeface="+mn-ea"/>
                <a:cs typeface="+mn-cs"/>
                <a:hlinkClick r:id="rId7"/>
              </a:rPr>
              <a:t>www.bvlacheney.ca</a:t>
            </a:r>
            <a:r>
              <a:rPr kumimoji="0" lang="en-US" sz="3000" b="1" i="1" u="none" strike="noStrike" kern="1200" cap="none" spc="0" normalizeH="0" baseline="0" noProof="0" dirty="0">
                <a:ln>
                  <a:noFill/>
                </a:ln>
                <a:solidFill>
                  <a:srgbClr val="3C2ED2"/>
                </a:solidFill>
                <a:effectLst/>
                <a:uLnTx/>
                <a:uFillTx/>
                <a:latin typeface="Calibri"/>
                <a:ea typeface="+mn-ea"/>
                <a:cs typeface="+mn-cs"/>
              </a:rPr>
              <a:t> </a:t>
            </a:r>
            <a:endParaRPr kumimoji="0" lang="en-US" sz="3000" b="1" i="0" u="none" strike="noStrike" kern="1200" cap="none" spc="0" normalizeH="0" baseline="0" noProof="0" dirty="0">
              <a:ln>
                <a:noFill/>
              </a:ln>
              <a:solidFill>
                <a:srgbClr val="1C4587"/>
              </a:solidFill>
              <a:effectLst/>
              <a:uLnTx/>
              <a:uFillTx/>
              <a:latin typeface="Calibri"/>
              <a:ea typeface="+mn-ea"/>
              <a:cs typeface="+mn-cs"/>
            </a:endParaRPr>
          </a:p>
        </p:txBody>
      </p:sp>
    </p:spTree>
    <p:extLst>
      <p:ext uri="{BB962C8B-B14F-4D97-AF65-F5344CB8AC3E}">
        <p14:creationId xmlns:p14="http://schemas.microsoft.com/office/powerpoint/2010/main" val="1509331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29756" y="3484052"/>
            <a:ext cx="4683948" cy="1953429"/>
          </a:xfrm>
        </p:spPr>
        <p:txBody>
          <a:bodyPr>
            <a:normAutofit/>
          </a:bodyPr>
          <a:lstStyle/>
          <a:p>
            <a:pPr marL="0" indent="0">
              <a:buNone/>
            </a:pPr>
            <a:r>
              <a:rPr lang="en-US" sz="3600" dirty="0"/>
              <a:t>Merci!</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0246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27B37-86A3-AA11-5AAE-A678B78F053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DBE67C-6007-2ECD-4CF1-4CB121A4DE74}"/>
              </a:ext>
            </a:extLst>
          </p:cNvPr>
          <p:cNvSpPr>
            <a:spLocks noGrp="1"/>
          </p:cNvSpPr>
          <p:nvPr>
            <p:ph idx="1"/>
          </p:nvPr>
        </p:nvSpPr>
        <p:spPr>
          <a:xfrm>
            <a:off x="374560" y="1543442"/>
            <a:ext cx="11426915" cy="5724866"/>
          </a:xfrm>
        </p:spPr>
        <p:txBody>
          <a:bodyPr>
            <a:noAutofit/>
          </a:bodyPr>
          <a:lstStyle/>
          <a:p>
            <a:pPr marL="0" indent="0">
              <a:buNone/>
            </a:pPr>
            <a:r>
              <a:rPr lang="en-CA" sz="2000" dirty="0" err="1"/>
              <a:t>L’Association</a:t>
            </a:r>
            <a:r>
              <a:rPr lang="en-CA" sz="2000" dirty="0"/>
              <a:t> du Bassin versant du lac Heney se </a:t>
            </a:r>
            <a:r>
              <a:rPr lang="en-CA" sz="2000" dirty="0" err="1"/>
              <a:t>consacre</a:t>
            </a:r>
            <a:r>
              <a:rPr lang="en-CA" sz="2000" dirty="0"/>
              <a:t> à la protection et à la conservation du </a:t>
            </a:r>
            <a:r>
              <a:rPr lang="en-CA" sz="2000" dirty="0" err="1"/>
              <a:t>bassin</a:t>
            </a:r>
            <a:r>
              <a:rPr lang="en-CA" sz="2000" dirty="0"/>
              <a:t> versant du lac Heney au profit des propriétaires </a:t>
            </a:r>
            <a:r>
              <a:rPr lang="en-CA" sz="2000" dirty="0" err="1"/>
              <a:t>riverains</a:t>
            </a:r>
            <a:r>
              <a:rPr lang="en-CA" sz="2000" dirty="0"/>
              <a:t>, </a:t>
            </a:r>
            <a:r>
              <a:rPr lang="en-CA" sz="2000" dirty="0" err="1"/>
              <a:t>aujourd’hui</a:t>
            </a:r>
            <a:r>
              <a:rPr lang="en-CA" sz="2000" dirty="0"/>
              <a:t> et pour les </a:t>
            </a:r>
            <a:r>
              <a:rPr lang="en-CA" sz="2000" dirty="0" err="1"/>
              <a:t>générations</a:t>
            </a:r>
            <a:r>
              <a:rPr lang="en-CA" sz="2000" dirty="0"/>
              <a:t> futures. En </a:t>
            </a:r>
            <a:r>
              <a:rPr lang="en-CA" sz="2000" dirty="0" err="1"/>
              <a:t>favorisant</a:t>
            </a:r>
            <a:r>
              <a:rPr lang="en-CA" sz="2000" dirty="0"/>
              <a:t> la </a:t>
            </a:r>
            <a:r>
              <a:rPr lang="en-CA" sz="2000" dirty="0" err="1"/>
              <a:t>durabilité</a:t>
            </a:r>
            <a:r>
              <a:rPr lang="en-CA" sz="2000" dirty="0"/>
              <a:t> des lacs du </a:t>
            </a:r>
            <a:r>
              <a:rPr lang="en-CA" sz="2000" dirty="0" err="1"/>
              <a:t>bassin</a:t>
            </a:r>
            <a:r>
              <a:rPr lang="en-CA" sz="2000" dirty="0"/>
              <a:t> versant, </a:t>
            </a:r>
            <a:r>
              <a:rPr lang="en-CA" sz="2000" dirty="0" err="1"/>
              <a:t>l’Association</a:t>
            </a:r>
            <a:r>
              <a:rPr lang="en-CA" sz="2000" dirty="0"/>
              <a:t> vise à </a:t>
            </a:r>
            <a:r>
              <a:rPr lang="en-CA" sz="2000" dirty="0" err="1"/>
              <a:t>préserver</a:t>
            </a:r>
            <a:r>
              <a:rPr lang="en-CA" sz="2000" dirty="0"/>
              <a:t> la </a:t>
            </a:r>
            <a:r>
              <a:rPr lang="en-CA" sz="2000" dirty="0" err="1"/>
              <a:t>valeur</a:t>
            </a:r>
            <a:r>
              <a:rPr lang="en-CA" sz="2000" dirty="0"/>
              <a:t> multiforme </a:t>
            </a:r>
            <a:r>
              <a:rPr lang="en-CA" sz="2000" dirty="0" err="1"/>
              <a:t>que</a:t>
            </a:r>
            <a:r>
              <a:rPr lang="en-CA" sz="2000" dirty="0"/>
              <a:t> </a:t>
            </a:r>
            <a:r>
              <a:rPr lang="en-CA" sz="2000" dirty="0" err="1"/>
              <a:t>représentent</a:t>
            </a:r>
            <a:r>
              <a:rPr lang="en-CA" sz="2000" dirty="0"/>
              <a:t> les </a:t>
            </a:r>
            <a:r>
              <a:rPr lang="en-CA" sz="2000" dirty="0" err="1"/>
              <a:t>propriétés</a:t>
            </a:r>
            <a:r>
              <a:rPr lang="en-CA" sz="2000" dirty="0"/>
              <a:t> </a:t>
            </a:r>
            <a:r>
              <a:rPr lang="en-CA" sz="2000" dirty="0" err="1"/>
              <a:t>riveraines</a:t>
            </a:r>
            <a:r>
              <a:rPr lang="en-CA" sz="2000" dirty="0"/>
              <a:t> pour </a:t>
            </a:r>
            <a:r>
              <a:rPr lang="en-CA" sz="2000" dirty="0" err="1"/>
              <a:t>leurs</a:t>
            </a:r>
            <a:r>
              <a:rPr lang="en-CA" sz="2000" dirty="0"/>
              <a:t> propriétaires.</a:t>
            </a:r>
          </a:p>
          <a:p>
            <a:pPr marL="0" indent="0">
              <a:buNone/>
            </a:pPr>
            <a:r>
              <a:rPr lang="en-CA" sz="2000" dirty="0"/>
              <a:t>Pour </a:t>
            </a:r>
            <a:r>
              <a:rPr lang="en-CA" sz="2000" dirty="0" err="1"/>
              <a:t>atteindre</a:t>
            </a:r>
            <a:r>
              <a:rPr lang="en-CA" sz="2000" dirty="0"/>
              <a:t> </a:t>
            </a:r>
            <a:r>
              <a:rPr lang="en-CA" sz="2000" dirty="0" err="1"/>
              <a:t>cet</a:t>
            </a:r>
            <a:r>
              <a:rPr lang="en-CA" sz="2000" dirty="0"/>
              <a:t> </a:t>
            </a:r>
            <a:r>
              <a:rPr lang="en-CA" sz="2000" dirty="0" err="1"/>
              <a:t>objectif</a:t>
            </a:r>
            <a:r>
              <a:rPr lang="en-CA" sz="2000" dirty="0"/>
              <a:t>, </a:t>
            </a:r>
            <a:r>
              <a:rPr lang="en-CA" sz="2000" dirty="0" err="1"/>
              <a:t>l’Association</a:t>
            </a:r>
            <a:r>
              <a:rPr lang="en-CA" sz="2000" dirty="0"/>
              <a:t> :</a:t>
            </a:r>
          </a:p>
          <a:p>
            <a:pPr marL="0" indent="0">
              <a:buNone/>
            </a:pPr>
            <a:r>
              <a:rPr lang="en-CA" sz="2000" dirty="0"/>
              <a:t>(1) </a:t>
            </a:r>
            <a:r>
              <a:rPr lang="en-CA" sz="2000" dirty="0" err="1"/>
              <a:t>surveille</a:t>
            </a:r>
            <a:r>
              <a:rPr lang="en-CA" sz="2000" dirty="0"/>
              <a:t> la </a:t>
            </a:r>
            <a:r>
              <a:rPr lang="en-CA" sz="2000" dirty="0" err="1"/>
              <a:t>qualité</a:t>
            </a:r>
            <a:r>
              <a:rPr lang="en-CA" sz="2000" dirty="0"/>
              <a:t> de </a:t>
            </a:r>
            <a:r>
              <a:rPr lang="en-CA" sz="2000" dirty="0" err="1"/>
              <a:t>l’eau</a:t>
            </a:r>
            <a:r>
              <a:rPr lang="en-CA" sz="2000" dirty="0"/>
              <a:t> des lacs du </a:t>
            </a:r>
            <a:r>
              <a:rPr lang="en-CA" sz="2000" dirty="0" err="1"/>
              <a:t>bassin</a:t>
            </a:r>
            <a:r>
              <a:rPr lang="en-CA" sz="2000" dirty="0"/>
              <a:t> versant et </a:t>
            </a:r>
            <a:r>
              <a:rPr lang="en-CA" sz="2000" dirty="0" err="1"/>
              <a:t>répond</a:t>
            </a:r>
            <a:r>
              <a:rPr lang="en-CA" sz="2000" dirty="0"/>
              <a:t> aux </a:t>
            </a:r>
            <a:r>
              <a:rPr lang="en-CA" sz="2000" dirty="0" err="1"/>
              <a:t>préoccupations</a:t>
            </a:r>
            <a:r>
              <a:rPr lang="en-CA" sz="2000" dirty="0"/>
              <a:t> de </a:t>
            </a:r>
            <a:r>
              <a:rPr lang="en-CA" sz="2000" dirty="0" err="1"/>
              <a:t>ses</a:t>
            </a:r>
            <a:r>
              <a:rPr lang="en-CA" sz="2000" dirty="0"/>
              <a:t> </a:t>
            </a:r>
            <a:r>
              <a:rPr lang="en-CA" sz="2000" dirty="0" err="1"/>
              <a:t>membres</a:t>
            </a:r>
            <a:r>
              <a:rPr lang="en-CA" sz="2000" dirty="0"/>
              <a:t> à </a:t>
            </a:r>
            <a:r>
              <a:rPr lang="en-CA" sz="2000" dirty="0" err="1"/>
              <a:t>ce</a:t>
            </a:r>
            <a:r>
              <a:rPr lang="en-CA" sz="2000" dirty="0"/>
              <a:t> </a:t>
            </a:r>
            <a:r>
              <a:rPr lang="en-CA" sz="2000" dirty="0" err="1"/>
              <a:t>sujet</a:t>
            </a:r>
            <a:r>
              <a:rPr lang="en-CA" sz="2000" dirty="0"/>
              <a:t>;</a:t>
            </a:r>
          </a:p>
          <a:p>
            <a:pPr marL="0" indent="0">
              <a:buNone/>
            </a:pPr>
            <a:r>
              <a:rPr lang="en-CA" sz="2000" dirty="0"/>
              <a:t>(2) </a:t>
            </a:r>
            <a:r>
              <a:rPr lang="en-CA" sz="2000" dirty="0" err="1"/>
              <a:t>informe</a:t>
            </a:r>
            <a:r>
              <a:rPr lang="en-CA" sz="2000" dirty="0"/>
              <a:t> </a:t>
            </a:r>
            <a:r>
              <a:rPr lang="en-CA" sz="2000" dirty="0" err="1"/>
              <a:t>ses</a:t>
            </a:r>
            <a:r>
              <a:rPr lang="en-CA" sz="2000" dirty="0"/>
              <a:t> </a:t>
            </a:r>
            <a:r>
              <a:rPr lang="en-CA" sz="2000" dirty="0" err="1"/>
              <a:t>membres</a:t>
            </a:r>
            <a:r>
              <a:rPr lang="en-CA" sz="2000" dirty="0"/>
              <a:t> et les </a:t>
            </a:r>
            <a:r>
              <a:rPr lang="en-CA" sz="2000" dirty="0" err="1"/>
              <a:t>autres</a:t>
            </a:r>
            <a:r>
              <a:rPr lang="en-CA" sz="2000" dirty="0"/>
              <a:t> </a:t>
            </a:r>
            <a:r>
              <a:rPr lang="en-CA" sz="2000" dirty="0" err="1"/>
              <a:t>usagers</a:t>
            </a:r>
            <a:r>
              <a:rPr lang="en-CA" sz="2000" dirty="0"/>
              <a:t> du </a:t>
            </a:r>
            <a:r>
              <a:rPr lang="en-CA" sz="2000" dirty="0" err="1"/>
              <a:t>bassin</a:t>
            </a:r>
            <a:r>
              <a:rPr lang="en-CA" sz="2000" dirty="0"/>
              <a:t> versant sur les </a:t>
            </a:r>
            <a:r>
              <a:rPr lang="en-CA" sz="2000" dirty="0" err="1"/>
              <a:t>mesures</a:t>
            </a:r>
            <a:r>
              <a:rPr lang="en-CA" sz="2000" dirty="0"/>
              <a:t> </a:t>
            </a:r>
            <a:r>
              <a:rPr lang="en-CA" sz="2000" dirty="0" err="1"/>
              <a:t>qu’ils</a:t>
            </a:r>
            <a:r>
              <a:rPr lang="en-CA" sz="2000" dirty="0"/>
              <a:t> </a:t>
            </a:r>
            <a:r>
              <a:rPr lang="en-CA" sz="2000" dirty="0" err="1"/>
              <a:t>peuvent</a:t>
            </a:r>
            <a:r>
              <a:rPr lang="en-CA" sz="2000" dirty="0"/>
              <a:t> et </a:t>
            </a:r>
            <a:r>
              <a:rPr lang="en-CA" sz="2000" dirty="0" err="1"/>
              <a:t>devraient</a:t>
            </a:r>
            <a:r>
              <a:rPr lang="en-CA" sz="2000" dirty="0"/>
              <a:t> prendre pour le </a:t>
            </a:r>
            <a:r>
              <a:rPr lang="en-CA" sz="2000" dirty="0" err="1"/>
              <a:t>protéger</a:t>
            </a:r>
            <a:r>
              <a:rPr lang="en-CA" sz="2000" dirty="0"/>
              <a:t>;</a:t>
            </a:r>
          </a:p>
          <a:p>
            <a:pPr marL="0" indent="0">
              <a:buNone/>
            </a:pPr>
            <a:r>
              <a:rPr lang="en-CA" sz="2000" dirty="0"/>
              <a:t>(3) </a:t>
            </a:r>
            <a:r>
              <a:rPr lang="en-CA" sz="2000" dirty="0" err="1"/>
              <a:t>intervient</a:t>
            </a:r>
            <a:r>
              <a:rPr lang="en-CA" sz="2000" dirty="0"/>
              <a:t> pour </a:t>
            </a:r>
            <a:r>
              <a:rPr lang="en-CA" sz="2000" dirty="0" err="1"/>
              <a:t>contrer</a:t>
            </a:r>
            <a:r>
              <a:rPr lang="en-CA" sz="2000" dirty="0"/>
              <a:t> les menaces qui </a:t>
            </a:r>
            <a:r>
              <a:rPr lang="en-CA" sz="2000" dirty="0" err="1"/>
              <a:t>pèsent</a:t>
            </a:r>
            <a:r>
              <a:rPr lang="en-CA" sz="2000" dirty="0"/>
              <a:t> sur le </a:t>
            </a:r>
            <a:r>
              <a:rPr lang="en-CA" sz="2000" dirty="0" err="1"/>
              <a:t>bassin</a:t>
            </a:r>
            <a:r>
              <a:rPr lang="en-CA" sz="2000" dirty="0"/>
              <a:t> versant, </a:t>
            </a:r>
            <a:r>
              <a:rPr lang="en-CA" sz="2000" dirty="0" err="1"/>
              <a:t>notamment</a:t>
            </a:r>
            <a:r>
              <a:rPr lang="en-CA" sz="2000" dirty="0"/>
              <a:t> grâce aux programmes </a:t>
            </a:r>
            <a:r>
              <a:rPr lang="en-CA" sz="2000" dirty="0" err="1"/>
              <a:t>gouvernementaux</a:t>
            </a:r>
            <a:r>
              <a:rPr lang="en-CA" sz="2000" dirty="0"/>
              <a:t> de </a:t>
            </a:r>
            <a:r>
              <a:rPr lang="en-CA" sz="2000" dirty="0" err="1"/>
              <a:t>soutien</a:t>
            </a:r>
            <a:r>
              <a:rPr lang="en-CA" sz="2000" dirty="0"/>
              <a:t>; et</a:t>
            </a:r>
          </a:p>
          <a:p>
            <a:pPr marL="0" indent="0">
              <a:buNone/>
            </a:pPr>
            <a:r>
              <a:rPr lang="en-CA" sz="2000" dirty="0"/>
              <a:t>(4) </a:t>
            </a:r>
            <a:r>
              <a:rPr lang="en-CA" sz="2000" dirty="0" err="1"/>
              <a:t>milite</a:t>
            </a:r>
            <a:r>
              <a:rPr lang="en-CA" sz="2000" dirty="0"/>
              <a:t> pour </a:t>
            </a:r>
            <a:r>
              <a:rPr lang="en-CA" sz="2000" dirty="0" err="1"/>
              <a:t>l’élaboration</a:t>
            </a:r>
            <a:r>
              <a:rPr lang="en-CA" sz="2000" dirty="0"/>
              <a:t> et </a:t>
            </a:r>
            <a:r>
              <a:rPr lang="en-CA" sz="2000" dirty="0" err="1"/>
              <a:t>l’application</a:t>
            </a:r>
            <a:r>
              <a:rPr lang="en-CA" sz="2000" dirty="0"/>
              <a:t> de politiques, de </a:t>
            </a:r>
            <a:r>
              <a:rPr lang="en-CA" sz="2000" dirty="0" err="1"/>
              <a:t>lois</a:t>
            </a:r>
            <a:r>
              <a:rPr lang="en-CA" sz="2000" dirty="0"/>
              <a:t> et de </a:t>
            </a:r>
            <a:r>
              <a:rPr lang="en-CA" sz="2000" dirty="0" err="1"/>
              <a:t>règlements</a:t>
            </a:r>
            <a:r>
              <a:rPr lang="en-CA" sz="2000" dirty="0"/>
              <a:t> </a:t>
            </a:r>
            <a:r>
              <a:rPr lang="en-CA" sz="2000" dirty="0" err="1"/>
              <a:t>visant</a:t>
            </a:r>
            <a:r>
              <a:rPr lang="en-CA" sz="2000" dirty="0"/>
              <a:t> à </a:t>
            </a:r>
            <a:r>
              <a:rPr lang="en-CA" sz="2000" dirty="0" err="1"/>
              <a:t>protéger</a:t>
            </a:r>
            <a:r>
              <a:rPr lang="en-CA" sz="2000" dirty="0"/>
              <a:t> le </a:t>
            </a:r>
            <a:r>
              <a:rPr lang="en-CA" sz="2000" dirty="0" err="1"/>
              <a:t>bassin</a:t>
            </a:r>
            <a:r>
              <a:rPr lang="en-CA" sz="2000" dirty="0"/>
              <a:t> versant du lac Heney et </a:t>
            </a:r>
            <a:r>
              <a:rPr lang="en-CA" sz="2000" dirty="0" err="1"/>
              <a:t>l’environnement</a:t>
            </a:r>
            <a:r>
              <a:rPr lang="en-CA" sz="2000" dirty="0"/>
              <a:t> </a:t>
            </a:r>
            <a:r>
              <a:rPr lang="en-CA" sz="2000" dirty="0" err="1"/>
              <a:t>environnant</a:t>
            </a:r>
            <a:r>
              <a:rPr lang="en-CA" sz="2000" dirty="0"/>
              <a:t>, </a:t>
            </a:r>
            <a:r>
              <a:rPr lang="en-CA" sz="2000" dirty="0" err="1"/>
              <a:t>notamment</a:t>
            </a:r>
            <a:r>
              <a:rPr lang="en-CA" sz="2000" dirty="0"/>
              <a:t> par la gestion des rives et </a:t>
            </a:r>
            <a:r>
              <a:rPr lang="en-CA" sz="2000" dirty="0" err="1"/>
              <a:t>l’entretien</a:t>
            </a:r>
            <a:r>
              <a:rPr lang="en-CA" sz="2000" dirty="0"/>
              <a:t> des fosses </a:t>
            </a:r>
            <a:r>
              <a:rPr lang="en-CA" sz="2000" dirty="0" err="1"/>
              <a:t>septiques</a:t>
            </a:r>
            <a:r>
              <a:rPr lang="en-CA" sz="2000" dirty="0"/>
              <a:t>, </a:t>
            </a:r>
            <a:r>
              <a:rPr lang="en-CA" sz="2000" dirty="0" err="1"/>
              <a:t>en</a:t>
            </a:r>
            <a:r>
              <a:rPr lang="en-CA" sz="2000" dirty="0"/>
              <a:t> collaboration avec </a:t>
            </a:r>
            <a:r>
              <a:rPr lang="en-CA" sz="2000" dirty="0" err="1"/>
              <a:t>Gracefield</a:t>
            </a:r>
            <a:r>
              <a:rPr lang="en-CA" sz="2000" dirty="0"/>
              <a:t>, Lac-Ste-Marie, la MRC et la province.</a:t>
            </a:r>
          </a:p>
        </p:txBody>
      </p:sp>
      <p:sp>
        <p:nvSpPr>
          <p:cNvPr id="3" name="Slide Number Placeholder 2">
            <a:extLst>
              <a:ext uri="{FF2B5EF4-FFF2-40B4-BE49-F238E27FC236}">
                <a16:creationId xmlns:a16="http://schemas.microsoft.com/office/drawing/2014/main" id="{95D525DE-6516-C346-E7C2-68A542C811C9}"/>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5</a:t>
            </a:fld>
            <a:endParaRPr lang="en-US" dirty="0"/>
          </a:p>
        </p:txBody>
      </p:sp>
      <p:sp>
        <p:nvSpPr>
          <p:cNvPr id="4" name="Content Placeholder 1">
            <a:extLst>
              <a:ext uri="{FF2B5EF4-FFF2-40B4-BE49-F238E27FC236}">
                <a16:creationId xmlns:a16="http://schemas.microsoft.com/office/drawing/2014/main" id="{41B945B3-6DCE-BCD9-6222-97CF2F38C15A}"/>
              </a:ext>
            </a:extLst>
          </p:cNvPr>
          <p:cNvSpPr txBox="1">
            <a:spLocks/>
          </p:cNvSpPr>
          <p:nvPr/>
        </p:nvSpPr>
        <p:spPr>
          <a:xfrm>
            <a:off x="1994561" y="322732"/>
            <a:ext cx="6457777" cy="943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3000" b="1" dirty="0">
                <a:cs typeface="Arial" panose="020B0604020202020204" pitchFamily="34" charset="0"/>
              </a:rPr>
              <a:t>Nouvelle </a:t>
            </a:r>
            <a:r>
              <a:rPr lang="en-CA" sz="3200" b="1" dirty="0" err="1"/>
              <a:t>énoncé</a:t>
            </a:r>
            <a:r>
              <a:rPr lang="en-CA" sz="3000" b="1" dirty="0">
                <a:cs typeface="Arial" panose="020B0604020202020204" pitchFamily="34" charset="0"/>
              </a:rPr>
              <a:t> de mission - Version longue</a:t>
            </a:r>
            <a:endParaRPr lang="en-CA" sz="3000" b="1" dirty="0"/>
          </a:p>
        </p:txBody>
      </p:sp>
    </p:spTree>
    <p:extLst>
      <p:ext uri="{BB962C8B-B14F-4D97-AF65-F5344CB8AC3E}">
        <p14:creationId xmlns:p14="http://schemas.microsoft.com/office/powerpoint/2010/main" val="22177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7EAC1-C6E9-94F8-ED9B-504D5FDF978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DE70E6-D255-DCEC-486D-B8FCFAF40404}"/>
              </a:ext>
            </a:extLst>
          </p:cNvPr>
          <p:cNvSpPr>
            <a:spLocks noGrp="1"/>
          </p:cNvSpPr>
          <p:nvPr>
            <p:ph idx="1"/>
          </p:nvPr>
        </p:nvSpPr>
        <p:spPr>
          <a:xfrm>
            <a:off x="374560" y="1637226"/>
            <a:ext cx="11426915" cy="5220774"/>
          </a:xfrm>
        </p:spPr>
        <p:txBody>
          <a:bodyPr>
            <a:normAutofit/>
          </a:bodyPr>
          <a:lstStyle/>
          <a:p>
            <a:pPr marL="0" indent="0">
              <a:buNone/>
            </a:pPr>
            <a:r>
              <a:rPr lang="en-CA" sz="2400" dirty="0" err="1"/>
              <a:t>L’Association</a:t>
            </a:r>
            <a:r>
              <a:rPr lang="en-CA" sz="2400" dirty="0"/>
              <a:t> du Bassin versant du lac Heney se </a:t>
            </a:r>
            <a:r>
              <a:rPr lang="en-CA" sz="2400" dirty="0" err="1"/>
              <a:t>consacre</a:t>
            </a:r>
            <a:r>
              <a:rPr lang="en-CA" sz="2400" dirty="0"/>
              <a:t> à la protection et à la conservation du </a:t>
            </a:r>
            <a:r>
              <a:rPr lang="en-CA" sz="2400" dirty="0" err="1"/>
              <a:t>bassin</a:t>
            </a:r>
            <a:r>
              <a:rPr lang="en-CA" sz="2400" dirty="0"/>
              <a:t> versant du lac Heney au profit des propriétaires </a:t>
            </a:r>
            <a:r>
              <a:rPr lang="en-CA" sz="2400" dirty="0" err="1"/>
              <a:t>riverains</a:t>
            </a:r>
            <a:r>
              <a:rPr lang="en-CA" sz="2400" dirty="0"/>
              <a:t>, </a:t>
            </a:r>
            <a:r>
              <a:rPr lang="en-CA" sz="2400" dirty="0" err="1"/>
              <a:t>aujourd’hui</a:t>
            </a:r>
            <a:r>
              <a:rPr lang="en-CA" sz="2400" dirty="0"/>
              <a:t> et </a:t>
            </a:r>
            <a:r>
              <a:rPr lang="en-CA" sz="2400" dirty="0" err="1"/>
              <a:t>demain</a:t>
            </a:r>
            <a:r>
              <a:rPr lang="en-CA" sz="2400" dirty="0"/>
              <a:t>, par le </a:t>
            </a:r>
            <a:r>
              <a:rPr lang="en-CA" sz="2400" dirty="0" err="1"/>
              <a:t>biais</a:t>
            </a:r>
            <a:r>
              <a:rPr lang="en-CA" sz="2400" dirty="0"/>
              <a:t> de la </a:t>
            </a:r>
            <a:r>
              <a:rPr lang="en-CA" sz="2400" dirty="0" err="1"/>
              <a:t>sensibilisation</a:t>
            </a:r>
            <a:r>
              <a:rPr lang="en-CA" sz="2400" dirty="0"/>
              <a:t>, </a:t>
            </a:r>
            <a:r>
              <a:rPr lang="en-CA" sz="2400" dirty="0" err="1"/>
              <a:t>d’actions</a:t>
            </a:r>
            <a:r>
              <a:rPr lang="en-CA" sz="2400" dirty="0"/>
              <a:t> </a:t>
            </a:r>
            <a:r>
              <a:rPr lang="en-CA" sz="2400" dirty="0" err="1"/>
              <a:t>concrètes</a:t>
            </a:r>
            <a:r>
              <a:rPr lang="en-CA" sz="2400" dirty="0"/>
              <a:t> et de la </a:t>
            </a:r>
            <a:r>
              <a:rPr lang="en-CA" sz="2400" dirty="0" err="1"/>
              <a:t>défense</a:t>
            </a:r>
            <a:r>
              <a:rPr lang="en-CA" sz="2400" dirty="0"/>
              <a:t> de </a:t>
            </a:r>
            <a:r>
              <a:rPr lang="en-CA" sz="2400" dirty="0" err="1"/>
              <a:t>leurs</a:t>
            </a:r>
            <a:r>
              <a:rPr lang="en-CA" sz="2400" dirty="0"/>
              <a:t> </a:t>
            </a:r>
            <a:r>
              <a:rPr lang="en-CA" sz="2400" dirty="0" err="1"/>
              <a:t>intérêts</a:t>
            </a:r>
            <a:r>
              <a:rPr lang="en-CA" sz="2400" dirty="0"/>
              <a:t>. En </a:t>
            </a:r>
            <a:r>
              <a:rPr lang="en-CA" sz="2400" dirty="0" err="1"/>
              <a:t>promouvant</a:t>
            </a:r>
            <a:r>
              <a:rPr lang="en-CA" sz="2400" dirty="0"/>
              <a:t> la </a:t>
            </a:r>
            <a:r>
              <a:rPr lang="en-CA" sz="2400" dirty="0" err="1"/>
              <a:t>durabilité</a:t>
            </a:r>
            <a:r>
              <a:rPr lang="en-CA" sz="2400" dirty="0"/>
              <a:t> des lacs du </a:t>
            </a:r>
            <a:r>
              <a:rPr lang="en-CA" sz="2400" dirty="0" err="1"/>
              <a:t>bassin</a:t>
            </a:r>
            <a:r>
              <a:rPr lang="en-CA" sz="2400" dirty="0"/>
              <a:t> versant, </a:t>
            </a:r>
            <a:r>
              <a:rPr lang="en-CA" sz="2400" dirty="0" err="1"/>
              <a:t>l’Association</a:t>
            </a:r>
            <a:r>
              <a:rPr lang="en-CA" sz="2400" dirty="0"/>
              <a:t> vise à </a:t>
            </a:r>
            <a:r>
              <a:rPr lang="en-CA" sz="2400" dirty="0" err="1"/>
              <a:t>préserver</a:t>
            </a:r>
            <a:r>
              <a:rPr lang="en-CA" sz="2400" dirty="0"/>
              <a:t> les </a:t>
            </a:r>
            <a:r>
              <a:rPr lang="en-CA" sz="2400" dirty="0" err="1"/>
              <a:t>nombreux</a:t>
            </a:r>
            <a:r>
              <a:rPr lang="en-CA" sz="2400" dirty="0"/>
              <a:t> </a:t>
            </a:r>
            <a:r>
              <a:rPr lang="en-CA" sz="2400" dirty="0" err="1"/>
              <a:t>atouts</a:t>
            </a:r>
            <a:r>
              <a:rPr lang="en-CA" sz="2400" dirty="0"/>
              <a:t> </a:t>
            </a:r>
            <a:r>
              <a:rPr lang="en-CA" sz="2400" dirty="0" err="1"/>
              <a:t>que</a:t>
            </a:r>
            <a:r>
              <a:rPr lang="en-CA" sz="2400" dirty="0"/>
              <a:t> </a:t>
            </a:r>
            <a:r>
              <a:rPr lang="en-CA" sz="2400" dirty="0" err="1"/>
              <a:t>représentent</a:t>
            </a:r>
            <a:r>
              <a:rPr lang="en-CA" sz="2400" dirty="0"/>
              <a:t> les </a:t>
            </a:r>
            <a:r>
              <a:rPr lang="en-CA" sz="2400" dirty="0" err="1"/>
              <a:t>propriétés</a:t>
            </a:r>
            <a:r>
              <a:rPr lang="en-CA" sz="2400" dirty="0"/>
              <a:t> </a:t>
            </a:r>
            <a:r>
              <a:rPr lang="en-CA" sz="2400" dirty="0" err="1"/>
              <a:t>riveraines</a:t>
            </a:r>
            <a:r>
              <a:rPr lang="en-CA" sz="2400" dirty="0"/>
              <a:t> pour </a:t>
            </a:r>
            <a:r>
              <a:rPr lang="en-CA" sz="2400" dirty="0" err="1"/>
              <a:t>leurs</a:t>
            </a:r>
            <a:r>
              <a:rPr lang="en-CA" sz="2400" dirty="0"/>
              <a:t> propriétaires.</a:t>
            </a:r>
          </a:p>
        </p:txBody>
      </p:sp>
      <p:sp>
        <p:nvSpPr>
          <p:cNvPr id="3" name="Slide Number Placeholder 2">
            <a:extLst>
              <a:ext uri="{FF2B5EF4-FFF2-40B4-BE49-F238E27FC236}">
                <a16:creationId xmlns:a16="http://schemas.microsoft.com/office/drawing/2014/main" id="{3B8C9241-1B21-DDEB-48B1-04A3C3F6A30D}"/>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6</a:t>
            </a:fld>
            <a:endParaRPr lang="en-US" dirty="0"/>
          </a:p>
        </p:txBody>
      </p:sp>
      <p:sp>
        <p:nvSpPr>
          <p:cNvPr id="4" name="Content Placeholder 1">
            <a:extLst>
              <a:ext uri="{FF2B5EF4-FFF2-40B4-BE49-F238E27FC236}">
                <a16:creationId xmlns:a16="http://schemas.microsoft.com/office/drawing/2014/main" id="{CA4D256D-70B5-830E-52C7-8E3200DA871D}"/>
              </a:ext>
            </a:extLst>
          </p:cNvPr>
          <p:cNvSpPr txBox="1">
            <a:spLocks/>
          </p:cNvSpPr>
          <p:nvPr/>
        </p:nvSpPr>
        <p:spPr>
          <a:xfrm>
            <a:off x="1994560" y="322730"/>
            <a:ext cx="7231502" cy="10723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cs typeface="Arial" panose="020B0604020202020204" pitchFamily="34" charset="0"/>
              </a:rPr>
              <a:t>Nouvelle </a:t>
            </a:r>
            <a:r>
              <a:rPr lang="en-CA" b="1" dirty="0" err="1"/>
              <a:t>énoncé</a:t>
            </a:r>
            <a:r>
              <a:rPr lang="en-CA" b="1" dirty="0">
                <a:cs typeface="Arial" panose="020B0604020202020204" pitchFamily="34" charset="0"/>
              </a:rPr>
              <a:t> de mission - Version </a:t>
            </a:r>
            <a:r>
              <a:rPr lang="en-CA" b="1" dirty="0" err="1">
                <a:cs typeface="Arial" panose="020B0604020202020204" pitchFamily="34" charset="0"/>
              </a:rPr>
              <a:t>abrégée</a:t>
            </a:r>
            <a:endParaRPr lang="en-CA" b="1" dirty="0">
              <a:cs typeface="Arial" panose="020B0604020202020204" pitchFamily="34" charset="0"/>
            </a:endParaRPr>
          </a:p>
        </p:txBody>
      </p:sp>
    </p:spTree>
    <p:extLst>
      <p:ext uri="{BB962C8B-B14F-4D97-AF65-F5344CB8AC3E}">
        <p14:creationId xmlns:p14="http://schemas.microsoft.com/office/powerpoint/2010/main" val="247569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8C237-447D-1382-DDA9-89985F3BA0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A57FBD-2B76-9977-0EBD-DC57E6DDC6A1}"/>
              </a:ext>
            </a:extLst>
          </p:cNvPr>
          <p:cNvSpPr>
            <a:spLocks noGrp="1"/>
          </p:cNvSpPr>
          <p:nvPr>
            <p:ph idx="1"/>
          </p:nvPr>
        </p:nvSpPr>
        <p:spPr>
          <a:xfrm>
            <a:off x="374560" y="1637226"/>
            <a:ext cx="11426915" cy="5046149"/>
          </a:xfrm>
        </p:spPr>
        <p:txBody>
          <a:bodyPr>
            <a:normAutofit fontScale="55000" lnSpcReduction="20000"/>
          </a:bodyPr>
          <a:lstStyle/>
          <a:p>
            <a:pPr marL="514350" indent="-514350">
              <a:spcBef>
                <a:spcPts val="600"/>
              </a:spcBef>
              <a:buFont typeface="+mj-lt"/>
              <a:buAutoNum type="arabicParenR"/>
            </a:pPr>
            <a:r>
              <a:rPr lang="en-CA" sz="4400" dirty="0" err="1">
                <a:cs typeface="Arial" panose="020B0604020202020204" pitchFamily="34" charset="0"/>
              </a:rPr>
              <a:t>Stratégie</a:t>
            </a:r>
            <a:r>
              <a:rPr lang="en-CA" sz="4400" dirty="0">
                <a:cs typeface="Arial" panose="020B0604020202020204" pitchFamily="34" charset="0"/>
              </a:rPr>
              <a:t> </a:t>
            </a:r>
            <a:r>
              <a:rPr lang="en-CA" sz="4400" dirty="0" err="1">
                <a:cs typeface="Arial" panose="020B0604020202020204" pitchFamily="34" charset="0"/>
              </a:rPr>
              <a:t>concernant</a:t>
            </a:r>
            <a:r>
              <a:rPr lang="en-CA" sz="4400" dirty="0">
                <a:cs typeface="Arial" panose="020B0604020202020204" pitchFamily="34" charset="0"/>
              </a:rPr>
              <a:t> le </a:t>
            </a:r>
            <a:r>
              <a:rPr lang="en-CA" sz="4400" dirty="0" err="1">
                <a:cs typeface="Arial" panose="020B0604020202020204" pitchFamily="34" charset="0"/>
              </a:rPr>
              <a:t>myriophylle</a:t>
            </a:r>
            <a:r>
              <a:rPr lang="en-CA" sz="4400" dirty="0">
                <a:cs typeface="Arial" panose="020B0604020202020204" pitchFamily="34" charset="0"/>
              </a:rPr>
              <a:t> à </a:t>
            </a:r>
            <a:r>
              <a:rPr lang="en-CA" sz="4400" dirty="0" err="1">
                <a:cs typeface="Arial" panose="020B0604020202020204" pitchFamily="34" charset="0"/>
              </a:rPr>
              <a:t>épis</a:t>
            </a:r>
            <a:endParaRPr lang="en-CA" sz="4400" dirty="0">
              <a:cs typeface="Arial" panose="020B0604020202020204" pitchFamily="34" charset="0"/>
            </a:endParaRPr>
          </a:p>
          <a:p>
            <a:pPr marL="514350" indent="-514350">
              <a:spcBef>
                <a:spcPts val="600"/>
              </a:spcBef>
              <a:buFont typeface="+mj-lt"/>
              <a:buAutoNum type="arabicParenR"/>
            </a:pPr>
            <a:r>
              <a:rPr lang="en-CA" sz="4400" dirty="0" err="1">
                <a:cs typeface="Arial" panose="020B0604020202020204" pitchFamily="34" charset="0"/>
              </a:rPr>
              <a:t>Relancement</a:t>
            </a:r>
            <a:r>
              <a:rPr lang="en-CA" sz="4400" dirty="0">
                <a:cs typeface="Arial" panose="020B0604020202020204" pitchFamily="34" charset="0"/>
              </a:rPr>
              <a:t> du programme des capitaines de </a:t>
            </a:r>
            <a:r>
              <a:rPr lang="en-CA" sz="4400" dirty="0" err="1">
                <a:cs typeface="Arial" panose="020B0604020202020204" pitchFamily="34" charset="0"/>
              </a:rPr>
              <a:t>baie</a:t>
            </a:r>
            <a:endParaRPr lang="en-CA" sz="4400" dirty="0">
              <a:cs typeface="Arial" panose="020B0604020202020204" pitchFamily="34" charset="0"/>
            </a:endParaRPr>
          </a:p>
          <a:p>
            <a:pPr marL="514350" indent="-514350">
              <a:spcBef>
                <a:spcPts val="600"/>
              </a:spcBef>
              <a:buFont typeface="+mj-lt"/>
              <a:buAutoNum type="arabicParenR"/>
            </a:pPr>
            <a:r>
              <a:rPr lang="en-CA" sz="4400" dirty="0" err="1">
                <a:cs typeface="Arial" panose="020B0604020202020204" pitchFamily="34" charset="0"/>
              </a:rPr>
              <a:t>Croissance</a:t>
            </a:r>
            <a:r>
              <a:rPr lang="en-CA" sz="4400" dirty="0">
                <a:cs typeface="Arial" panose="020B0604020202020204" pitchFamily="34" charset="0"/>
              </a:rPr>
              <a:t> du </a:t>
            </a:r>
            <a:r>
              <a:rPr lang="en-CA" sz="4400" dirty="0" err="1">
                <a:cs typeface="Arial" panose="020B0604020202020204" pitchFamily="34" charset="0"/>
              </a:rPr>
              <a:t>nombre</a:t>
            </a:r>
            <a:r>
              <a:rPr lang="en-CA" sz="4400" dirty="0">
                <a:cs typeface="Arial" panose="020B0604020202020204" pitchFamily="34" charset="0"/>
              </a:rPr>
              <a:t> de </a:t>
            </a:r>
            <a:r>
              <a:rPr lang="en-CA" sz="4400" dirty="0" err="1">
                <a:cs typeface="Arial" panose="020B0604020202020204" pitchFamily="34" charset="0"/>
              </a:rPr>
              <a:t>membres</a:t>
            </a:r>
            <a:endParaRPr lang="en-CA" sz="4400" dirty="0">
              <a:cs typeface="Arial" panose="020B0604020202020204" pitchFamily="34" charset="0"/>
            </a:endParaRPr>
          </a:p>
          <a:p>
            <a:pPr marL="514350" indent="-514350">
              <a:spcBef>
                <a:spcPts val="600"/>
              </a:spcBef>
              <a:buFont typeface="+mj-lt"/>
              <a:buAutoNum type="arabicParenR"/>
            </a:pPr>
            <a:r>
              <a:rPr lang="en-CA" sz="4400" dirty="0">
                <a:cs typeface="Arial" panose="020B0604020202020204" pitchFamily="34" charset="0"/>
              </a:rPr>
              <a:t>Restauration du </a:t>
            </a:r>
            <a:r>
              <a:rPr lang="en-CA" sz="4400" dirty="0" err="1">
                <a:cs typeface="Arial" panose="020B0604020202020204" pitchFamily="34" charset="0"/>
              </a:rPr>
              <a:t>kiosque</a:t>
            </a:r>
            <a:r>
              <a:rPr lang="en-CA" sz="4400" dirty="0">
                <a:cs typeface="Arial" panose="020B0604020202020204" pitchFamily="34" charset="0"/>
              </a:rPr>
              <a:t> </a:t>
            </a:r>
            <a:r>
              <a:rPr lang="en-CA" sz="4400" dirty="0" err="1">
                <a:cs typeface="Arial" panose="020B0604020202020204" pitchFamily="34" charset="0"/>
              </a:rPr>
              <a:t>d'information</a:t>
            </a:r>
            <a:endParaRPr lang="en-CA" sz="4400" dirty="0">
              <a:cs typeface="Arial" panose="020B0604020202020204" pitchFamily="34" charset="0"/>
            </a:endParaRPr>
          </a:p>
          <a:p>
            <a:pPr marL="514350" indent="-514350">
              <a:buFont typeface="+mj-lt"/>
              <a:buAutoNum type="arabicParenR" startAt="5"/>
            </a:pPr>
            <a:r>
              <a:rPr lang="fr-FR" sz="4400" dirty="0"/>
              <a:t>Renouvellement du conseil d’administration et recherche d’un président/une présidente </a:t>
            </a:r>
          </a:p>
          <a:p>
            <a:pPr lvl="1">
              <a:buFont typeface="Wingdings" pitchFamily="2" charset="2"/>
              <a:buChar char="Ø"/>
            </a:pPr>
            <a:r>
              <a:rPr lang="fr-FR" sz="3300" dirty="0"/>
              <a:t>L’Association a besoin de nouveaux administrateurs et d’un(e) nouveau/nouvelle leadership</a:t>
            </a:r>
          </a:p>
          <a:p>
            <a:pPr lvl="2">
              <a:buFont typeface="Wingdings" pitchFamily="2" charset="2"/>
              <a:buChar char="Ø"/>
            </a:pPr>
            <a:r>
              <a:rPr lang="fr-FR" sz="3300" dirty="0"/>
              <a:t>Vous vous intéressez aux enjeux qui concernent votre lac et votre propriété ?</a:t>
            </a:r>
          </a:p>
          <a:p>
            <a:pPr lvl="2">
              <a:buFont typeface="Wingdings" pitchFamily="2" charset="2"/>
              <a:buChar char="Ø"/>
            </a:pPr>
            <a:r>
              <a:rPr lang="fr-FR" sz="3300" dirty="0"/>
              <a:t>Vous êtes curieux d’en apprendre davantage sur le conseil et sur la façon dont vous pouvez faire une différence ?</a:t>
            </a:r>
          </a:p>
          <a:p>
            <a:pPr marL="514350" indent="-514350">
              <a:buFont typeface="+mj-lt"/>
              <a:buAutoNum type="arabicParenR" startAt="6"/>
            </a:pPr>
            <a:r>
              <a:rPr lang="fr-FR" sz="4400" dirty="0"/>
              <a:t>Nous recherchons également des bénévoles parmi les membres pour aider avec</a:t>
            </a:r>
            <a:r>
              <a:rPr lang="en-US" sz="4400" dirty="0">
                <a:cs typeface="Arial" panose="020B0604020202020204" pitchFamily="34" charset="0"/>
              </a:rPr>
              <a:t> le </a:t>
            </a:r>
            <a:r>
              <a:rPr lang="en-US" sz="4400" dirty="0" err="1">
                <a:cs typeface="Arial" panose="020B0604020202020204" pitchFamily="34" charset="0"/>
              </a:rPr>
              <a:t>groupe</a:t>
            </a:r>
            <a:r>
              <a:rPr lang="en-US" sz="4400" dirty="0">
                <a:cs typeface="Arial" panose="020B0604020202020204" pitchFamily="34" charset="0"/>
              </a:rPr>
              <a:t> de travail sur le </a:t>
            </a:r>
            <a:r>
              <a:rPr lang="en-US" sz="4400" dirty="0" err="1">
                <a:cs typeface="Arial" panose="020B0604020202020204" pitchFamily="34" charset="0"/>
              </a:rPr>
              <a:t>myriophylle</a:t>
            </a:r>
            <a:r>
              <a:rPr lang="en-US" sz="4400" dirty="0">
                <a:cs typeface="Arial" panose="020B0604020202020204" pitchFamily="34" charset="0"/>
              </a:rPr>
              <a:t> </a:t>
            </a:r>
            <a:r>
              <a:rPr lang="fr-FR" sz="4400" dirty="0"/>
              <a:t>à épis,</a:t>
            </a:r>
            <a:r>
              <a:rPr lang="en-CA" sz="4400" dirty="0"/>
              <a:t> </a:t>
            </a:r>
            <a:r>
              <a:rPr lang="fr-FR" sz="4400" dirty="0"/>
              <a:t>le infolettre et les réparations du kiosque</a:t>
            </a:r>
          </a:p>
          <a:p>
            <a:pPr marL="0" indent="0">
              <a:buNone/>
            </a:pPr>
            <a:endParaRPr lang="fr-FR" sz="3400" dirty="0"/>
          </a:p>
          <a:p>
            <a:pPr marL="0" indent="0" algn="ctr">
              <a:buNone/>
            </a:pPr>
            <a:r>
              <a:rPr lang="fr-FR" sz="3400" b="1" dirty="0"/>
              <a:t>N’hésitez pas à me contacter ou à contacter l’un de nos administrateurs si l’une de ces opportunités vous intéresse</a:t>
            </a:r>
          </a:p>
          <a:p>
            <a:pPr marL="0" indent="0" algn="ctr">
              <a:buNone/>
            </a:pPr>
            <a:r>
              <a:rPr lang="en-CA" sz="3400" b="1" dirty="0" err="1">
                <a:cs typeface="Arial" panose="020B0604020202020204" pitchFamily="34" charset="0"/>
              </a:rPr>
              <a:t>javanduzer@gmail.com</a:t>
            </a:r>
            <a:endParaRPr lang="en-CA" sz="3400" b="1" dirty="0">
              <a:cs typeface="Arial" panose="020B0604020202020204" pitchFamily="34" charset="0"/>
            </a:endParaRPr>
          </a:p>
          <a:p>
            <a:pPr marL="514350" indent="-514350">
              <a:spcBef>
                <a:spcPts val="600"/>
              </a:spcBef>
              <a:buFont typeface="+mj-lt"/>
              <a:buAutoNum type="arabicParenR"/>
            </a:pPr>
            <a:endParaRPr lang="en-CA" dirty="0">
              <a:cs typeface="Arial" panose="020B0604020202020204" pitchFamily="34" charset="0"/>
            </a:endParaRPr>
          </a:p>
        </p:txBody>
      </p:sp>
      <p:sp>
        <p:nvSpPr>
          <p:cNvPr id="3" name="Slide Number Placeholder 2">
            <a:extLst>
              <a:ext uri="{FF2B5EF4-FFF2-40B4-BE49-F238E27FC236}">
                <a16:creationId xmlns:a16="http://schemas.microsoft.com/office/drawing/2014/main" id="{E807F480-5267-1626-3D83-AE95141EF928}"/>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7</a:t>
            </a:fld>
            <a:endParaRPr lang="en-US" dirty="0"/>
          </a:p>
        </p:txBody>
      </p:sp>
      <p:sp>
        <p:nvSpPr>
          <p:cNvPr id="4" name="Content Placeholder 1">
            <a:extLst>
              <a:ext uri="{FF2B5EF4-FFF2-40B4-BE49-F238E27FC236}">
                <a16:creationId xmlns:a16="http://schemas.microsoft.com/office/drawing/2014/main" id="{E3B933F5-122D-BCAD-8D34-48CEF3698F99}"/>
              </a:ext>
            </a:extLst>
          </p:cNvPr>
          <p:cNvSpPr txBox="1">
            <a:spLocks/>
          </p:cNvSpPr>
          <p:nvPr/>
        </p:nvSpPr>
        <p:spPr>
          <a:xfrm>
            <a:off x="1994561" y="322732"/>
            <a:ext cx="5395887" cy="8847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CA" b="1" dirty="0" err="1">
                <a:cs typeface="Arial" panose="020B0604020202020204" pitchFamily="34" charset="0"/>
              </a:rPr>
              <a:t>Priorités</a:t>
            </a:r>
            <a:r>
              <a:rPr lang="en-CA" b="1" dirty="0">
                <a:cs typeface="Arial" panose="020B0604020202020204" pitchFamily="34" charset="0"/>
              </a:rPr>
              <a:t> pour 2026-2027</a:t>
            </a:r>
          </a:p>
        </p:txBody>
      </p:sp>
    </p:spTree>
    <p:extLst>
      <p:ext uri="{BB962C8B-B14F-4D97-AF65-F5344CB8AC3E}">
        <p14:creationId xmlns:p14="http://schemas.microsoft.com/office/powerpoint/2010/main" val="79902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A7907-8A34-72BD-8A74-A561A62E77A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63321F-7E40-3FCC-0739-B9529A15EA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Content Placeholder 1">
            <a:extLst>
              <a:ext uri="{FF2B5EF4-FFF2-40B4-BE49-F238E27FC236}">
                <a16:creationId xmlns:a16="http://schemas.microsoft.com/office/drawing/2014/main" id="{D2B66289-49C7-AC8F-7BA6-33F08110C273}"/>
              </a:ext>
            </a:extLst>
          </p:cNvPr>
          <p:cNvSpPr>
            <a:spLocks noGrp="1"/>
          </p:cNvSpPr>
          <p:nvPr>
            <p:ph idx="1"/>
          </p:nvPr>
        </p:nvSpPr>
        <p:spPr>
          <a:xfrm>
            <a:off x="2031029" y="225874"/>
            <a:ext cx="10631424" cy="987362"/>
          </a:xfrm>
        </p:spPr>
        <p:txBody>
          <a:bodyPr>
            <a:normAutofit fontScale="92500" lnSpcReduction="10000"/>
          </a:bodyPr>
          <a:lstStyle/>
          <a:p>
            <a:pPr marL="0" indent="0">
              <a:buNone/>
            </a:pPr>
            <a:r>
              <a:rPr lang="fr-FR" sz="3200" b="1" dirty="0"/>
              <a:t>Rapport du comité de nomination de l'association</a:t>
            </a:r>
          </a:p>
          <a:p>
            <a:pPr marL="0" indent="0">
              <a:buNone/>
            </a:pPr>
            <a:r>
              <a:rPr lang="fr-FR" sz="3200" b="1" dirty="0"/>
              <a:t>Conseil d'administration pour 2026/27</a:t>
            </a:r>
            <a:endParaRPr lang="en-CA" sz="3200" b="1" dirty="0"/>
          </a:p>
        </p:txBody>
      </p:sp>
      <p:sp>
        <p:nvSpPr>
          <p:cNvPr id="6" name="TextBox 5">
            <a:extLst>
              <a:ext uri="{FF2B5EF4-FFF2-40B4-BE49-F238E27FC236}">
                <a16:creationId xmlns:a16="http://schemas.microsoft.com/office/drawing/2014/main" id="{4EEC5ED5-A7E7-CACC-3FE7-C576369E6704}"/>
              </a:ext>
            </a:extLst>
          </p:cNvPr>
          <p:cNvSpPr txBox="1"/>
          <p:nvPr/>
        </p:nvSpPr>
        <p:spPr>
          <a:xfrm>
            <a:off x="699654" y="1493233"/>
            <a:ext cx="11215178" cy="501425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782888" algn="l"/>
                <a:tab pos="4460875" algn="ctr"/>
                <a:tab pos="5256213" algn="ctr"/>
                <a:tab pos="6797675" algn="l"/>
                <a:tab pos="9605963" algn="ctr"/>
                <a:tab pos="10520363" algn="ctr"/>
              </a:tabLst>
              <a:defRPr/>
            </a:pP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Administrateurs</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du lac 	        premier </a:t>
            </a: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élu</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fin du </a:t>
            </a: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manda</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fonctions</a:t>
            </a:r>
            <a:endPar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862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Jane Macintyre 	Heney 	          2024	    	2027               Facebook, Capitaines de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baie</a:t>
            </a:r>
            <a:endPar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Diane Billey 	Heney 	           2019		 2027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Secrétaire</a:t>
            </a: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Boutique</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Chantal Landry 	Desormeaux      	   2019                  	 2027               Environnement,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Communauté</a:t>
            </a:r>
            <a:endPar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Sean Sutton 	Desormeaux 	        2017	 	 2027               Communications</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Tony VanDuzer 	Heney 	            2021                	 2027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Président</a:t>
            </a: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Affaires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juridiques</a:t>
            </a:r>
            <a:endPar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Michael Wolfson 	Heney                    2015		 2027                Environnement</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Peter Paciorek 	Heney	           2026		 2027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Adhésions</a:t>
            </a:r>
            <a:endPar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endParaRPr kumimoji="0" lang="en-C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Candidats</a:t>
            </a:r>
            <a:r>
              <a:rPr kumimoji="0" lang="en-C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à </a:t>
            </a:r>
            <a:r>
              <a:rPr kumimoji="0" lang="en-CA" sz="18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leur</a:t>
            </a:r>
            <a:r>
              <a:rPr kumimoji="0" lang="en-C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CA" sz="18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réélection</a:t>
            </a:r>
            <a:endParaRPr kumimoji="0" lang="en-C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Tom McKenna 	Heney                   	2004		2026                   Environnement</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862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Ashwin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Shingadia</a:t>
            </a: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Heney 	        2012		 2026                   Capitaines de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baie</a:t>
            </a:r>
            <a:endPar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Liz Stirling 	Heney                   2020	 	2026                    Communications</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286861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Ted Billey   	Heney                   2018 	 	 2026                   </a:t>
            </a:r>
            <a:r>
              <a:rPr kumimoji="0" lang="en-CA"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Trésorier</a:t>
            </a:r>
            <a:endPar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Le </a:t>
            </a: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président</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Tony VanDuzer se </a:t>
            </a: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présente</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aux </a:t>
            </a:r>
            <a:r>
              <a:rPr kumimoji="0" lang="en-CA"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élections</a:t>
            </a:r>
            <a:r>
              <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de 2026</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024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BC3B7-67F9-9E91-F96A-D082127984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DBB6F-1FE3-8D9F-CE0A-BD5F43645D37}"/>
              </a:ext>
            </a:extLst>
          </p:cNvPr>
          <p:cNvSpPr>
            <a:spLocks noGrp="1"/>
          </p:cNvSpPr>
          <p:nvPr>
            <p:ph type="title"/>
          </p:nvPr>
        </p:nvSpPr>
        <p:spPr>
          <a:xfrm>
            <a:off x="1873045" y="-75893"/>
            <a:ext cx="6341807" cy="1617711"/>
          </a:xfrm>
        </p:spPr>
        <p:txBody>
          <a:bodyPr>
            <a:noAutofit/>
          </a:bodyPr>
          <a:lstStyle/>
          <a:p>
            <a:r>
              <a:rPr lang="fr-FR" sz="3200" b="1" dirty="0">
                <a:latin typeface="+mn-lt"/>
              </a:rPr>
              <a:t>Comité de nomination : Propositions de Tom McKenna</a:t>
            </a:r>
            <a:endParaRPr lang="en-CA" sz="3200" b="1" dirty="0">
              <a:latin typeface="+mn-lt"/>
            </a:endParaRPr>
          </a:p>
        </p:txBody>
      </p:sp>
      <p:sp>
        <p:nvSpPr>
          <p:cNvPr id="3" name="Text Placeholder 2">
            <a:extLst>
              <a:ext uri="{FF2B5EF4-FFF2-40B4-BE49-F238E27FC236}">
                <a16:creationId xmlns:a16="http://schemas.microsoft.com/office/drawing/2014/main" id="{4C4ADFA8-85BA-2B59-0E10-73A1BDFB5F88}"/>
              </a:ext>
            </a:extLst>
          </p:cNvPr>
          <p:cNvSpPr>
            <a:spLocks noGrp="1"/>
          </p:cNvSpPr>
          <p:nvPr>
            <p:ph type="body" idx="1"/>
          </p:nvPr>
        </p:nvSpPr>
        <p:spPr>
          <a:xfrm>
            <a:off x="119271" y="1540577"/>
            <a:ext cx="11632756" cy="5317423"/>
          </a:xfrm>
        </p:spPr>
        <p:txBody>
          <a:bodyPr>
            <a:noAutofit/>
          </a:bodyPr>
          <a:lstStyle/>
          <a:p>
            <a:pPr marL="0" indent="0">
              <a:buNone/>
            </a:pPr>
            <a:r>
              <a:rPr lang="fr-FR" sz="2000" b="1" i="1" u="sng" dirty="0"/>
              <a:t>Le président est élu par les membres lors de l'assemblée générale, parmi le conseil d'administration.</a:t>
            </a:r>
          </a:p>
          <a:p>
            <a:pPr marL="0" indent="0">
              <a:buNone/>
            </a:pPr>
            <a:r>
              <a:rPr lang="fr-FR" sz="2000" b="1" i="1" u="sng" dirty="0"/>
              <a:t>Le Conseil est composé d'au moins 8 et de plus de 20 administrateurs</a:t>
            </a:r>
          </a:p>
          <a:p>
            <a:pPr marL="0" indent="0">
              <a:buNone/>
            </a:pPr>
            <a:r>
              <a:rPr lang="fr-FR" sz="2000" dirty="0"/>
              <a:t>Proposition de Tom McKenna, président du comité des nominations :</a:t>
            </a:r>
          </a:p>
          <a:p>
            <a:pPr marL="0" indent="0">
              <a:buNone/>
            </a:pPr>
            <a:endParaRPr lang="fr-FR" sz="2000" dirty="0"/>
          </a:p>
          <a:p>
            <a:pPr>
              <a:buFont typeface="Wingdings" panose="05000000000000000000" pitchFamily="2" charset="2"/>
              <a:buChar char="Ø"/>
            </a:pPr>
            <a:r>
              <a:rPr lang="fr-FR" sz="2000" b="1" dirty="0"/>
              <a:t>Élection de Tony VanDuzer à la présidence pour un mandat d'un an se terminant en 2026</a:t>
            </a:r>
          </a:p>
          <a:p>
            <a:pPr>
              <a:buFont typeface="Wingdings" panose="05000000000000000000" pitchFamily="2" charset="2"/>
              <a:buChar char="Ø"/>
            </a:pPr>
            <a:r>
              <a:rPr lang="fr-FR" sz="2000" b="1" dirty="0"/>
              <a:t>Élection des administrateurs pour un mandat de deux ans se terminant en 2028</a:t>
            </a:r>
          </a:p>
          <a:p>
            <a:pPr marL="0" indent="0">
              <a:buNone/>
            </a:pPr>
            <a:r>
              <a:rPr lang="fr-FR" sz="2000" dirty="0"/>
              <a:t>Tom McKenna    Ashwin </a:t>
            </a:r>
            <a:r>
              <a:rPr lang="fr-FR" sz="2000" dirty="0" err="1"/>
              <a:t>Shingadia</a:t>
            </a:r>
            <a:r>
              <a:rPr lang="fr-FR" sz="2000" dirty="0"/>
              <a:t>     Ted Billey</a:t>
            </a:r>
          </a:p>
          <a:p>
            <a:pPr marL="0" indent="0">
              <a:buNone/>
            </a:pPr>
            <a:r>
              <a:rPr lang="fr-FR" sz="2000" dirty="0"/>
              <a:t>Tony VanDuzer    Liz Stirling                  Peter Paciorek</a:t>
            </a:r>
          </a:p>
          <a:p>
            <a:pPr>
              <a:buFont typeface="Wingdings" panose="05000000000000000000" pitchFamily="2" charset="2"/>
              <a:buChar char="Ø"/>
            </a:pPr>
            <a:r>
              <a:rPr lang="fr-FR" sz="2000" b="1" dirty="0"/>
              <a:t>Élection de nouveaux administrateurs pour un mandat de deux ans </a:t>
            </a:r>
          </a:p>
          <a:p>
            <a:pPr marL="0" indent="0">
              <a:buNone/>
            </a:pPr>
            <a:r>
              <a:rPr lang="fr-FR" sz="2000" b="1" dirty="0"/>
              <a:t>se terminant en 2028</a:t>
            </a:r>
          </a:p>
          <a:p>
            <a:pPr marL="0" indent="0">
              <a:buNone/>
            </a:pPr>
            <a:r>
              <a:rPr lang="fr-FR" sz="2000" dirty="0"/>
              <a:t>Nom : Arleigh McCurdy</a:t>
            </a:r>
          </a:p>
          <a:p>
            <a:pPr marL="0" indent="0">
              <a:buNone/>
            </a:pPr>
            <a:r>
              <a:rPr lang="fr-FR" sz="2000" dirty="0"/>
              <a:t>Nom : Mathew Rinfret</a:t>
            </a:r>
          </a:p>
          <a:p>
            <a:pPr marL="0" indent="0">
              <a:buNone/>
            </a:pPr>
            <a:r>
              <a:rPr lang="fr-FR" sz="2000" dirty="0"/>
              <a:t>Proposition de </a:t>
            </a:r>
            <a:r>
              <a:rPr lang="fr-FR" sz="2000" dirty="0" err="1"/>
              <a:t>TMcK</a:t>
            </a:r>
            <a:r>
              <a:rPr lang="fr-FR" sz="2000" dirty="0"/>
              <a:t>    Appuyée par ________    À l'unanimité_________</a:t>
            </a:r>
            <a:endParaRPr lang="en-CA" sz="1800" dirty="0"/>
          </a:p>
          <a:p>
            <a:pPr marL="0" indent="0">
              <a:buNone/>
            </a:pPr>
            <a:endParaRPr lang="en-CA" sz="2400" dirty="0"/>
          </a:p>
        </p:txBody>
      </p:sp>
      <p:sp>
        <p:nvSpPr>
          <p:cNvPr id="4" name="Slide Number Placeholder 3">
            <a:extLst>
              <a:ext uri="{FF2B5EF4-FFF2-40B4-BE49-F238E27FC236}">
                <a16:creationId xmlns:a16="http://schemas.microsoft.com/office/drawing/2014/main" id="{9CCD7702-7ABF-11E0-3E62-04470A87C2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F073CC-40D5-4B23-8DF0-9BD0A0C12F2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B2338214-C6CB-6A98-6034-FBC0DF1617C6}"/>
              </a:ext>
            </a:extLst>
          </p:cNvPr>
          <p:cNvSpPr txBox="1"/>
          <p:nvPr/>
        </p:nvSpPr>
        <p:spPr>
          <a:xfrm>
            <a:off x="7853657" y="4134903"/>
            <a:ext cx="3998278" cy="2246769"/>
          </a:xfrm>
          <a:prstGeom prst="rect">
            <a:avLst/>
          </a:prstGeom>
          <a:solidFill>
            <a:srgbClr val="FFFF00">
              <a:alpha val="70000"/>
            </a:srgbClr>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a:ea typeface="+mn-ea"/>
                <a:cs typeface="+mn-cs"/>
              </a:rPr>
              <a:t>Nous encourageons la représentation de tous les lacs du bassin versant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a:ea typeface="+mn-ea"/>
                <a:cs typeface="+mn-cs"/>
              </a:rPr>
              <a:t>Nous encourageons la diversité au sein de notre conseil d’administration !</a:t>
            </a: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25485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56366|-13593164|-13155766|-3334100|-3351552|Treasury Board&quot;,&quot;Id&quot;:&quot;64bbc345333446303c881392&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heme/theme1.xml><?xml version="1.0" encoding="utf-8"?>
<a:theme xmlns:a="http://schemas.openxmlformats.org/drawingml/2006/main" name="APLH 2017 AGM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4580FD2-C305-47C9-9C92-E76ED43AA39B}" vid="{DB5A43A3-2ECE-4D3B-9251-229387D306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APLH 2017 AGM Presentation</Template>
  <TotalTime>38838</TotalTime>
  <Words>4577</Words>
  <Application>Microsoft Macintosh PowerPoint</Application>
  <PresentationFormat>Widescreen</PresentationFormat>
  <Paragraphs>524</Paragraphs>
  <Slides>47</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 Unicode MS</vt:lpstr>
      <vt:lpstr>MS Gothic</vt:lpstr>
      <vt:lpstr>Arial</vt:lpstr>
      <vt:lpstr>Arial Black</vt:lpstr>
      <vt:lpstr>Calibri</vt:lpstr>
      <vt:lpstr>Calibri Light</vt:lpstr>
      <vt:lpstr>Times New Roman</vt:lpstr>
      <vt:lpstr>Verdana</vt:lpstr>
      <vt:lpstr>Wingdings</vt:lpstr>
      <vt:lpstr>APLH 2017 AGM Presentation</vt:lpstr>
      <vt:lpstr>PowerPoint Presentation</vt:lpstr>
      <vt:lpstr>Ordre du jour – Association du Bassin versant du Lac Heney Watershed Enregistré sous le nom de l’Association du Bassin versant du Lac Heney</vt:lpstr>
      <vt:lpstr>Rapport du président</vt:lpstr>
      <vt:lpstr>Rapport du président</vt:lpstr>
      <vt:lpstr>PowerPoint Presentation</vt:lpstr>
      <vt:lpstr>PowerPoint Presentation</vt:lpstr>
      <vt:lpstr>PowerPoint Presentation</vt:lpstr>
      <vt:lpstr>PowerPoint Presentation</vt:lpstr>
      <vt:lpstr>Comité de nomination : Propositions de Tom McKenna</vt:lpstr>
      <vt:lpstr>Situation financière  Ted Billey </vt:lpstr>
      <vt:lpstr>PowerPoint Presentation</vt:lpstr>
      <vt:lpstr>PowerPoint Presentation</vt:lpstr>
      <vt:lpstr>Finances de l’Association: Motions</vt:lpstr>
      <vt:lpstr>Mise à jour sur l'exploration minière</vt:lpstr>
      <vt:lpstr>Mise à jour sur l'exploration minière</vt:lpstr>
      <vt:lpstr>Comité des sciences et de l’environnement  Fleurs sauvages / Protection des rivages</vt:lpstr>
      <vt:lpstr>Comité des sciences et de l’environnement  Fleurs sauvages / Protection des rivages</vt:lpstr>
      <vt:lpstr>Comité des sciences et de l’environnement  Fleurs sauvages / Protection des rivages</vt:lpstr>
      <vt:lpstr>Comité des sciences et de l’environnement  Fleurs sauvages / Protection des rivages</vt:lpstr>
      <vt:lpstr>PowerPoint Presentation</vt:lpstr>
      <vt:lpstr>PowerPoint Presentation</vt:lpstr>
      <vt:lpstr>Échantillonnages 2025/26</vt:lpstr>
      <vt:lpstr>PowerPoint Presentation</vt:lpstr>
      <vt:lpstr>PowerPoint Presentation</vt:lpstr>
      <vt:lpstr>PowerPoint Presentation</vt:lpstr>
      <vt:lpstr>PowerPoint Presentation</vt:lpstr>
      <vt:lpstr>Mesures de la clarté de l’eau par disque Secchi (profondeur en mètres)</vt:lpstr>
      <vt:lpstr>PowerPoint Presentation</vt:lpstr>
      <vt:lpstr>Prochaines étapes</vt:lpstr>
      <vt:lpstr>PowerPoint Presentation</vt:lpstr>
      <vt:lpstr>La santé d'un lac dépend de celle de ses rives</vt:lpstr>
      <vt:lpstr>Dites non aux pelouses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Comment nous trouver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chuck gaudreau</dc:creator>
  <cp:lastModifiedBy>javanduzer@outlook.com</cp:lastModifiedBy>
  <cp:revision>498</cp:revision>
  <cp:lastPrinted>2025-07-07T23:52:28Z</cp:lastPrinted>
  <dcterms:created xsi:type="dcterms:W3CDTF">2017-06-08T20:07:27Z</dcterms:created>
  <dcterms:modified xsi:type="dcterms:W3CDTF">2026-07-18T23:54:08Z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d0ca00b-3f0e-465a-aac7-1a6a22fcea40_Enabled">
    <vt:lpwstr>true</vt:lpwstr>
  </property>
  <property fmtid="{D5CDD505-2E9C-101B-9397-08002B2CF9AE}" pid="3" name="MSIP_Label_3d0ca00b-3f0e-465a-aac7-1a6a22fcea40_SetDate">
    <vt:lpwstr>2023-07-18T20:58:00Z</vt:lpwstr>
  </property>
  <property fmtid="{D5CDD505-2E9C-101B-9397-08002B2CF9AE}" pid="4" name="MSIP_Label_3d0ca00b-3f0e-465a-aac7-1a6a22fcea40_Method">
    <vt:lpwstr>Privileged</vt:lpwstr>
  </property>
  <property fmtid="{D5CDD505-2E9C-101B-9397-08002B2CF9AE}" pid="5" name="MSIP_Label_3d0ca00b-3f0e-465a-aac7-1a6a22fcea40_Name">
    <vt:lpwstr>3d0ca00b-3f0e-465a-aac7-1a6a22fcea40</vt:lpwstr>
  </property>
  <property fmtid="{D5CDD505-2E9C-101B-9397-08002B2CF9AE}" pid="6" name="MSIP_Label_3d0ca00b-3f0e-465a-aac7-1a6a22fcea40_SiteId">
    <vt:lpwstr>6397df10-4595-4047-9c4f-03311282152b</vt:lpwstr>
  </property>
  <property fmtid="{D5CDD505-2E9C-101B-9397-08002B2CF9AE}" pid="7" name="MSIP_Label_3d0ca00b-3f0e-465a-aac7-1a6a22fcea40_ActionId">
    <vt:lpwstr>6138956d-04ad-4620-b734-b32a7aa842a9</vt:lpwstr>
  </property>
  <property fmtid="{D5CDD505-2E9C-101B-9397-08002B2CF9AE}" pid="8" name="MSIP_Label_3d0ca00b-3f0e-465a-aac7-1a6a22fcea40_ContentBits">
    <vt:lpwstr>1</vt:lpwstr>
  </property>
  <property fmtid="{D5CDD505-2E9C-101B-9397-08002B2CF9AE}" pid="9" name="ClassificationContentMarkingHeaderLocations">
    <vt:lpwstr>APLH 2017 AGM Presentation:8</vt:lpwstr>
  </property>
  <property fmtid="{D5CDD505-2E9C-101B-9397-08002B2CF9AE}" pid="10" name="ClassificationContentMarkingHeaderText">
    <vt:lpwstr>UNCLASSIFIED / NON CLASSIFIÉ</vt:lpwstr>
  </property>
</Properties>
</file>