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Lst>
  <p:notesMasterIdLst>
    <p:notesMasterId r:id="rId49"/>
  </p:notesMasterIdLst>
  <p:handoutMasterIdLst>
    <p:handoutMasterId r:id="rId50"/>
  </p:handoutMasterIdLst>
  <p:sldIdLst>
    <p:sldId id="486" r:id="rId2"/>
    <p:sldId id="457" r:id="rId3"/>
    <p:sldId id="490" r:id="rId4"/>
    <p:sldId id="492" r:id="rId5"/>
    <p:sldId id="529" r:id="rId6"/>
    <p:sldId id="531" r:id="rId7"/>
    <p:sldId id="530" r:id="rId8"/>
    <p:sldId id="522" r:id="rId9"/>
    <p:sldId id="521" r:id="rId10"/>
    <p:sldId id="533" r:id="rId11"/>
    <p:sldId id="524" r:id="rId12"/>
    <p:sldId id="494" r:id="rId13"/>
    <p:sldId id="534" r:id="rId14"/>
    <p:sldId id="535" r:id="rId15"/>
    <p:sldId id="536" r:id="rId16"/>
    <p:sldId id="537" r:id="rId17"/>
    <p:sldId id="538" r:id="rId18"/>
    <p:sldId id="575" r:id="rId19"/>
    <p:sldId id="576" r:id="rId20"/>
    <p:sldId id="427" r:id="rId21"/>
    <p:sldId id="508" r:id="rId22"/>
    <p:sldId id="509" r:id="rId23"/>
    <p:sldId id="570" r:id="rId24"/>
    <p:sldId id="511" r:id="rId25"/>
    <p:sldId id="544" r:id="rId26"/>
    <p:sldId id="512" r:id="rId27"/>
    <p:sldId id="513" r:id="rId28"/>
    <p:sldId id="303" r:id="rId29"/>
    <p:sldId id="514" r:id="rId30"/>
    <p:sldId id="517" r:id="rId31"/>
    <p:sldId id="310" r:id="rId32"/>
    <p:sldId id="311" r:id="rId33"/>
    <p:sldId id="518" r:id="rId34"/>
    <p:sldId id="556" r:id="rId35"/>
    <p:sldId id="557" r:id="rId36"/>
    <p:sldId id="558" r:id="rId37"/>
    <p:sldId id="559" r:id="rId38"/>
    <p:sldId id="565" r:id="rId39"/>
    <p:sldId id="566" r:id="rId40"/>
    <p:sldId id="572" r:id="rId41"/>
    <p:sldId id="440" r:id="rId42"/>
    <p:sldId id="539" r:id="rId43"/>
    <p:sldId id="540" r:id="rId44"/>
    <p:sldId id="542" r:id="rId45"/>
    <p:sldId id="541" r:id="rId46"/>
    <p:sldId id="401" r:id="rId47"/>
    <p:sldId id="349"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2E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375" autoAdjust="0"/>
    <p:restoredTop sz="94660"/>
  </p:normalViewPr>
  <p:slideViewPr>
    <p:cSldViewPr snapToGrid="0">
      <p:cViewPr varScale="1">
        <p:scale>
          <a:sx n="80" d="100"/>
          <a:sy n="80" d="100"/>
        </p:scale>
        <p:origin x="208" y="944"/>
      </p:cViewPr>
      <p:guideLst>
        <p:guide orient="horz" pos="2160"/>
        <p:guide pos="3840"/>
      </p:guideLst>
    </p:cSldViewPr>
  </p:slideViewPr>
  <p:notesTextViewPr>
    <p:cViewPr>
      <p:scale>
        <a:sx n="1" d="1"/>
        <a:sy n="1" d="1"/>
      </p:scale>
      <p:origin x="0" y="0"/>
    </p:cViewPr>
  </p:notesTextViewPr>
  <p:sorterViewPr>
    <p:cViewPr varScale="1">
      <p:scale>
        <a:sx n="1" d="1"/>
        <a:sy n="1" d="1"/>
      </p:scale>
      <p:origin x="0" y="-8388"/>
    </p:cViewPr>
  </p:sorterViewPr>
  <p:notesViewPr>
    <p:cSldViewPr snapToGrid="0" snapToObjects="1">
      <p:cViewPr varScale="1">
        <p:scale>
          <a:sx n="99" d="100"/>
          <a:sy n="99" d="100"/>
        </p:scale>
        <p:origin x="5424" y="1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8E28C9-8362-A049-9C1F-8B037FEF1EA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713C2A4-D4DD-0D42-AA8E-4DFEA87F8A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D363FA-C6A9-F94B-9841-AFC50F1D3B47}" type="datetimeFigureOut">
              <a:rPr lang="en-US" smtClean="0"/>
              <a:t>7/18/26</a:t>
            </a:fld>
            <a:endParaRPr lang="en-US"/>
          </a:p>
        </p:txBody>
      </p:sp>
      <p:sp>
        <p:nvSpPr>
          <p:cNvPr id="4" name="Footer Placeholder 3">
            <a:extLst>
              <a:ext uri="{FF2B5EF4-FFF2-40B4-BE49-F238E27FC236}">
                <a16:creationId xmlns:a16="http://schemas.microsoft.com/office/drawing/2014/main" id="{99AC7B1E-DA4D-0445-BEF4-35D209BCF03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B4D68AB-3DE5-3F4B-8C4D-46C3F903DD4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E16BCFF-5871-3342-8107-AFCCF8F99D15}" type="slidenum">
              <a:rPr lang="en-US" smtClean="0"/>
              <a:t>‹#›</a:t>
            </a:fld>
            <a:endParaRPr lang="en-US"/>
          </a:p>
        </p:txBody>
      </p:sp>
    </p:spTree>
    <p:extLst>
      <p:ext uri="{BB962C8B-B14F-4D97-AF65-F5344CB8AC3E}">
        <p14:creationId xmlns:p14="http://schemas.microsoft.com/office/powerpoint/2010/main" val="16317608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B7AC9F-D8A6-4ADD-A942-C3A3886A3A9E}" type="datetimeFigureOut">
              <a:rPr lang="en-US" smtClean="0"/>
              <a:t>7/18/26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8C1D5A-47BC-40D6-8632-3A7DFE41034E}" type="slidenum">
              <a:rPr lang="en-US" smtClean="0"/>
              <a:t>‹#›</a:t>
            </a:fld>
            <a:endParaRPr lang="en-US"/>
          </a:p>
        </p:txBody>
      </p:sp>
    </p:spTree>
    <p:extLst>
      <p:ext uri="{BB962C8B-B14F-4D97-AF65-F5344CB8AC3E}">
        <p14:creationId xmlns:p14="http://schemas.microsoft.com/office/powerpoint/2010/main" val="3671063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8C1D5A-47BC-40D6-8632-3A7DFE41034E}" type="slidenum">
              <a:rPr lang="en-US" smtClean="0"/>
              <a:t>7</a:t>
            </a:fld>
            <a:endParaRPr lang="en-US"/>
          </a:p>
        </p:txBody>
      </p:sp>
    </p:spTree>
    <p:extLst>
      <p:ext uri="{BB962C8B-B14F-4D97-AF65-F5344CB8AC3E}">
        <p14:creationId xmlns:p14="http://schemas.microsoft.com/office/powerpoint/2010/main" val="7114215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375FA-A9C9-4101-AFB6-80D18DF2A8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24892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8C1D5A-47BC-40D6-8632-3A7DFE41034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463202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8C1D5A-47BC-40D6-8632-3A7DFE41034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3718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8C1D5A-47BC-40D6-8632-3A7DFE41034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461442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375FA-A9C9-4101-AFB6-80D18DF2A8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61088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8C1D5A-47BC-40D6-8632-3A7DFE41034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113187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Shape 2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4" name="Shape 26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4075087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8C1D5A-47BC-40D6-8632-3A7DFE41034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964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8C1D5A-47BC-40D6-8632-3A7DFE41034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41518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918C1D5A-47BC-40D6-8632-3A7DFE41034E}" type="slidenum">
              <a:rPr lang="en-US" smtClean="0"/>
              <a:t>10</a:t>
            </a:fld>
            <a:endParaRPr lang="en-US"/>
          </a:p>
        </p:txBody>
      </p:sp>
    </p:spTree>
    <p:extLst>
      <p:ext uri="{BB962C8B-B14F-4D97-AF65-F5344CB8AC3E}">
        <p14:creationId xmlns:p14="http://schemas.microsoft.com/office/powerpoint/2010/main" val="1486202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8C1D5A-47BC-40D6-8632-3A7DFE41034E}" type="slidenum">
              <a:rPr lang="en-US" smtClean="0"/>
              <a:t>11</a:t>
            </a:fld>
            <a:endParaRPr lang="en-US"/>
          </a:p>
        </p:txBody>
      </p:sp>
    </p:spTree>
    <p:extLst>
      <p:ext uri="{BB962C8B-B14F-4D97-AF65-F5344CB8AC3E}">
        <p14:creationId xmlns:p14="http://schemas.microsoft.com/office/powerpoint/2010/main" val="3242177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8C1D5A-47BC-40D6-8632-3A7DFE41034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94647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8C1D5A-47BC-40D6-8632-3A7DFE41034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13387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8C1D5A-47BC-40D6-8632-3A7DFE41034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75773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D375FA-A9C9-4101-AFB6-80D18DF2A8F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621132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5071872"/>
            <a:ext cx="9144000" cy="118567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A0631AA0-A9AB-465F-B606-7DED2F268504}" type="datetime1">
              <a:rPr lang="en-US" smtClean="0"/>
              <a:t>7/18/26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4071B5-D07C-40C4-A773-80FEDE03052E}" type="slidenum">
              <a:rPr lang="en-US" smtClean="0"/>
              <a:t>‹#›</a:t>
            </a:fld>
            <a:endParaRPr lang="en-US"/>
          </a:p>
        </p:txBody>
      </p:sp>
      <p:pic>
        <p:nvPicPr>
          <p:cNvPr id="9" name="Picture 8">
            <a:extLst>
              <a:ext uri="{FF2B5EF4-FFF2-40B4-BE49-F238E27FC236}">
                <a16:creationId xmlns:a16="http://schemas.microsoft.com/office/drawing/2014/main" id="{8BB19E93-E618-3143-A964-8285073084E1}"/>
              </a:ext>
            </a:extLst>
          </p:cNvPr>
          <p:cNvPicPr>
            <a:picLocks noChangeAspect="1"/>
          </p:cNvPicPr>
          <p:nvPr userDrawn="1"/>
        </p:nvPicPr>
        <p:blipFill rotWithShape="1">
          <a:blip r:embed="rId2"/>
          <a:srcRect l="-232" t="9179" r="232" b="10075"/>
          <a:stretch/>
        </p:blipFill>
        <p:spPr>
          <a:xfrm>
            <a:off x="-6628" y="13784"/>
            <a:ext cx="12198627" cy="1366267"/>
          </a:xfrm>
          <a:prstGeom prst="rect">
            <a:avLst/>
          </a:prstGeom>
        </p:spPr>
      </p:pic>
      <p:pic>
        <p:nvPicPr>
          <p:cNvPr id="10" name="Picture 9">
            <a:extLst>
              <a:ext uri="{FF2B5EF4-FFF2-40B4-BE49-F238E27FC236}">
                <a16:creationId xmlns:a16="http://schemas.microsoft.com/office/drawing/2014/main" id="{261533A7-1590-2641-9567-CCC435818E4B}"/>
              </a:ext>
            </a:extLst>
          </p:cNvPr>
          <p:cNvPicPr>
            <a:picLocks noChangeAspect="1"/>
          </p:cNvPicPr>
          <p:nvPr userDrawn="1"/>
        </p:nvPicPr>
        <p:blipFill>
          <a:blip r:embed="rId3"/>
          <a:stretch>
            <a:fillRect/>
          </a:stretch>
        </p:blipFill>
        <p:spPr>
          <a:xfrm>
            <a:off x="0" y="13785"/>
            <a:ext cx="4452730" cy="1392609"/>
          </a:xfrm>
          <a:prstGeom prst="rect">
            <a:avLst/>
          </a:prstGeom>
        </p:spPr>
      </p:pic>
      <p:pic>
        <p:nvPicPr>
          <p:cNvPr id="11" name="Picture 10">
            <a:extLst>
              <a:ext uri="{FF2B5EF4-FFF2-40B4-BE49-F238E27FC236}">
                <a16:creationId xmlns:a16="http://schemas.microsoft.com/office/drawing/2014/main" id="{85BEB92E-A6F3-A543-8E36-F294782CCA4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3133" y="1181789"/>
            <a:ext cx="3279599" cy="2534236"/>
          </a:xfrm>
          <a:prstGeom prst="rect">
            <a:avLst/>
          </a:prstGeom>
        </p:spPr>
      </p:pic>
    </p:spTree>
    <p:extLst>
      <p:ext uri="{BB962C8B-B14F-4D97-AF65-F5344CB8AC3E}">
        <p14:creationId xmlns:p14="http://schemas.microsoft.com/office/powerpoint/2010/main" val="2439221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279904"/>
            <a:ext cx="10515600" cy="38970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A20996-FC0A-496F-854E-2D1944BE0220}" type="datetime1">
              <a:rPr lang="en-US" smtClean="0"/>
              <a:t>7/18/26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4071B5-D07C-40C4-A773-80FEDE03052E}" type="slidenum">
              <a:rPr lang="en-US" smtClean="0"/>
              <a:t>‹#›</a:t>
            </a:fld>
            <a:endParaRPr lang="en-US" dirty="0"/>
          </a:p>
        </p:txBody>
      </p:sp>
      <p:pic>
        <p:nvPicPr>
          <p:cNvPr id="8" name="Picture 7"/>
          <p:cNvPicPr>
            <a:picLocks noChangeAspect="1"/>
          </p:cNvPicPr>
          <p:nvPr userDrawn="1"/>
        </p:nvPicPr>
        <p:blipFill rotWithShape="1">
          <a:blip r:embed="rId2"/>
          <a:srcRect l="-232" t="9179" r="232" b="10075"/>
          <a:stretch/>
        </p:blipFill>
        <p:spPr>
          <a:xfrm>
            <a:off x="-6628" y="13784"/>
            <a:ext cx="12198627" cy="1366267"/>
          </a:xfrm>
          <a:prstGeom prst="rect">
            <a:avLst/>
          </a:prstGeom>
        </p:spPr>
      </p:pic>
      <p:pic>
        <p:nvPicPr>
          <p:cNvPr id="2" name="Picture 1">
            <a:extLst>
              <a:ext uri="{FF2B5EF4-FFF2-40B4-BE49-F238E27FC236}">
                <a16:creationId xmlns:a16="http://schemas.microsoft.com/office/drawing/2014/main" id="{8B097583-4A2C-BA4E-9A43-6E103E678D27}"/>
              </a:ext>
            </a:extLst>
          </p:cNvPr>
          <p:cNvPicPr>
            <a:picLocks noChangeAspect="1"/>
          </p:cNvPicPr>
          <p:nvPr userDrawn="1"/>
        </p:nvPicPr>
        <p:blipFill>
          <a:blip r:embed="rId3"/>
          <a:stretch>
            <a:fillRect/>
          </a:stretch>
        </p:blipFill>
        <p:spPr>
          <a:xfrm>
            <a:off x="0" y="13785"/>
            <a:ext cx="4452730" cy="1392609"/>
          </a:xfrm>
          <a:prstGeom prst="rect">
            <a:avLst/>
          </a:prstGeom>
        </p:spPr>
      </p:pic>
      <p:pic>
        <p:nvPicPr>
          <p:cNvPr id="9" name="Picture 8">
            <a:extLst>
              <a:ext uri="{FF2B5EF4-FFF2-40B4-BE49-F238E27FC236}">
                <a16:creationId xmlns:a16="http://schemas.microsoft.com/office/drawing/2014/main" id="{7516BC2A-8D44-FD4C-94C7-EFF880415F1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156" y="-12559"/>
            <a:ext cx="1802201" cy="1392610"/>
          </a:xfrm>
          <a:prstGeom prst="rect">
            <a:avLst/>
          </a:prstGeom>
        </p:spPr>
      </p:pic>
    </p:spTree>
    <p:extLst>
      <p:ext uri="{BB962C8B-B14F-4D97-AF65-F5344CB8AC3E}">
        <p14:creationId xmlns:p14="http://schemas.microsoft.com/office/powerpoint/2010/main" val="2111961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551498"/>
            <a:ext cx="10515600" cy="3442652"/>
          </a:xfrm>
        </p:spPr>
        <p:txBody>
          <a:bodyPr anchor="b"/>
          <a:lstStyle>
            <a:lvl1pPr>
              <a:defRPr sz="6000"/>
            </a:lvl1p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CAC0B8F5-BA56-43D4-908E-8B673B023964}" type="datetime1">
              <a:rPr lang="en-US" smtClean="0"/>
              <a:t>7/18/26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4071B5-D07C-40C4-A773-80FEDE03052E}" type="slidenum">
              <a:rPr lang="en-US" smtClean="0"/>
              <a:t>‹#›</a:t>
            </a:fld>
            <a:endParaRPr lang="en-US"/>
          </a:p>
        </p:txBody>
      </p:sp>
      <p:pic>
        <p:nvPicPr>
          <p:cNvPr id="9" name="Picture 8">
            <a:extLst>
              <a:ext uri="{FF2B5EF4-FFF2-40B4-BE49-F238E27FC236}">
                <a16:creationId xmlns:a16="http://schemas.microsoft.com/office/drawing/2014/main" id="{E827BF01-B888-E84F-AEE5-86D1FCE1BB2C}"/>
              </a:ext>
            </a:extLst>
          </p:cNvPr>
          <p:cNvPicPr>
            <a:picLocks noChangeAspect="1"/>
          </p:cNvPicPr>
          <p:nvPr userDrawn="1"/>
        </p:nvPicPr>
        <p:blipFill rotWithShape="1">
          <a:blip r:embed="rId2"/>
          <a:srcRect l="-232" t="9179" r="232" b="10075"/>
          <a:stretch/>
        </p:blipFill>
        <p:spPr>
          <a:xfrm>
            <a:off x="-6628" y="13784"/>
            <a:ext cx="12198627" cy="1366267"/>
          </a:xfrm>
          <a:prstGeom prst="rect">
            <a:avLst/>
          </a:prstGeom>
        </p:spPr>
      </p:pic>
      <p:pic>
        <p:nvPicPr>
          <p:cNvPr id="10" name="Picture 9">
            <a:extLst>
              <a:ext uri="{FF2B5EF4-FFF2-40B4-BE49-F238E27FC236}">
                <a16:creationId xmlns:a16="http://schemas.microsoft.com/office/drawing/2014/main" id="{76345FE2-2913-C341-890E-C5E39CED4067}"/>
              </a:ext>
            </a:extLst>
          </p:cNvPr>
          <p:cNvPicPr>
            <a:picLocks noChangeAspect="1"/>
          </p:cNvPicPr>
          <p:nvPr userDrawn="1"/>
        </p:nvPicPr>
        <p:blipFill>
          <a:blip r:embed="rId3"/>
          <a:stretch>
            <a:fillRect/>
          </a:stretch>
        </p:blipFill>
        <p:spPr>
          <a:xfrm>
            <a:off x="0" y="13785"/>
            <a:ext cx="4452730" cy="1392609"/>
          </a:xfrm>
          <a:prstGeom prst="rect">
            <a:avLst/>
          </a:prstGeom>
        </p:spPr>
      </p:pic>
      <p:pic>
        <p:nvPicPr>
          <p:cNvPr id="11" name="Picture 10">
            <a:extLst>
              <a:ext uri="{FF2B5EF4-FFF2-40B4-BE49-F238E27FC236}">
                <a16:creationId xmlns:a16="http://schemas.microsoft.com/office/drawing/2014/main" id="{81B4AA11-23C3-154F-BBD9-499393DBF39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156" y="-12559"/>
            <a:ext cx="1802201" cy="1392610"/>
          </a:xfrm>
          <a:prstGeom prst="rect">
            <a:avLst/>
          </a:prstGeom>
        </p:spPr>
      </p:pic>
    </p:spTree>
    <p:extLst>
      <p:ext uri="{BB962C8B-B14F-4D97-AF65-F5344CB8AC3E}">
        <p14:creationId xmlns:p14="http://schemas.microsoft.com/office/powerpoint/2010/main" val="1741970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A72DB6-8306-4C02-A6F4-DE2AC5B5117D}" type="datetime1">
              <a:rPr lang="en-US" smtClean="0"/>
              <a:t>7/18/26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4071B5-D07C-40C4-A773-80FEDE03052E}" type="slidenum">
              <a:rPr lang="en-US" smtClean="0"/>
              <a:t>‹#›</a:t>
            </a:fld>
            <a:endParaRPr lang="en-US"/>
          </a:p>
        </p:txBody>
      </p:sp>
      <p:pic>
        <p:nvPicPr>
          <p:cNvPr id="5" name="Picture 4">
            <a:extLst>
              <a:ext uri="{FF2B5EF4-FFF2-40B4-BE49-F238E27FC236}">
                <a16:creationId xmlns:a16="http://schemas.microsoft.com/office/drawing/2014/main" id="{076ECC79-BD71-E04A-9ABE-E7396795F268}"/>
              </a:ext>
            </a:extLst>
          </p:cNvPr>
          <p:cNvPicPr>
            <a:picLocks noChangeAspect="1"/>
          </p:cNvPicPr>
          <p:nvPr userDrawn="1"/>
        </p:nvPicPr>
        <p:blipFill rotWithShape="1">
          <a:blip r:embed="rId2"/>
          <a:srcRect l="-232" t="9179" r="232" b="10075"/>
          <a:stretch/>
        </p:blipFill>
        <p:spPr>
          <a:xfrm>
            <a:off x="-6628" y="13784"/>
            <a:ext cx="12198627" cy="1366267"/>
          </a:xfrm>
          <a:prstGeom prst="rect">
            <a:avLst/>
          </a:prstGeom>
        </p:spPr>
      </p:pic>
      <p:pic>
        <p:nvPicPr>
          <p:cNvPr id="6" name="Picture 5">
            <a:extLst>
              <a:ext uri="{FF2B5EF4-FFF2-40B4-BE49-F238E27FC236}">
                <a16:creationId xmlns:a16="http://schemas.microsoft.com/office/drawing/2014/main" id="{D1DF3B80-7655-C046-AEF1-492F6D7EBC60}"/>
              </a:ext>
            </a:extLst>
          </p:cNvPr>
          <p:cNvPicPr>
            <a:picLocks noChangeAspect="1"/>
          </p:cNvPicPr>
          <p:nvPr userDrawn="1"/>
        </p:nvPicPr>
        <p:blipFill>
          <a:blip r:embed="rId3"/>
          <a:stretch>
            <a:fillRect/>
          </a:stretch>
        </p:blipFill>
        <p:spPr>
          <a:xfrm>
            <a:off x="0" y="13785"/>
            <a:ext cx="4452730" cy="1392609"/>
          </a:xfrm>
          <a:prstGeom prst="rect">
            <a:avLst/>
          </a:prstGeom>
        </p:spPr>
      </p:pic>
      <p:pic>
        <p:nvPicPr>
          <p:cNvPr id="7" name="Picture 6">
            <a:extLst>
              <a:ext uri="{FF2B5EF4-FFF2-40B4-BE49-F238E27FC236}">
                <a16:creationId xmlns:a16="http://schemas.microsoft.com/office/drawing/2014/main" id="{3B0028DF-D3DF-6746-B59C-E905C070293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156" y="-12559"/>
            <a:ext cx="1802201" cy="1392610"/>
          </a:xfrm>
          <a:prstGeom prst="rect">
            <a:avLst/>
          </a:prstGeom>
        </p:spPr>
      </p:pic>
    </p:spTree>
    <p:extLst>
      <p:ext uri="{BB962C8B-B14F-4D97-AF65-F5344CB8AC3E}">
        <p14:creationId xmlns:p14="http://schemas.microsoft.com/office/powerpoint/2010/main" val="972555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279904"/>
            <a:ext cx="10515600" cy="3897059"/>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0" y="6464377"/>
            <a:ext cx="2743200" cy="365125"/>
          </a:xfrm>
        </p:spPr>
        <p:txBody>
          <a:bodyPr/>
          <a:lstStyle/>
          <a:p>
            <a:fld id="{F871E718-F4B7-472F-86A4-403AE2294698}" type="datetime1">
              <a:rPr lang="en-US" smtClean="0"/>
              <a:t>7/18/26</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448800" y="6464376"/>
            <a:ext cx="2743200" cy="365125"/>
          </a:xfrm>
        </p:spPr>
        <p:txBody>
          <a:bodyPr/>
          <a:lstStyle>
            <a:lvl1pPr>
              <a:defRPr sz="1400"/>
            </a:lvl1pPr>
          </a:lstStyle>
          <a:p>
            <a:fld id="{794071B5-D07C-40C4-A773-80FEDE03052E}" type="slidenum">
              <a:rPr lang="en-US" smtClean="0"/>
              <a:pPr/>
              <a:t>‹#›</a:t>
            </a:fld>
            <a:endParaRPr lang="en-US" dirty="0"/>
          </a:p>
        </p:txBody>
      </p:sp>
      <p:sp>
        <p:nvSpPr>
          <p:cNvPr id="8" name="Title 1"/>
          <p:cNvSpPr>
            <a:spLocks noGrp="1"/>
          </p:cNvSpPr>
          <p:nvPr>
            <p:ph type="title" idx="4294967295" hasCustomPrompt="1"/>
          </p:nvPr>
        </p:nvSpPr>
        <p:spPr>
          <a:xfrm>
            <a:off x="1809792" y="139483"/>
            <a:ext cx="8624887" cy="865188"/>
          </a:xfrm>
          <a:ln>
            <a:noFill/>
          </a:ln>
        </p:spPr>
        <p:txBody>
          <a:bodyPr>
            <a:normAutofit/>
          </a:bodyPr>
          <a:lstStyle>
            <a:lvl1pPr>
              <a:defRPr baseline="0"/>
            </a:lvl1pPr>
          </a:lstStyle>
          <a:p>
            <a:pPr defTabSz="449175">
              <a:lnSpc>
                <a:spcPct val="100000"/>
              </a:lnSpc>
              <a:defRPr/>
            </a:pPr>
            <a:r>
              <a:rPr lang="en-CA" dirty="0">
                <a:latin typeface="+mn-lt"/>
              </a:rPr>
              <a:t>CLICK TO EDIT</a:t>
            </a:r>
          </a:p>
        </p:txBody>
      </p:sp>
      <p:pic>
        <p:nvPicPr>
          <p:cNvPr id="10" name="Picture 9">
            <a:extLst>
              <a:ext uri="{FF2B5EF4-FFF2-40B4-BE49-F238E27FC236}">
                <a16:creationId xmlns:a16="http://schemas.microsoft.com/office/drawing/2014/main" id="{65FDBDA3-0356-4343-A467-71ACFB9C69E2}"/>
              </a:ext>
            </a:extLst>
          </p:cNvPr>
          <p:cNvPicPr>
            <a:picLocks noChangeAspect="1"/>
          </p:cNvPicPr>
          <p:nvPr userDrawn="1"/>
        </p:nvPicPr>
        <p:blipFill rotWithShape="1">
          <a:blip r:embed="rId2"/>
          <a:srcRect l="-232" t="9179" r="232" b="10075"/>
          <a:stretch/>
        </p:blipFill>
        <p:spPr>
          <a:xfrm>
            <a:off x="-6628" y="13784"/>
            <a:ext cx="12198627" cy="1366267"/>
          </a:xfrm>
          <a:prstGeom prst="rect">
            <a:avLst/>
          </a:prstGeom>
        </p:spPr>
      </p:pic>
      <p:pic>
        <p:nvPicPr>
          <p:cNvPr id="11" name="Picture 10">
            <a:extLst>
              <a:ext uri="{FF2B5EF4-FFF2-40B4-BE49-F238E27FC236}">
                <a16:creationId xmlns:a16="http://schemas.microsoft.com/office/drawing/2014/main" id="{C38A417B-BB92-F24F-B19B-0F70A659A556}"/>
              </a:ext>
            </a:extLst>
          </p:cNvPr>
          <p:cNvPicPr>
            <a:picLocks noChangeAspect="1"/>
          </p:cNvPicPr>
          <p:nvPr userDrawn="1"/>
        </p:nvPicPr>
        <p:blipFill>
          <a:blip r:embed="rId3"/>
          <a:stretch>
            <a:fillRect/>
          </a:stretch>
        </p:blipFill>
        <p:spPr>
          <a:xfrm>
            <a:off x="0" y="13785"/>
            <a:ext cx="4452730" cy="1392609"/>
          </a:xfrm>
          <a:prstGeom prst="rect">
            <a:avLst/>
          </a:prstGeom>
        </p:spPr>
      </p:pic>
      <p:pic>
        <p:nvPicPr>
          <p:cNvPr id="12" name="Picture 11">
            <a:extLst>
              <a:ext uri="{FF2B5EF4-FFF2-40B4-BE49-F238E27FC236}">
                <a16:creationId xmlns:a16="http://schemas.microsoft.com/office/drawing/2014/main" id="{8AFF2E41-9DC0-F941-8AF9-993159A2619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156" y="-12559"/>
            <a:ext cx="1802201" cy="1392610"/>
          </a:xfrm>
          <a:prstGeom prst="rect">
            <a:avLst/>
          </a:prstGeom>
        </p:spPr>
      </p:pic>
    </p:spTree>
    <p:extLst>
      <p:ext uri="{BB962C8B-B14F-4D97-AF65-F5344CB8AC3E}">
        <p14:creationId xmlns:p14="http://schemas.microsoft.com/office/powerpoint/2010/main" val="4189744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a:xfrm>
            <a:off x="838200" y="1550504"/>
            <a:ext cx="10515600" cy="1223549"/>
          </a:xfrm>
        </p:spPr>
        <p:txBody>
          <a:bodyPr/>
          <a:lstStyle/>
          <a:p>
            <a:r>
              <a:rPr lang="en-US" dirty="0"/>
              <a:t>Title</a:t>
            </a:r>
          </a:p>
        </p:txBody>
      </p:sp>
      <p:sp>
        <p:nvSpPr>
          <p:cNvPr id="3" name="Text 2"/>
          <p:cNvSpPr>
            <a:spLocks noGrp="1"/>
          </p:cNvSpPr>
          <p:nvPr>
            <p:ph type="body" idx="1"/>
          </p:nvPr>
        </p:nvSpPr>
        <p:spPr>
          <a:xfrm>
            <a:off x="838200" y="2882347"/>
            <a:ext cx="10515600" cy="3294615"/>
          </a:xfrm>
        </p:spPr>
        <p:txBody>
          <a:bodyPr/>
          <a:lstStyle/>
          <a:p>
            <a:pPr lvl="0"/>
            <a:r>
              <a:rPr lang="en-US" dirty="0"/>
              <a:t>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3"/>
          <p:cNvSpPr>
            <a:spLocks noGrp="1"/>
          </p:cNvSpPr>
          <p:nvPr>
            <p:ph type="dt" sz="half" idx="10"/>
          </p:nvPr>
        </p:nvSpPr>
        <p:spPr/>
        <p:txBody>
          <a:bodyPr/>
          <a:lstStyle/>
          <a:p>
            <a:fld id="{C16525B2-4347-4F72-BAF7-76B19438D329}" type="datetimeFigureOut">
              <a:rPr lang="en-US" smtClean="0"/>
              <a:t>7/18/26</a:t>
            </a:fld>
            <a:endParaRPr lang="en-US" dirty="0"/>
          </a:p>
        </p:txBody>
      </p:sp>
      <p:sp>
        <p:nvSpPr>
          <p:cNvPr id="5" name="Footer 4"/>
          <p:cNvSpPr>
            <a:spLocks noGrp="1"/>
          </p:cNvSpPr>
          <p:nvPr>
            <p:ph type="ftr" sz="quarter" idx="11"/>
          </p:nvPr>
        </p:nvSpPr>
        <p:spPr/>
        <p:txBody>
          <a:bodyPr/>
          <a:lstStyle/>
          <a:p>
            <a:endParaRPr lang="en-US" dirty="0"/>
          </a:p>
        </p:txBody>
      </p:sp>
      <p:sp>
        <p:nvSpPr>
          <p:cNvPr id="6" name="Slide number 5"/>
          <p:cNvSpPr>
            <a:spLocks noGrp="1"/>
          </p:cNvSpPr>
          <p:nvPr>
            <p:ph type="sldNum" sz="quarter" idx="12"/>
          </p:nvPr>
        </p:nvSpPr>
        <p:spPr/>
        <p:txBody>
          <a:bodyPr/>
          <a:lstStyle/>
          <a:p>
            <a:fld id="{80F073CC-40D5-4B23-8DF0-9BD0A0C12F2C}" type="slidenum">
              <a:rPr lang="en-US" smtClean="0"/>
              <a:t>‹#›</a:t>
            </a:fld>
            <a:endParaRPr lang="en-US" dirty="0"/>
          </a:p>
        </p:txBody>
      </p:sp>
      <p:pic>
        <p:nvPicPr>
          <p:cNvPr id="10" name="Picture 9">
            <a:extLst>
              <a:ext uri="{FF2B5EF4-FFF2-40B4-BE49-F238E27FC236}">
                <a16:creationId xmlns:a16="http://schemas.microsoft.com/office/drawing/2014/main" id="{90E79EF6-B59F-5F48-AFDF-2E9F4DB4F4F3}"/>
              </a:ext>
            </a:extLst>
          </p:cNvPr>
          <p:cNvPicPr>
            <a:picLocks noChangeAspect="1"/>
          </p:cNvPicPr>
          <p:nvPr userDrawn="1"/>
        </p:nvPicPr>
        <p:blipFill rotWithShape="1">
          <a:blip r:embed="rId2"/>
          <a:srcRect l="-232" t="9179" r="232" b="10075"/>
          <a:stretch/>
        </p:blipFill>
        <p:spPr>
          <a:xfrm>
            <a:off x="-6628" y="13784"/>
            <a:ext cx="12198627" cy="1366267"/>
          </a:xfrm>
          <a:prstGeom prst="rect">
            <a:avLst/>
          </a:prstGeom>
        </p:spPr>
      </p:pic>
      <p:pic>
        <p:nvPicPr>
          <p:cNvPr id="11" name="Picture 10">
            <a:extLst>
              <a:ext uri="{FF2B5EF4-FFF2-40B4-BE49-F238E27FC236}">
                <a16:creationId xmlns:a16="http://schemas.microsoft.com/office/drawing/2014/main" id="{571F21DC-910A-2D4C-BEE2-DE66AB708C67}"/>
              </a:ext>
            </a:extLst>
          </p:cNvPr>
          <p:cNvPicPr>
            <a:picLocks noChangeAspect="1"/>
          </p:cNvPicPr>
          <p:nvPr userDrawn="1"/>
        </p:nvPicPr>
        <p:blipFill>
          <a:blip r:embed="rId3"/>
          <a:stretch>
            <a:fillRect/>
          </a:stretch>
        </p:blipFill>
        <p:spPr>
          <a:xfrm>
            <a:off x="0" y="13785"/>
            <a:ext cx="4452730" cy="1392609"/>
          </a:xfrm>
          <a:prstGeom prst="rect">
            <a:avLst/>
          </a:prstGeom>
        </p:spPr>
      </p:pic>
      <p:pic>
        <p:nvPicPr>
          <p:cNvPr id="12" name="Picture 11">
            <a:extLst>
              <a:ext uri="{FF2B5EF4-FFF2-40B4-BE49-F238E27FC236}">
                <a16:creationId xmlns:a16="http://schemas.microsoft.com/office/drawing/2014/main" id="{838FA45D-D8B8-5640-87F9-37965A78DB8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156" y="-12559"/>
            <a:ext cx="1802201" cy="1392610"/>
          </a:xfrm>
          <a:prstGeom prst="rect">
            <a:avLst/>
          </a:prstGeom>
        </p:spPr>
      </p:pic>
    </p:spTree>
    <p:extLst>
      <p:ext uri="{BB962C8B-B14F-4D97-AF65-F5344CB8AC3E}">
        <p14:creationId xmlns:p14="http://schemas.microsoft.com/office/powerpoint/2010/main" val="13393521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E75DC8-69A5-405D-8740-D3705D4D2F44}" type="datetime1">
              <a:rPr lang="en-US" smtClean="0"/>
              <a:t>7/18/26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4071B5-D07C-40C4-A773-80FEDE03052E}" type="slidenum">
              <a:rPr lang="en-US" smtClean="0"/>
              <a:t>‹#›</a:t>
            </a:fld>
            <a:endParaRPr lang="en-US"/>
          </a:p>
        </p:txBody>
      </p:sp>
      <p:sp>
        <p:nvSpPr>
          <p:cNvPr id="8" name="TextBox 7">
            <a:extLst>
              <a:ext uri="{FF2B5EF4-FFF2-40B4-BE49-F238E27FC236}">
                <a16:creationId xmlns:a16="http://schemas.microsoft.com/office/drawing/2014/main" id="{720C3122-8852-EE10-6908-1C7D8CE9A668}"/>
              </a:ext>
            </a:extLst>
          </p:cNvPr>
          <p:cNvSpPr txBox="1"/>
          <p:nvPr userDrawn="1">
            <p:extLst>
              <p:ext uri="{1162E1C5-73C7-4A58-AE30-91384D911F3F}">
                <p184:classification xmlns:p184="http://schemas.microsoft.com/office/powerpoint/2018/4/main" val="hdr"/>
              </p:ext>
            </p:extLst>
          </p:nvPr>
        </p:nvSpPr>
        <p:spPr>
          <a:xfrm>
            <a:off x="9604375" y="190500"/>
            <a:ext cx="2439988" cy="182880"/>
          </a:xfrm>
          <a:prstGeom prst="rect">
            <a:avLst/>
          </a:prstGeom>
        </p:spPr>
        <p:txBody>
          <a:bodyPr horzOverflow="overflow" lIns="0" tIns="0" rIns="0" bIns="0">
            <a:spAutoFit/>
          </a:bodyPr>
          <a:lstStyle/>
          <a:p>
            <a:pPr algn="l"/>
            <a:r>
              <a:rPr lang="en-CA" sz="1200">
                <a:solidFill>
                  <a:srgbClr val="000000">
                    <a:alpha val="50000"/>
                  </a:srgbClr>
                </a:solidFill>
                <a:latin typeface="Arial" panose="020B0604020202020204" pitchFamily="34" charset="0"/>
                <a:cs typeface="Arial" panose="020B0604020202020204" pitchFamily="34" charset="0"/>
              </a:rPr>
              <a:t>UNCLASSIFIED / NON CLASSIFIÉ</a:t>
            </a:r>
          </a:p>
        </p:txBody>
      </p:sp>
    </p:spTree>
    <p:extLst>
      <p:ext uri="{BB962C8B-B14F-4D97-AF65-F5344CB8AC3E}">
        <p14:creationId xmlns:p14="http://schemas.microsoft.com/office/powerpoint/2010/main" val="2337490345"/>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7" r:id="rId4"/>
    <p:sldLayoutId id="2147483650" r:id="rId5"/>
    <p:sldLayoutId id="2147483678"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hyperlink" Target="https://www.facebook.com/groups/2506156069573687/"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hyperlink" Target="http://www.bvlacheney.ca/"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31.png"/><Relationship Id="rId5" Type="http://schemas.openxmlformats.org/officeDocument/2006/relationships/image" Target="../media/image30.emf"/><Relationship Id="rId4" Type="http://schemas.openxmlformats.org/officeDocument/2006/relationships/image" Target="../media/image29.e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E7E3DFF-077B-F66B-5C81-7209CB4EBB93}"/>
              </a:ext>
            </a:extLst>
          </p:cNvPr>
          <p:cNvSpPr txBox="1">
            <a:spLocks/>
          </p:cNvSpPr>
          <p:nvPr/>
        </p:nvSpPr>
        <p:spPr>
          <a:xfrm>
            <a:off x="1552587" y="4125356"/>
            <a:ext cx="9712821" cy="1389888"/>
          </a:xfrm>
          <a:prstGeom prst="rect">
            <a:avLst/>
          </a:prstGeom>
        </p:spPr>
        <p:txBody>
          <a:bodyPr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i="1" dirty="0">
                <a:solidFill>
                  <a:srgbClr val="002060"/>
                </a:solidFill>
                <a:latin typeface="Arial" panose="020B0604020202020204" pitchFamily="34" charset="0"/>
                <a:cs typeface="Arial" panose="020B0604020202020204" pitchFamily="34" charset="0"/>
              </a:rPr>
              <a:t>Bassin versant du Lac Heney Watershed</a:t>
            </a:r>
            <a:br>
              <a:rPr lang="en-US" sz="4000" b="1" i="1" dirty="0">
                <a:solidFill>
                  <a:srgbClr val="002060"/>
                </a:solidFill>
                <a:latin typeface="Arial" panose="020B0604020202020204" pitchFamily="34" charset="0"/>
                <a:cs typeface="Arial" panose="020B0604020202020204" pitchFamily="34" charset="0"/>
              </a:rPr>
            </a:br>
            <a:r>
              <a:rPr lang="en-US" sz="1600" b="1" i="1" dirty="0">
                <a:solidFill>
                  <a:srgbClr val="002060"/>
                </a:solidFill>
                <a:latin typeface="Arial" panose="020B0604020202020204" pitchFamily="34" charset="0"/>
                <a:cs typeface="Arial" panose="020B0604020202020204" pitchFamily="34" charset="0"/>
              </a:rPr>
              <a:t> </a:t>
            </a:r>
            <a:endParaRPr lang="en-US" sz="4000" b="1" i="1" dirty="0">
              <a:solidFill>
                <a:srgbClr val="002060"/>
              </a:solidFill>
              <a:latin typeface="Arial" panose="020B0604020202020204" pitchFamily="34" charset="0"/>
              <a:cs typeface="Arial" panose="020B0604020202020204" pitchFamily="34" charset="0"/>
            </a:endParaRPr>
          </a:p>
          <a:p>
            <a:pPr algn="ctr"/>
            <a:r>
              <a:rPr lang="fr-CA" sz="1800" b="1" dirty="0">
                <a:solidFill>
                  <a:srgbClr val="002060"/>
                </a:solidFill>
                <a:effectLst/>
                <a:latin typeface="Arial" panose="020B0604020202020204" pitchFamily="34" charset="0"/>
                <a:ea typeface="Times New Roman" panose="02020603050405020304" pitchFamily="18" charset="0"/>
              </a:rPr>
              <a:t>Location: </a:t>
            </a:r>
            <a:r>
              <a:rPr lang="en-CA" sz="1800" b="1" dirty="0">
                <a:solidFill>
                  <a:srgbClr val="002060"/>
                </a:solidFill>
                <a:effectLst/>
                <a:latin typeface="Arial" panose="020B0604020202020204" pitchFamily="34" charset="0"/>
                <a:ea typeface="Times New Roman" panose="02020603050405020304" pitchFamily="18" charset="0"/>
              </a:rPr>
              <a:t>Lac-Sainte-Marie Community Centre, 2</a:t>
            </a:r>
            <a:r>
              <a:rPr lang="en-CA" sz="1800" b="1" baseline="30000" dirty="0">
                <a:solidFill>
                  <a:srgbClr val="002060"/>
                </a:solidFill>
                <a:effectLst/>
                <a:latin typeface="Arial" panose="020B0604020202020204" pitchFamily="34" charset="0"/>
                <a:ea typeface="Times New Roman" panose="02020603050405020304" pitchFamily="18" charset="0"/>
              </a:rPr>
              <a:t>nd</a:t>
            </a:r>
            <a:r>
              <a:rPr lang="en-CA" sz="1800" b="1" dirty="0">
                <a:solidFill>
                  <a:srgbClr val="002060"/>
                </a:solidFill>
                <a:effectLst/>
                <a:latin typeface="Arial" panose="020B0604020202020204" pitchFamily="34" charset="0"/>
                <a:ea typeface="Times New Roman" panose="02020603050405020304" pitchFamily="18" charset="0"/>
              </a:rPr>
              <a:t> floor </a:t>
            </a:r>
            <a:br>
              <a:rPr lang="en-CA" sz="1800" b="1" dirty="0">
                <a:solidFill>
                  <a:srgbClr val="002060"/>
                </a:solidFill>
                <a:effectLst/>
                <a:latin typeface="Arial" panose="020B0604020202020204" pitchFamily="34" charset="0"/>
                <a:ea typeface="Times New Roman" panose="02020603050405020304" pitchFamily="18" charset="0"/>
              </a:rPr>
            </a:br>
            <a:r>
              <a:rPr lang="en-CA" sz="1800" b="1" dirty="0">
                <a:solidFill>
                  <a:srgbClr val="002060"/>
                </a:solidFill>
                <a:effectLst/>
                <a:latin typeface="Arial" panose="020B0604020202020204" pitchFamily="34" charset="0"/>
                <a:ea typeface="Times New Roman" panose="02020603050405020304" pitchFamily="18" charset="0"/>
              </a:rPr>
              <a:t>10-B rue du Centre, Lac-Sainte-Marie</a:t>
            </a:r>
            <a:endParaRPr lang="en-CA" sz="1800" dirty="0">
              <a:solidFill>
                <a:srgbClr val="002060"/>
              </a:solidFill>
              <a:effectLst/>
              <a:latin typeface="Arial" panose="020B0604020202020204" pitchFamily="34" charset="0"/>
              <a:ea typeface="Calibri" panose="020F0502020204030204" pitchFamily="34" charset="0"/>
            </a:endParaRPr>
          </a:p>
        </p:txBody>
      </p:sp>
      <p:sp>
        <p:nvSpPr>
          <p:cNvPr id="10" name="Subtitle 2">
            <a:extLst>
              <a:ext uri="{FF2B5EF4-FFF2-40B4-BE49-F238E27FC236}">
                <a16:creationId xmlns:a16="http://schemas.microsoft.com/office/drawing/2014/main" id="{D31D9DD9-03D8-B9FB-72C1-1F5E772A0E03}"/>
              </a:ext>
            </a:extLst>
          </p:cNvPr>
          <p:cNvSpPr>
            <a:spLocks noGrp="1"/>
          </p:cNvSpPr>
          <p:nvPr>
            <p:ph type="subTitle" idx="1"/>
          </p:nvPr>
        </p:nvSpPr>
        <p:spPr>
          <a:xfrm>
            <a:off x="1552587" y="5722906"/>
            <a:ext cx="9290304" cy="444056"/>
          </a:xfrm>
        </p:spPr>
        <p:txBody>
          <a:bodyPr>
            <a:normAutofit fontScale="92500" lnSpcReduction="10000"/>
          </a:bodyPr>
          <a:lstStyle/>
          <a:p>
            <a:pPr defTabSz="449175">
              <a:lnSpc>
                <a:spcPct val="95000"/>
              </a:lnSpc>
              <a:tabLst>
                <a:tab pos="0" algn="l"/>
                <a:tab pos="447587" algn="l"/>
                <a:tab pos="896761" algn="l"/>
                <a:tab pos="1345934" algn="l"/>
                <a:tab pos="1795108" algn="l"/>
                <a:tab pos="2244282" algn="l"/>
                <a:tab pos="2693456" algn="l"/>
                <a:tab pos="3142630" algn="l"/>
                <a:tab pos="3591804" algn="l"/>
                <a:tab pos="4040978" algn="l"/>
                <a:tab pos="4490152" algn="l"/>
                <a:tab pos="4939326" algn="l"/>
                <a:tab pos="5388499" algn="l"/>
                <a:tab pos="5837673" algn="l"/>
                <a:tab pos="6286847" algn="l"/>
                <a:tab pos="6736021" algn="l"/>
                <a:tab pos="7185195" algn="l"/>
                <a:tab pos="7634369" algn="l"/>
                <a:tab pos="8083543" algn="l"/>
                <a:tab pos="8532717" algn="l"/>
                <a:tab pos="8981891" algn="l"/>
              </a:tabLst>
              <a:defRPr/>
            </a:pPr>
            <a:r>
              <a:rPr lang="en-CA" sz="2800" b="1" dirty="0">
                <a:ln w="11430"/>
                <a:solidFill>
                  <a:srgbClr val="002060"/>
                </a:solidFill>
                <a:latin typeface="Arial" panose="020B0604020202020204" pitchFamily="34" charset="0"/>
                <a:ea typeface="Arial Unicode MS" pitchFamily="34" charset="-128"/>
                <a:cs typeface="Arial" panose="020B0604020202020204" pitchFamily="34" charset="0"/>
              </a:rPr>
              <a:t>Sunday, July 19,</a:t>
            </a:r>
            <a:r>
              <a:rPr lang="fr-CA" sz="2800" b="1" dirty="0">
                <a:ln w="11430"/>
                <a:solidFill>
                  <a:srgbClr val="002060"/>
                </a:solidFill>
                <a:latin typeface="Arial" panose="020B0604020202020204" pitchFamily="34" charset="0"/>
                <a:ea typeface="Arial Unicode MS" pitchFamily="34" charset="-128"/>
                <a:cs typeface="Arial" panose="020B0604020202020204" pitchFamily="34" charset="0"/>
              </a:rPr>
              <a:t> </a:t>
            </a:r>
            <a:r>
              <a:rPr lang="en-CA" sz="2800" b="1" dirty="0">
                <a:ln w="11430"/>
                <a:solidFill>
                  <a:srgbClr val="002060"/>
                </a:solidFill>
                <a:latin typeface="Arial" panose="020B0604020202020204" pitchFamily="34" charset="0"/>
                <a:ea typeface="Arial Unicode MS" pitchFamily="34" charset="-128"/>
                <a:cs typeface="Arial" panose="020B0604020202020204" pitchFamily="34" charset="0"/>
              </a:rPr>
              <a:t>2026</a:t>
            </a:r>
          </a:p>
        </p:txBody>
      </p:sp>
      <p:sp>
        <p:nvSpPr>
          <p:cNvPr id="11" name="Subtitle 2">
            <a:extLst>
              <a:ext uri="{FF2B5EF4-FFF2-40B4-BE49-F238E27FC236}">
                <a16:creationId xmlns:a16="http://schemas.microsoft.com/office/drawing/2014/main" id="{80C4E278-1A24-65B7-A97B-CA323A037BA2}"/>
              </a:ext>
            </a:extLst>
          </p:cNvPr>
          <p:cNvSpPr txBox="1">
            <a:spLocks/>
          </p:cNvSpPr>
          <p:nvPr/>
        </p:nvSpPr>
        <p:spPr>
          <a:xfrm>
            <a:off x="1400187" y="3928142"/>
            <a:ext cx="9448800" cy="147594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12" name="TextBox 11">
            <a:extLst>
              <a:ext uri="{FF2B5EF4-FFF2-40B4-BE49-F238E27FC236}">
                <a16:creationId xmlns:a16="http://schemas.microsoft.com/office/drawing/2014/main" id="{8660A3A3-1032-96D9-70EA-E15E4F83E74D}"/>
              </a:ext>
            </a:extLst>
          </p:cNvPr>
          <p:cNvSpPr txBox="1"/>
          <p:nvPr/>
        </p:nvSpPr>
        <p:spPr>
          <a:xfrm>
            <a:off x="3535464" y="1669298"/>
            <a:ext cx="6774353" cy="2308324"/>
          </a:xfrm>
          <a:prstGeom prst="rect">
            <a:avLst/>
          </a:prstGeom>
          <a:noFill/>
        </p:spPr>
        <p:txBody>
          <a:bodyPr wrap="square" rtlCol="0">
            <a:spAutoFit/>
          </a:bodyPr>
          <a:lstStyle/>
          <a:p>
            <a:pPr algn="ct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Verdana" panose="020B0604030504040204" pitchFamily="34" charset="0"/>
                <a:ea typeface="Verdana" panose="020B0604030504040204" pitchFamily="34" charset="0"/>
                <a:cs typeface="Verdana" panose="020B0604030504040204" pitchFamily="34" charset="0"/>
              </a:rPr>
              <a:t>2026 </a:t>
            </a:r>
          </a:p>
          <a:p>
            <a:pPr algn="ctr"/>
            <a:r>
              <a:rPr lang="en-US" sz="48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Verdana" panose="020B0604030504040204" pitchFamily="34" charset="0"/>
                <a:ea typeface="Verdana" panose="020B0604030504040204" pitchFamily="34" charset="0"/>
                <a:cs typeface="Verdana" panose="020B0604030504040204" pitchFamily="34" charset="0"/>
              </a:rPr>
              <a:t>Annual General Meeting</a:t>
            </a:r>
          </a:p>
        </p:txBody>
      </p:sp>
    </p:spTree>
    <p:extLst>
      <p:ext uri="{BB962C8B-B14F-4D97-AF65-F5344CB8AC3E}">
        <p14:creationId xmlns:p14="http://schemas.microsoft.com/office/powerpoint/2010/main" val="3717284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31649" y="1746409"/>
            <a:ext cx="9748298" cy="5039168"/>
          </a:xfrm>
        </p:spPr>
        <p:txBody>
          <a:bodyPr>
            <a:noAutofit/>
          </a:bodyPr>
          <a:lstStyle/>
          <a:p>
            <a:pPr marL="355600" indent="-342900">
              <a:buFont typeface="Wingdings" pitchFamily="2" charset="2"/>
              <a:buChar char="Ø"/>
            </a:pPr>
            <a:r>
              <a:rPr lang="en-CA" altLang="en-US" sz="2400" dirty="0">
                <a:cs typeface="Arial" panose="020B0604020202020204" pitchFamily="34" charset="0"/>
              </a:rPr>
              <a:t>Ted Billey</a:t>
            </a:r>
            <a:r>
              <a:rPr lang="en-US" sz="2400" dirty="0"/>
              <a:t>, Treasurer</a:t>
            </a:r>
            <a:endParaRPr lang="en-CA" sz="1800" dirty="0">
              <a:cs typeface="Arial" panose="020B0604020202020204" pitchFamily="34" charset="0"/>
            </a:endParaRPr>
          </a:p>
          <a:p>
            <a:pPr marL="1384300" lvl="2" indent="-457200"/>
            <a:r>
              <a:rPr lang="en-CA" sz="1800" dirty="0">
                <a:cs typeface="Arial" panose="020B0604020202020204" pitchFamily="34" charset="0"/>
              </a:rPr>
              <a:t>Income Statement for May 1, 2025 to April 30, 2026</a:t>
            </a:r>
          </a:p>
          <a:p>
            <a:pPr marL="1384300" lvl="2" indent="-457200"/>
            <a:r>
              <a:rPr lang="en-CA" sz="1800" dirty="0">
                <a:cs typeface="Arial" panose="020B0604020202020204" pitchFamily="34" charset="0"/>
              </a:rPr>
              <a:t>Budget for May 1, 2026 to April 30, 2027</a:t>
            </a:r>
          </a:p>
          <a:p>
            <a:pPr marL="1384300" lvl="2" indent="-457200"/>
            <a:endParaRPr lang="en-CA" sz="1600" dirty="0">
              <a:cs typeface="Arial" panose="020B0604020202020204" pitchFamily="34" charset="0"/>
            </a:endParaRPr>
          </a:p>
          <a:p>
            <a:pPr marL="469900" indent="-457200">
              <a:buFont typeface="Wingdings" pitchFamily="2" charset="2"/>
              <a:buChar char="Ø"/>
            </a:pPr>
            <a:r>
              <a:rPr lang="en-CA" altLang="en-US" sz="2400" dirty="0">
                <a:cs typeface="Arial" panose="020B0604020202020204" pitchFamily="34" charset="0"/>
              </a:rPr>
              <a:t>Accounting Review Committee: Tony VanDuzer and Diane Billey</a:t>
            </a:r>
          </a:p>
          <a:p>
            <a:pPr marL="1384300" lvl="2" indent="-457200"/>
            <a:r>
              <a:rPr lang="en-CA" altLang="en-US" sz="1800" dirty="0">
                <a:cs typeface="Arial" panose="020B0604020202020204" pitchFamily="34" charset="0"/>
              </a:rPr>
              <a:t>Accounting review conducted July 9, 2026</a:t>
            </a:r>
          </a:p>
          <a:p>
            <a:pPr marL="1384300" lvl="2" indent="-457200"/>
            <a:r>
              <a:rPr lang="en-CA" altLang="en-US" sz="1800" dirty="0">
                <a:cs typeface="Arial" panose="020B0604020202020204" pitchFamily="34" charset="0"/>
              </a:rPr>
              <a:t>All transactions were supported by the appropriate invoices / documents</a:t>
            </a:r>
          </a:p>
          <a:p>
            <a:pPr marL="1384300" lvl="2" indent="-457200"/>
            <a:r>
              <a:rPr lang="en-CA" altLang="en-US" sz="1800" dirty="0">
                <a:cs typeface="Arial" panose="020B0604020202020204" pitchFamily="34" charset="0"/>
              </a:rPr>
              <a:t>No anomalies were found.</a:t>
            </a:r>
          </a:p>
          <a:p>
            <a:pPr marL="1384300" lvl="2" indent="-457200"/>
            <a:endParaRPr lang="en-CA" altLang="en-US" sz="1800" dirty="0">
              <a:cs typeface="Arial" panose="020B0604020202020204" pitchFamily="34" charset="0"/>
            </a:endParaRPr>
          </a:p>
          <a:p>
            <a:pPr marL="469900" indent="-457200">
              <a:buFont typeface="Wingdings" pitchFamily="2" charset="2"/>
              <a:buChar char="Ø"/>
            </a:pPr>
            <a:r>
              <a:rPr lang="en-CA" altLang="en-US" sz="2400" dirty="0">
                <a:cs typeface="Arial" panose="020B0604020202020204" pitchFamily="34" charset="0"/>
              </a:rPr>
              <a:t>Association Financials: Motions</a:t>
            </a:r>
          </a:p>
          <a:p>
            <a:pPr marL="1384300" lvl="2" indent="-457200"/>
            <a:r>
              <a:rPr lang="en-CA" altLang="en-US" sz="1800" dirty="0">
                <a:cs typeface="Arial" panose="020B0604020202020204" pitchFamily="34" charset="0"/>
              </a:rPr>
              <a:t>Accounting review</a:t>
            </a:r>
          </a:p>
          <a:p>
            <a:pPr marL="1384300" lvl="2" indent="-457200"/>
            <a:r>
              <a:rPr lang="en-CA" altLang="en-US" sz="1800" dirty="0">
                <a:cs typeface="Arial" panose="020B0604020202020204" pitchFamily="34" charset="0"/>
              </a:rPr>
              <a:t>Income Statement</a:t>
            </a:r>
          </a:p>
          <a:p>
            <a:pPr marL="1384300" lvl="2" indent="-457200"/>
            <a:r>
              <a:rPr lang="en-CA" altLang="en-US" sz="1800" dirty="0">
                <a:cs typeface="Arial" panose="020B0604020202020204" pitchFamily="34" charset="0"/>
              </a:rPr>
              <a:t>Budget</a:t>
            </a:r>
          </a:p>
          <a:p>
            <a:pPr marL="1384300" lvl="2" indent="-457200"/>
            <a:endParaRPr lang="en-CA" altLang="en-US" sz="1800" dirty="0">
              <a:cs typeface="Arial" panose="020B0604020202020204" pitchFamily="34" charset="0"/>
            </a:endParaRPr>
          </a:p>
          <a:p>
            <a:pPr marL="469900" indent="-457200"/>
            <a:endParaRPr lang="en-CA" altLang="en-US" sz="2600" dirty="0">
              <a:cs typeface="Arial" panose="020B0604020202020204" pitchFamily="34" charset="0"/>
            </a:endParaRPr>
          </a:p>
          <a:p>
            <a:pPr marL="927100" lvl="1" indent="-457200">
              <a:buFont typeface="Wingdings" pitchFamily="2" charset="2"/>
              <a:buChar char="Ø"/>
            </a:pPr>
            <a:endParaRPr lang="en-CA" altLang="en-US" sz="2000" dirty="0">
              <a:cs typeface="Arial" panose="020B0604020202020204" pitchFamily="34" charset="0"/>
            </a:endParaRPr>
          </a:p>
          <a:p>
            <a:pPr marL="927100" lvl="1" indent="-457200">
              <a:buFont typeface="Wingdings" pitchFamily="2" charset="2"/>
              <a:buChar char="Ø"/>
            </a:pPr>
            <a:endParaRPr lang="en-CA" altLang="en-US" sz="2000" dirty="0">
              <a:cs typeface="Arial" panose="020B0604020202020204" pitchFamily="34" charset="0"/>
            </a:endParaRPr>
          </a:p>
          <a:p>
            <a:pPr marL="927100" lvl="1" indent="-457200">
              <a:buFont typeface="Wingdings" pitchFamily="2" charset="2"/>
              <a:buChar char="Ø"/>
            </a:pPr>
            <a:endParaRPr lang="en-CA" altLang="en-US" sz="2000" dirty="0">
              <a:cs typeface="Arial" panose="020B0604020202020204" pitchFamily="34" charset="0"/>
            </a:endParaRPr>
          </a:p>
          <a:p>
            <a:pPr marL="1384300" lvl="2" indent="-457200"/>
            <a:endParaRPr lang="en-US" sz="1600" dirty="0"/>
          </a:p>
        </p:txBody>
      </p:sp>
      <p:sp>
        <p:nvSpPr>
          <p:cNvPr id="3" name="Slide Number Placeholder 2"/>
          <p:cNvSpPr>
            <a:spLocks noGrp="1"/>
          </p:cNvSpPr>
          <p:nvPr>
            <p:ph type="sldNum" sz="quarter" idx="12"/>
          </p:nvPr>
        </p:nvSpPr>
        <p:spPr/>
        <p:txBody>
          <a:bodyPr/>
          <a:lstStyle/>
          <a:p>
            <a:fld id="{794071B5-D07C-40C4-A773-80FEDE03052E}" type="slidenum">
              <a:rPr lang="en-US" smtClean="0"/>
              <a:t>10</a:t>
            </a:fld>
            <a:endParaRPr lang="en-US" dirty="0"/>
          </a:p>
        </p:txBody>
      </p:sp>
      <p:sp>
        <p:nvSpPr>
          <p:cNvPr id="4" name="TextBox 3">
            <a:extLst>
              <a:ext uri="{FF2B5EF4-FFF2-40B4-BE49-F238E27FC236}">
                <a16:creationId xmlns:a16="http://schemas.microsoft.com/office/drawing/2014/main" id="{78BB677C-035F-4343-96ED-36C3B933A56D}"/>
              </a:ext>
            </a:extLst>
          </p:cNvPr>
          <p:cNvSpPr txBox="1"/>
          <p:nvPr/>
        </p:nvSpPr>
        <p:spPr>
          <a:xfrm>
            <a:off x="1812974" y="244699"/>
            <a:ext cx="3992824" cy="1077218"/>
          </a:xfrm>
          <a:prstGeom prst="rect">
            <a:avLst/>
          </a:prstGeom>
          <a:noFill/>
        </p:spPr>
        <p:txBody>
          <a:bodyPr wrap="none" rtlCol="0">
            <a:spAutoFit/>
          </a:bodyPr>
          <a:lstStyle/>
          <a:p>
            <a:r>
              <a:rPr lang="en-US" sz="3200" b="1" dirty="0"/>
              <a:t>Association Financials </a:t>
            </a:r>
          </a:p>
          <a:p>
            <a:r>
              <a:rPr lang="en-US" sz="3200" b="1" dirty="0"/>
              <a:t>Ted </a:t>
            </a:r>
            <a:r>
              <a:rPr lang="en-US" sz="3200" b="1" dirty="0" err="1"/>
              <a:t>Billey</a:t>
            </a:r>
            <a:endParaRPr lang="en-US" sz="3200" b="1" dirty="0"/>
          </a:p>
        </p:txBody>
      </p:sp>
    </p:spTree>
    <p:extLst>
      <p:ext uri="{BB962C8B-B14F-4D97-AF65-F5344CB8AC3E}">
        <p14:creationId xmlns:p14="http://schemas.microsoft.com/office/powerpoint/2010/main" val="3249375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4C662FB-760C-FD01-A97B-6CC1D0D5710F}"/>
              </a:ext>
            </a:extLst>
          </p:cNvPr>
          <p:cNvSpPr>
            <a:spLocks noGrp="1"/>
          </p:cNvSpPr>
          <p:nvPr>
            <p:ph type="sldNum" sz="quarter" idx="12"/>
          </p:nvPr>
        </p:nvSpPr>
        <p:spPr/>
        <p:txBody>
          <a:bodyPr/>
          <a:lstStyle/>
          <a:p>
            <a:fld id="{794071B5-D07C-40C4-A773-80FEDE03052E}" type="slidenum">
              <a:rPr lang="en-US" smtClean="0"/>
              <a:t>11</a:t>
            </a:fld>
            <a:endParaRPr lang="en-US" dirty="0"/>
          </a:p>
        </p:txBody>
      </p:sp>
      <p:sp>
        <p:nvSpPr>
          <p:cNvPr id="7" name="Rectangle 1">
            <a:extLst>
              <a:ext uri="{FF2B5EF4-FFF2-40B4-BE49-F238E27FC236}">
                <a16:creationId xmlns:a16="http://schemas.microsoft.com/office/drawing/2014/main" id="{3130618A-C290-BC82-3E3E-E581B8FC422A}"/>
              </a:ext>
            </a:extLst>
          </p:cNvPr>
          <p:cNvSpPr>
            <a:spLocks noChangeArrowheads="1"/>
          </p:cNvSpPr>
          <p:nvPr/>
        </p:nvSpPr>
        <p:spPr bwMode="auto">
          <a:xfrm>
            <a:off x="1662174" y="272688"/>
            <a:ext cx="8150629"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a:ln>
                  <a:noFill/>
                </a:ln>
                <a:solidFill>
                  <a:srgbClr val="000000"/>
                </a:solidFill>
                <a:effectLst/>
                <a:ea typeface="Arial Unicode MS" panose="020B0604020202020204" pitchFamily="34" charset="-128"/>
                <a:cs typeface="Arial Unicode MS" panose="020B0604020202020204" pitchFamily="34" charset="-128"/>
              </a:rPr>
              <a:t>Income Statement – May 1, 2025 to April 30, 2026</a:t>
            </a:r>
          </a:p>
        </p:txBody>
      </p:sp>
      <p:sp>
        <p:nvSpPr>
          <p:cNvPr id="4" name="TextBox 3">
            <a:extLst>
              <a:ext uri="{FF2B5EF4-FFF2-40B4-BE49-F238E27FC236}">
                <a16:creationId xmlns:a16="http://schemas.microsoft.com/office/drawing/2014/main" id="{1BD1B0AE-BB8C-7031-1D16-D8F853B01FF9}"/>
              </a:ext>
            </a:extLst>
          </p:cNvPr>
          <p:cNvSpPr txBox="1"/>
          <p:nvPr/>
        </p:nvSpPr>
        <p:spPr>
          <a:xfrm>
            <a:off x="9451449" y="1520963"/>
            <a:ext cx="2568271" cy="2231380"/>
          </a:xfrm>
          <a:prstGeom prst="rect">
            <a:avLst/>
          </a:prstGeom>
          <a:noFill/>
        </p:spPr>
        <p:txBody>
          <a:bodyPr wrap="square" rtlCol="0">
            <a:spAutoFit/>
          </a:bodyPr>
          <a:lstStyle/>
          <a:p>
            <a:r>
              <a:rPr lang="en-US" sz="1200" b="1" dirty="0"/>
              <a:t>Notes: </a:t>
            </a:r>
          </a:p>
          <a:p>
            <a:endParaRPr lang="en-US" sz="900" dirty="0"/>
          </a:p>
          <a:p>
            <a:pPr marL="171450" indent="-171450">
              <a:buFont typeface="Arial" panose="020B0604020202020204" pitchFamily="34" charset="0"/>
              <a:buChar char="•"/>
            </a:pPr>
            <a:r>
              <a:rPr lang="en-US" sz="1200" b="1" dirty="0"/>
              <a:t>This income Statement  was approved by the Board on May 13, 2026</a:t>
            </a:r>
          </a:p>
          <a:p>
            <a:pPr marL="171450" indent="-171450">
              <a:buFont typeface="Arial" panose="020B0604020202020204" pitchFamily="34" charset="0"/>
              <a:buChar char="•"/>
            </a:pPr>
            <a:endParaRPr lang="en-US" sz="1200" b="1" dirty="0"/>
          </a:p>
          <a:p>
            <a:pPr marL="171450" indent="-171450">
              <a:buFont typeface="Arial" panose="020B0604020202020204" pitchFamily="34" charset="0"/>
              <a:buChar char="•"/>
            </a:pPr>
            <a:r>
              <a:rPr lang="en-US" sz="1200" b="1" dirty="0"/>
              <a:t>The association presently has Merchandise Inventory on hand with a wholesale value of $6,389.41 </a:t>
            </a:r>
          </a:p>
          <a:p>
            <a:endParaRPr lang="en-US" sz="1200" dirty="0"/>
          </a:p>
          <a:p>
            <a:endParaRPr lang="en-US" sz="900" dirty="0"/>
          </a:p>
        </p:txBody>
      </p:sp>
      <p:graphicFrame>
        <p:nvGraphicFramePr>
          <p:cNvPr id="2" name="Table 1">
            <a:extLst>
              <a:ext uri="{FF2B5EF4-FFF2-40B4-BE49-F238E27FC236}">
                <a16:creationId xmlns:a16="http://schemas.microsoft.com/office/drawing/2014/main" id="{41EC17F3-5466-2551-8BFC-1ECA83D45A58}"/>
              </a:ext>
            </a:extLst>
          </p:cNvPr>
          <p:cNvGraphicFramePr>
            <a:graphicFrameLocks noGrp="1"/>
          </p:cNvGraphicFramePr>
          <p:nvPr>
            <p:extLst>
              <p:ext uri="{D42A27DB-BD31-4B8C-83A1-F6EECF244321}">
                <p14:modId xmlns:p14="http://schemas.microsoft.com/office/powerpoint/2010/main" val="1230463043"/>
              </p:ext>
            </p:extLst>
          </p:nvPr>
        </p:nvGraphicFramePr>
        <p:xfrm>
          <a:off x="1585807" y="1359526"/>
          <a:ext cx="6153935" cy="5394601"/>
        </p:xfrm>
        <a:graphic>
          <a:graphicData uri="http://schemas.openxmlformats.org/drawingml/2006/table">
            <a:tbl>
              <a:tblPr/>
              <a:tblGrid>
                <a:gridCol w="593355">
                  <a:extLst>
                    <a:ext uri="{9D8B030D-6E8A-4147-A177-3AD203B41FA5}">
                      <a16:colId xmlns:a16="http://schemas.microsoft.com/office/drawing/2014/main" val="4002500668"/>
                    </a:ext>
                  </a:extLst>
                </a:gridCol>
                <a:gridCol w="3102398">
                  <a:extLst>
                    <a:ext uri="{9D8B030D-6E8A-4147-A177-3AD203B41FA5}">
                      <a16:colId xmlns:a16="http://schemas.microsoft.com/office/drawing/2014/main" val="2714837462"/>
                    </a:ext>
                  </a:extLst>
                </a:gridCol>
                <a:gridCol w="1229091">
                  <a:extLst>
                    <a:ext uri="{9D8B030D-6E8A-4147-A177-3AD203B41FA5}">
                      <a16:colId xmlns:a16="http://schemas.microsoft.com/office/drawing/2014/main" val="1090993486"/>
                    </a:ext>
                  </a:extLst>
                </a:gridCol>
                <a:gridCol w="1229091">
                  <a:extLst>
                    <a:ext uri="{9D8B030D-6E8A-4147-A177-3AD203B41FA5}">
                      <a16:colId xmlns:a16="http://schemas.microsoft.com/office/drawing/2014/main" val="3922366733"/>
                    </a:ext>
                  </a:extLst>
                </a:gridCol>
              </a:tblGrid>
              <a:tr h="208018">
                <a:tc gridSpan="2">
                  <a:txBody>
                    <a:bodyPr/>
                    <a:lstStyle/>
                    <a:p>
                      <a:pPr algn="l" fontAlgn="b">
                        <a:buNone/>
                      </a:pPr>
                      <a:r>
                        <a:rPr lang="en-US" sz="1000" b="1" i="0" u="none" strike="noStrike">
                          <a:solidFill>
                            <a:srgbClr val="000000"/>
                          </a:solidFill>
                          <a:effectLst/>
                          <a:latin typeface="Calibri" panose="020F0502020204030204" pitchFamily="34" charset="0"/>
                        </a:rPr>
                        <a:t>May 1, 2025 to April 30 2026 - Revenues</a:t>
                      </a:r>
                    </a:p>
                  </a:txBody>
                  <a:tcPr marL="0" marR="0" marT="0" marB="0" anchor="b">
                    <a:lnL>
                      <a:noFill/>
                    </a:lnL>
                    <a:lnR>
                      <a:noFill/>
                    </a:lnR>
                    <a:lnT>
                      <a:noFill/>
                    </a:lnT>
                    <a:lnB>
                      <a:noFill/>
                    </a:lnB>
                    <a:noFill/>
                  </a:tcPr>
                </a:tc>
                <a:tc hMerge="1">
                  <a:txBody>
                    <a:bodyPr/>
                    <a:lstStyle/>
                    <a:p>
                      <a:endParaRPr lang="en-US"/>
                    </a:p>
                  </a:txBody>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3094729083"/>
                  </a:ext>
                </a:extLst>
              </a:tr>
              <a:tr h="388301">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Membership Revenues ( 108 paid members )  </a:t>
                      </a: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      5,241.30 </a:t>
                      </a: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4102181433"/>
                  </a:ext>
                </a:extLst>
              </a:tr>
              <a:tr h="208018">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Merchandise Revenue </a:t>
                      </a: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      1,549.35 </a:t>
                      </a: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1079087556"/>
                  </a:ext>
                </a:extLst>
              </a:tr>
              <a:tr h="208018">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Donations ( BBQ &amp; Other )  </a:t>
                      </a: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          330.00 </a:t>
                      </a: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579955791"/>
                  </a:ext>
                </a:extLst>
              </a:tr>
              <a:tr h="208018">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US" sz="1000" b="0" i="0" u="none" strike="noStrike">
                          <a:solidFill>
                            <a:srgbClr val="000000"/>
                          </a:solidFill>
                          <a:effectLst/>
                          <a:latin typeface="Calibri" panose="020F050202020403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US" sz="1000" b="0" i="0" u="none" strike="noStrike">
                          <a:solidFill>
                            <a:srgbClr val="000000"/>
                          </a:solidFill>
                          <a:effectLst/>
                          <a:latin typeface="Calibri" panose="020F050202020403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38950251"/>
                  </a:ext>
                </a:extLst>
              </a:tr>
              <a:tr h="208018">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      7,120.65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4273717216"/>
                  </a:ext>
                </a:extLst>
              </a:tr>
              <a:tr h="208018">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3785393366"/>
                  </a:ext>
                </a:extLst>
              </a:tr>
              <a:tr h="208018">
                <a:tc gridSpan="2">
                  <a:txBody>
                    <a:bodyPr/>
                    <a:lstStyle/>
                    <a:p>
                      <a:pPr algn="l" fontAlgn="b">
                        <a:buNone/>
                      </a:pPr>
                      <a:r>
                        <a:rPr lang="en-US" sz="1000" b="1" i="0" u="none" strike="noStrike">
                          <a:solidFill>
                            <a:srgbClr val="000000"/>
                          </a:solidFill>
                          <a:effectLst/>
                          <a:latin typeface="Calibri" panose="020F0502020204030204" pitchFamily="34" charset="0"/>
                        </a:rPr>
                        <a:t>May 1, 2025 to April 30 2026 - Expenses</a:t>
                      </a:r>
                    </a:p>
                  </a:txBody>
                  <a:tcPr marL="0" marR="0" marT="0" marB="0" anchor="b">
                    <a:lnL>
                      <a:noFill/>
                    </a:lnL>
                    <a:lnR>
                      <a:noFill/>
                    </a:lnR>
                    <a:lnT>
                      <a:noFill/>
                    </a:lnT>
                    <a:lnB>
                      <a:noFill/>
                    </a:lnB>
                    <a:noFill/>
                  </a:tcPr>
                </a:tc>
                <a:tc hMerge="1">
                  <a:txBody>
                    <a:bodyPr/>
                    <a:lstStyle/>
                    <a:p>
                      <a:endParaRPr lang="en-US"/>
                    </a:p>
                  </a:txBody>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244952156"/>
                  </a:ext>
                </a:extLst>
              </a:tr>
              <a:tr h="208018">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Wildflower Expenses </a:t>
                      </a: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            57.05 </a:t>
                      </a: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3573271180"/>
                  </a:ext>
                </a:extLst>
              </a:tr>
              <a:tr h="208018">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Board Meeting / Retreat at RA Center </a:t>
                      </a: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          403.47 </a:t>
                      </a: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770822881"/>
                  </a:ext>
                </a:extLst>
              </a:tr>
              <a:tr h="208018">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Insurance </a:t>
                      </a: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      1,097.68 </a:t>
                      </a: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1833224285"/>
                  </a:ext>
                </a:extLst>
              </a:tr>
              <a:tr h="208018">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Quebec Bus registry fees </a:t>
                      </a: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          529.94 </a:t>
                      </a: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2835850053"/>
                  </a:ext>
                </a:extLst>
              </a:tr>
              <a:tr h="208018">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Milfoil Expenses </a:t>
                      </a: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          181.09 </a:t>
                      </a: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2565061509"/>
                  </a:ext>
                </a:extLst>
              </a:tr>
              <a:tr h="208018">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BBQ </a:t>
                      </a: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          685.55 </a:t>
                      </a: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2494873258"/>
                  </a:ext>
                </a:extLst>
              </a:tr>
              <a:tr h="208018">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Newsletter Expenses </a:t>
                      </a: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          500.00 </a:t>
                      </a: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592401054"/>
                  </a:ext>
                </a:extLst>
              </a:tr>
              <a:tr h="208018">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Buoy Replacement  </a:t>
                      </a: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          212.38 </a:t>
                      </a: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652168976"/>
                  </a:ext>
                </a:extLst>
              </a:tr>
              <a:tr h="208018">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Kiosk Mtc &amp; Repair </a:t>
                      </a: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          435.05 </a:t>
                      </a: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3771777256"/>
                  </a:ext>
                </a:extLst>
              </a:tr>
              <a:tr h="208018">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Website costs / WordPress Charges </a:t>
                      </a: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          447.48 </a:t>
                      </a: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2433322241"/>
                  </a:ext>
                </a:extLst>
              </a:tr>
              <a:tr h="208018">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Merchandise Expenses </a:t>
                      </a: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      2,535.45 </a:t>
                      </a: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162960822"/>
                  </a:ext>
                </a:extLst>
              </a:tr>
              <a:tr h="208018">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US" sz="1000" b="0" i="0" u="none" strike="noStrike">
                          <a:solidFill>
                            <a:srgbClr val="000000"/>
                          </a:solidFill>
                          <a:effectLst/>
                          <a:latin typeface="Calibri" panose="020F050202020403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US" sz="1000" b="0" i="0" u="none" strike="noStrike">
                          <a:solidFill>
                            <a:srgbClr val="000000"/>
                          </a:solidFill>
                          <a:effectLst/>
                          <a:latin typeface="Calibri" panose="020F050202020403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52427188"/>
                  </a:ext>
                </a:extLst>
              </a:tr>
              <a:tr h="208018">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      7,085.14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246460173"/>
                  </a:ext>
                </a:extLst>
              </a:tr>
              <a:tr h="208018">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endParaRPr lang="en-US" sz="1000" b="1"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99649754"/>
                  </a:ext>
                </a:extLst>
              </a:tr>
              <a:tr h="214952">
                <a:tc gridSpan="2">
                  <a:txBody>
                    <a:bodyPr/>
                    <a:lstStyle/>
                    <a:p>
                      <a:pPr algn="l" fontAlgn="b">
                        <a:buNone/>
                      </a:pPr>
                      <a:r>
                        <a:rPr lang="en-US" sz="1000" b="1" i="0" u="none" strike="noStrike">
                          <a:solidFill>
                            <a:srgbClr val="000000"/>
                          </a:solidFill>
                          <a:effectLst/>
                          <a:latin typeface="Calibri" panose="020F0502020204030204" pitchFamily="34" charset="0"/>
                        </a:rPr>
                        <a:t>May 1, 2025 to April 30 2026 - Net Gain / ( Deficit )</a:t>
                      </a:r>
                    </a:p>
                  </a:txBody>
                  <a:tcPr marL="0" marR="0" marT="0" marB="0" anchor="b">
                    <a:lnL>
                      <a:noFill/>
                    </a:lnL>
                    <a:lnR>
                      <a:noFill/>
                    </a:lnR>
                    <a:lnT>
                      <a:noFill/>
                    </a:lnT>
                    <a:lnB>
                      <a:noFill/>
                    </a:lnB>
                    <a:noFill/>
                  </a:tcPr>
                </a:tc>
                <a:tc hMerge="1">
                  <a:txBody>
                    <a:bodyPr/>
                    <a:lstStyle/>
                    <a:p>
                      <a:endParaRPr lang="en-US"/>
                    </a:p>
                  </a:txBody>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000" b="0" i="0" u="none" strike="noStrike">
                          <a:solidFill>
                            <a:srgbClr val="000000"/>
                          </a:solidFill>
                          <a:effectLst/>
                          <a:latin typeface="Calibri" panose="020F0502020204030204" pitchFamily="34" charset="0"/>
                        </a:rPr>
                        <a:t> $            35.51 </a:t>
                      </a:r>
                    </a:p>
                  </a:txBody>
                  <a:tcPr marL="0" marR="0" marT="0"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1940118036"/>
                  </a:ext>
                </a:extLst>
              </a:tr>
              <a:tr h="214952">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endParaRPr lang="en-US" sz="1000" b="0" i="0" u="none" strike="noStrike">
                        <a:solidFill>
                          <a:srgbClr val="000000"/>
                        </a:solidFill>
                        <a:effectLst/>
                        <a:latin typeface="Calibri" panose="020F0502020204030204" pitchFamily="34" charset="0"/>
                      </a:endParaRPr>
                    </a:p>
                  </a:txBody>
                  <a:tcPr marL="0" marR="0" marT="0" marB="0" anchor="b">
                    <a:lnL>
                      <a:noFill/>
                    </a:lnL>
                    <a:lnR>
                      <a:noFill/>
                    </a:lnR>
                    <a:lnT w="25400" cap="flat" cmpd="dbl"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31821590"/>
                  </a:ext>
                </a:extLst>
              </a:tr>
              <a:tr h="208018">
                <a:tc gridSpan="3">
                  <a:txBody>
                    <a:bodyPr/>
                    <a:lstStyle/>
                    <a:p>
                      <a:pPr algn="l" fontAlgn="b">
                        <a:buNone/>
                      </a:pPr>
                      <a:r>
                        <a:rPr lang="en-US" sz="1000" b="0" i="0" u="none" strike="noStrike">
                          <a:solidFill>
                            <a:srgbClr val="000000"/>
                          </a:solidFill>
                          <a:effectLst/>
                          <a:latin typeface="Calibri" panose="020F0502020204030204" pitchFamily="34" charset="0"/>
                        </a:rPr>
                        <a:t>Balance of Association TD Bank Account on FYE April 30, 2026</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a:txBody>
                    <a:bodyPr/>
                    <a:lstStyle/>
                    <a:p>
                      <a:pPr algn="l" fontAlgn="b">
                        <a:buNone/>
                      </a:pPr>
                      <a:r>
                        <a:rPr lang="en-US" sz="1000" b="0" i="0" u="none" strike="noStrike" dirty="0">
                          <a:solidFill>
                            <a:srgbClr val="000000"/>
                          </a:solidFill>
                          <a:effectLst/>
                          <a:latin typeface="Calibri" panose="020F0502020204030204" pitchFamily="34" charset="0"/>
                        </a:rPr>
                        <a:t> $    25,399.50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49515809"/>
                  </a:ext>
                </a:extLst>
              </a:tr>
            </a:tbl>
          </a:graphicData>
        </a:graphic>
      </p:graphicFrame>
    </p:spTree>
    <p:extLst>
      <p:ext uri="{BB962C8B-B14F-4D97-AF65-F5344CB8AC3E}">
        <p14:creationId xmlns:p14="http://schemas.microsoft.com/office/powerpoint/2010/main" val="2847157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62F7926-B47D-E614-BB55-92FB3D16C8F2}"/>
              </a:ext>
            </a:extLst>
          </p:cNvPr>
          <p:cNvSpPr>
            <a:spLocks noGrp="1"/>
          </p:cNvSpPr>
          <p:nvPr>
            <p:ph type="sldNum" sz="quarter" idx="12"/>
          </p:nvPr>
        </p:nvSpPr>
        <p:spPr/>
        <p:txBody>
          <a:bodyPr/>
          <a:lstStyle/>
          <a:p>
            <a:fld id="{794071B5-D07C-40C4-A773-80FEDE03052E}" type="slidenum">
              <a:rPr lang="en-US" smtClean="0"/>
              <a:t>12</a:t>
            </a:fld>
            <a:endParaRPr lang="en-US" dirty="0"/>
          </a:p>
        </p:txBody>
      </p:sp>
      <p:sp>
        <p:nvSpPr>
          <p:cNvPr id="8" name="Rectangle 1">
            <a:extLst>
              <a:ext uri="{FF2B5EF4-FFF2-40B4-BE49-F238E27FC236}">
                <a16:creationId xmlns:a16="http://schemas.microsoft.com/office/drawing/2014/main" id="{910763BF-2994-0FA2-2CE2-28655F99B383}"/>
              </a:ext>
            </a:extLst>
          </p:cNvPr>
          <p:cNvSpPr>
            <a:spLocks noChangeArrowheads="1"/>
          </p:cNvSpPr>
          <p:nvPr/>
        </p:nvSpPr>
        <p:spPr bwMode="auto">
          <a:xfrm>
            <a:off x="1662174" y="285941"/>
            <a:ext cx="607589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000" b="1" i="0" u="none" strike="noStrike" cap="none" normalizeH="0" baseline="0" dirty="0">
                <a:ln>
                  <a:noFill/>
                </a:ln>
                <a:solidFill>
                  <a:srgbClr val="000000"/>
                </a:solidFill>
                <a:effectLst/>
                <a:ea typeface="Arial Unicode MS" panose="020B0604020202020204" pitchFamily="34" charset="-128"/>
                <a:cs typeface="Arial Unicode MS" panose="020B0604020202020204" pitchFamily="34" charset="-128"/>
              </a:rPr>
              <a:t>Budget May 1, 2026 to April 30, 2027</a:t>
            </a:r>
          </a:p>
        </p:txBody>
      </p:sp>
      <p:sp>
        <p:nvSpPr>
          <p:cNvPr id="2" name="TextBox 1">
            <a:extLst>
              <a:ext uri="{FF2B5EF4-FFF2-40B4-BE49-F238E27FC236}">
                <a16:creationId xmlns:a16="http://schemas.microsoft.com/office/drawing/2014/main" id="{41CC115F-D86B-78B3-17A7-D39A379BB5D2}"/>
              </a:ext>
            </a:extLst>
          </p:cNvPr>
          <p:cNvSpPr txBox="1"/>
          <p:nvPr/>
        </p:nvSpPr>
        <p:spPr>
          <a:xfrm>
            <a:off x="8674855" y="1748199"/>
            <a:ext cx="3371354" cy="1169551"/>
          </a:xfrm>
          <a:prstGeom prst="rect">
            <a:avLst/>
          </a:prstGeom>
          <a:noFill/>
        </p:spPr>
        <p:txBody>
          <a:bodyPr wrap="square" rtlCol="0">
            <a:spAutoFit/>
          </a:bodyPr>
          <a:lstStyle/>
          <a:p>
            <a:r>
              <a:rPr lang="en-US" sz="1400" b="1" dirty="0"/>
              <a:t>Notes:</a:t>
            </a:r>
          </a:p>
          <a:p>
            <a:endParaRPr lang="en-US" sz="1400" b="1" dirty="0"/>
          </a:p>
          <a:p>
            <a:pPr marL="742950" lvl="1" indent="-285750">
              <a:buFont typeface="Arial" panose="020B0604020202020204" pitchFamily="34" charset="0"/>
              <a:buChar char="•"/>
            </a:pPr>
            <a:r>
              <a:rPr lang="en-US" sz="1400" b="1" dirty="0"/>
              <a:t>This budget was approved by the Board on May 13, 2026</a:t>
            </a:r>
          </a:p>
          <a:p>
            <a:pPr lvl="1"/>
            <a:endParaRPr lang="en-US" sz="1400" b="1" dirty="0"/>
          </a:p>
        </p:txBody>
      </p:sp>
      <p:graphicFrame>
        <p:nvGraphicFramePr>
          <p:cNvPr id="5" name="Table 4">
            <a:extLst>
              <a:ext uri="{FF2B5EF4-FFF2-40B4-BE49-F238E27FC236}">
                <a16:creationId xmlns:a16="http://schemas.microsoft.com/office/drawing/2014/main" id="{2C68DACD-5D54-BC6C-EDE8-AACD2B7F0A77}"/>
              </a:ext>
            </a:extLst>
          </p:cNvPr>
          <p:cNvGraphicFramePr>
            <a:graphicFrameLocks noGrp="1"/>
          </p:cNvGraphicFramePr>
          <p:nvPr>
            <p:extLst>
              <p:ext uri="{D42A27DB-BD31-4B8C-83A1-F6EECF244321}">
                <p14:modId xmlns:p14="http://schemas.microsoft.com/office/powerpoint/2010/main" val="2218183970"/>
              </p:ext>
            </p:extLst>
          </p:nvPr>
        </p:nvGraphicFramePr>
        <p:xfrm>
          <a:off x="1080130" y="1379311"/>
          <a:ext cx="7399841" cy="5342156"/>
        </p:xfrm>
        <a:graphic>
          <a:graphicData uri="http://schemas.openxmlformats.org/drawingml/2006/table">
            <a:tbl>
              <a:tblPr/>
              <a:tblGrid>
                <a:gridCol w="595317">
                  <a:extLst>
                    <a:ext uri="{9D8B030D-6E8A-4147-A177-3AD203B41FA5}">
                      <a16:colId xmlns:a16="http://schemas.microsoft.com/office/drawing/2014/main" val="3020048110"/>
                    </a:ext>
                  </a:extLst>
                </a:gridCol>
                <a:gridCol w="4148008">
                  <a:extLst>
                    <a:ext uri="{9D8B030D-6E8A-4147-A177-3AD203B41FA5}">
                      <a16:colId xmlns:a16="http://schemas.microsoft.com/office/drawing/2014/main" val="3243942680"/>
                    </a:ext>
                  </a:extLst>
                </a:gridCol>
                <a:gridCol w="1328258">
                  <a:extLst>
                    <a:ext uri="{9D8B030D-6E8A-4147-A177-3AD203B41FA5}">
                      <a16:colId xmlns:a16="http://schemas.microsoft.com/office/drawing/2014/main" val="1684320526"/>
                    </a:ext>
                  </a:extLst>
                </a:gridCol>
                <a:gridCol w="1328258">
                  <a:extLst>
                    <a:ext uri="{9D8B030D-6E8A-4147-A177-3AD203B41FA5}">
                      <a16:colId xmlns:a16="http://schemas.microsoft.com/office/drawing/2014/main" val="3962079205"/>
                    </a:ext>
                  </a:extLst>
                </a:gridCol>
              </a:tblGrid>
              <a:tr h="213358">
                <a:tc gridSpan="2">
                  <a:txBody>
                    <a:bodyPr/>
                    <a:lstStyle/>
                    <a:p>
                      <a:pPr algn="l" fontAlgn="b">
                        <a:buNone/>
                      </a:pPr>
                      <a:r>
                        <a:rPr lang="en-US" sz="1100" b="1" i="0" u="none" strike="noStrike" dirty="0">
                          <a:solidFill>
                            <a:srgbClr val="000000"/>
                          </a:solidFill>
                          <a:effectLst/>
                          <a:latin typeface="Calibri" panose="020F0502020204030204" pitchFamily="34" charset="0"/>
                        </a:rPr>
                        <a:t>2026 / 2027 Expected Revenues</a:t>
                      </a:r>
                    </a:p>
                  </a:txBody>
                  <a:tcPr marL="0" marR="0" marT="0" marB="0" anchor="b">
                    <a:lnL>
                      <a:noFill/>
                    </a:lnL>
                    <a:lnR>
                      <a:noFill/>
                    </a:lnR>
                    <a:lnT>
                      <a:noFill/>
                    </a:lnT>
                    <a:lnB>
                      <a:noFill/>
                    </a:lnB>
                    <a:noFill/>
                  </a:tcPr>
                </a:tc>
                <a:tc hMerge="1">
                  <a:txBody>
                    <a:bodyPr/>
                    <a:lstStyle/>
                    <a:p>
                      <a:endParaRPr lang="en-US"/>
                    </a:p>
                  </a:txBody>
                  <a:tcPr/>
                </a:tc>
                <a:tc>
                  <a:txBody>
                    <a:bodyPr/>
                    <a:lstStyle/>
                    <a:p>
                      <a:pPr algn="l" fontAlgn="b">
                        <a:buNone/>
                      </a:pPr>
                      <a:endParaRPr lang="en-US" sz="1100" b="1"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endParaRPr lang="en-US" sz="1100" b="1"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1770606866"/>
                  </a:ext>
                </a:extLst>
              </a:tr>
              <a:tr h="213358">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100" b="0" i="0" u="none" strike="noStrike" dirty="0">
                          <a:solidFill>
                            <a:srgbClr val="000000"/>
                          </a:solidFill>
                          <a:effectLst/>
                          <a:latin typeface="Calibri" panose="020F0502020204030204" pitchFamily="34" charset="0"/>
                        </a:rPr>
                        <a:t>Membership Revenue </a:t>
                      </a:r>
                    </a:p>
                  </a:txBody>
                  <a:tcPr marL="0" marR="0" marT="0" marB="0" anchor="b">
                    <a:lnL>
                      <a:noFill/>
                    </a:lnL>
                    <a:lnR>
                      <a:noFill/>
                    </a:lnR>
                    <a:lnT>
                      <a:noFill/>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 $        5,324.40 </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3213735035"/>
                  </a:ext>
                </a:extLst>
              </a:tr>
              <a:tr h="213358">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100" b="0" i="0" u="none" strike="noStrike" dirty="0">
                          <a:solidFill>
                            <a:srgbClr val="000000"/>
                          </a:solidFill>
                          <a:effectLst/>
                          <a:latin typeface="Calibri" panose="020F0502020204030204" pitchFamily="34" charset="0"/>
                        </a:rPr>
                        <a:t>Donation  at AGM &amp; BBQ ( based on previous year ) </a:t>
                      </a:r>
                    </a:p>
                  </a:txBody>
                  <a:tcPr marL="0" marR="0" marT="0" marB="0" anchor="b">
                    <a:lnL>
                      <a:noFill/>
                    </a:lnL>
                    <a:lnR>
                      <a:noFill/>
                    </a:lnR>
                    <a:lnT>
                      <a:noFill/>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 $           300.00 </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426909806"/>
                  </a:ext>
                </a:extLst>
              </a:tr>
              <a:tr h="213358">
                <a:tc>
                  <a:txBody>
                    <a:bodyPr/>
                    <a:lstStyle/>
                    <a:p>
                      <a:pPr algn="l" fontAlgn="b">
                        <a:buNone/>
                      </a:pPr>
                      <a:r>
                        <a:rPr lang="en-US" sz="1100" b="0" i="0" u="none" strike="noStrike">
                          <a:solidFill>
                            <a:srgbClr val="000000"/>
                          </a:solidFill>
                          <a:effectLst/>
                          <a:latin typeface="Calibri" panose="020F050202020403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dirty="0">
                          <a:solidFill>
                            <a:srgbClr val="000000"/>
                          </a:solidFill>
                          <a:effectLst/>
                          <a:latin typeface="Calibri" panose="020F0502020204030204" pitchFamily="34" charset="0"/>
                        </a:rPr>
                        <a:t>Merchandise Revenue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Calibri" panose="020F0502020204030204" pitchFamily="34" charset="0"/>
                        </a:rPr>
                        <a:t> $        1,500.00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Calibri" panose="020F050202020403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86485000"/>
                  </a:ext>
                </a:extLst>
              </a:tr>
              <a:tr h="213358">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1100" b="0" i="0" u="none" strike="noStrike" dirty="0">
                          <a:solidFill>
                            <a:srgbClr val="000000"/>
                          </a:solidFill>
                          <a:effectLst/>
                          <a:latin typeface="Calibri" panose="020F0502020204030204" pitchFamily="34" charset="0"/>
                        </a:rPr>
                        <a:t>Total Revenue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 $        7,124.40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598836197"/>
                  </a:ext>
                </a:extLst>
              </a:tr>
              <a:tr h="213358">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266380964"/>
                  </a:ext>
                </a:extLst>
              </a:tr>
              <a:tr h="213358">
                <a:tc gridSpan="2">
                  <a:txBody>
                    <a:bodyPr/>
                    <a:lstStyle/>
                    <a:p>
                      <a:pPr algn="l" fontAlgn="b">
                        <a:buNone/>
                      </a:pPr>
                      <a:r>
                        <a:rPr lang="en-US" sz="1100" b="1" i="0" u="none" strike="noStrike" dirty="0">
                          <a:solidFill>
                            <a:srgbClr val="000000"/>
                          </a:solidFill>
                          <a:effectLst/>
                          <a:latin typeface="Calibri" panose="020F0502020204030204" pitchFamily="34" charset="0"/>
                        </a:rPr>
                        <a:t>2026 / 2027  Expected Expenses</a:t>
                      </a:r>
                    </a:p>
                  </a:txBody>
                  <a:tcPr marL="0" marR="0" marT="0" marB="0" anchor="b">
                    <a:lnL>
                      <a:noFill/>
                    </a:lnL>
                    <a:lnR>
                      <a:noFill/>
                    </a:lnR>
                    <a:lnT>
                      <a:noFill/>
                    </a:lnT>
                    <a:lnB>
                      <a:noFill/>
                    </a:lnB>
                    <a:noFill/>
                  </a:tcPr>
                </a:tc>
                <a:tc hMerge="1">
                  <a:txBody>
                    <a:bodyPr/>
                    <a:lstStyle/>
                    <a:p>
                      <a:endParaRPr lang="en-US"/>
                    </a:p>
                  </a:txBody>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3155089001"/>
                  </a:ext>
                </a:extLst>
              </a:tr>
              <a:tr h="213358">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100" b="0" i="0" u="none" strike="noStrike" dirty="0">
                          <a:solidFill>
                            <a:srgbClr val="000000"/>
                          </a:solidFill>
                          <a:effectLst/>
                          <a:latin typeface="Calibri" panose="020F0502020204030204" pitchFamily="34" charset="0"/>
                        </a:rPr>
                        <a:t>AGM &amp; BBQ</a:t>
                      </a:r>
                    </a:p>
                  </a:txBody>
                  <a:tcPr marL="0" marR="0" marT="0" marB="0" anchor="b">
                    <a:lnL>
                      <a:noFill/>
                    </a:lnL>
                    <a:lnR>
                      <a:noFill/>
                    </a:lnR>
                    <a:lnT>
                      <a:noFill/>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 $        1,000.00 </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2392779963"/>
                  </a:ext>
                </a:extLst>
              </a:tr>
              <a:tr h="213358">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100" b="0" i="0" u="none" strike="noStrike" dirty="0">
                          <a:solidFill>
                            <a:srgbClr val="000000"/>
                          </a:solidFill>
                          <a:effectLst/>
                          <a:latin typeface="Calibri" panose="020F0502020204030204" pitchFamily="34" charset="0"/>
                        </a:rPr>
                        <a:t>Association REPVG Dues ( for 1 year ) </a:t>
                      </a:r>
                    </a:p>
                  </a:txBody>
                  <a:tcPr marL="0" marR="0" marT="0" marB="0" anchor="b">
                    <a:lnL>
                      <a:noFill/>
                    </a:lnL>
                    <a:lnR>
                      <a:noFill/>
                    </a:lnR>
                    <a:lnT>
                      <a:noFill/>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 $           100.00 </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1135509911"/>
                  </a:ext>
                </a:extLst>
              </a:tr>
              <a:tr h="213358">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100" b="0" i="0" u="none" strike="noStrike" dirty="0">
                          <a:solidFill>
                            <a:srgbClr val="000000"/>
                          </a:solidFill>
                          <a:effectLst/>
                          <a:latin typeface="Calibri" panose="020F0502020204030204" pitchFamily="34" charset="0"/>
                        </a:rPr>
                        <a:t>Board meeting expenses </a:t>
                      </a:r>
                    </a:p>
                  </a:txBody>
                  <a:tcPr marL="0" marR="0" marT="0" marB="0" anchor="b">
                    <a:lnL>
                      <a:noFill/>
                    </a:lnL>
                    <a:lnR>
                      <a:noFill/>
                    </a:lnR>
                    <a:lnT>
                      <a:noFill/>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 $           200.00 </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2267597846"/>
                  </a:ext>
                </a:extLst>
              </a:tr>
              <a:tr h="213358">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100" b="0" i="0" u="none" strike="noStrike" dirty="0">
                          <a:solidFill>
                            <a:srgbClr val="000000"/>
                          </a:solidFill>
                          <a:effectLst/>
                          <a:latin typeface="Calibri" panose="020F0502020204030204" pitchFamily="34" charset="0"/>
                        </a:rPr>
                        <a:t>Insurance</a:t>
                      </a:r>
                    </a:p>
                  </a:txBody>
                  <a:tcPr marL="0" marR="0" marT="0" marB="0" anchor="b">
                    <a:lnL>
                      <a:noFill/>
                    </a:lnL>
                    <a:lnR>
                      <a:noFill/>
                    </a:lnR>
                    <a:lnT>
                      <a:noFill/>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 $        1,097.68 </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1069362467"/>
                  </a:ext>
                </a:extLst>
              </a:tr>
              <a:tr h="213358">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100" b="0" i="0" u="none" strike="noStrike" dirty="0">
                          <a:solidFill>
                            <a:srgbClr val="000000"/>
                          </a:solidFill>
                          <a:effectLst/>
                          <a:latin typeface="Calibri" panose="020F0502020204030204" pitchFamily="34" charset="0"/>
                        </a:rPr>
                        <a:t>Kiosk Maintenance / Repair</a:t>
                      </a:r>
                    </a:p>
                  </a:txBody>
                  <a:tcPr marL="0" marR="0" marT="0" marB="0" anchor="b">
                    <a:lnL>
                      <a:noFill/>
                    </a:lnL>
                    <a:lnR>
                      <a:noFill/>
                    </a:lnR>
                    <a:lnT>
                      <a:noFill/>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 $           500.00 </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1473746746"/>
                  </a:ext>
                </a:extLst>
              </a:tr>
              <a:tr h="213358">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100" b="0" i="0" u="none" strike="noStrike" dirty="0">
                          <a:solidFill>
                            <a:srgbClr val="000000"/>
                          </a:solidFill>
                          <a:effectLst/>
                          <a:latin typeface="Calibri" panose="020F0502020204030204" pitchFamily="34" charset="0"/>
                        </a:rPr>
                        <a:t>Legal Fees (Supplementary Letters Patent)</a:t>
                      </a:r>
                    </a:p>
                  </a:txBody>
                  <a:tcPr marL="0" marR="0" marT="0" marB="0" anchor="b">
                    <a:lnL>
                      <a:noFill/>
                    </a:lnL>
                    <a:lnR>
                      <a:noFill/>
                    </a:lnR>
                    <a:lnT>
                      <a:noFill/>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 $        1,216.75 </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2767366433"/>
                  </a:ext>
                </a:extLst>
              </a:tr>
              <a:tr h="213358">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100" b="0" i="0" u="none" strike="noStrike" dirty="0">
                          <a:solidFill>
                            <a:srgbClr val="000000"/>
                          </a:solidFill>
                          <a:effectLst/>
                          <a:latin typeface="Calibri" panose="020F0502020204030204" pitchFamily="34" charset="0"/>
                        </a:rPr>
                        <a:t>Website Maintenance </a:t>
                      </a:r>
                    </a:p>
                  </a:txBody>
                  <a:tcPr marL="0" marR="0" marT="0" marB="0" anchor="b">
                    <a:lnL>
                      <a:noFill/>
                    </a:lnL>
                    <a:lnR>
                      <a:noFill/>
                    </a:lnR>
                    <a:lnT>
                      <a:noFill/>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 $           540.00 </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3909861160"/>
                  </a:ext>
                </a:extLst>
              </a:tr>
              <a:tr h="213358">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Bay Captain thank you Gift</a:t>
                      </a:r>
                    </a:p>
                  </a:txBody>
                  <a:tcPr marL="0" marR="0" marT="0" marB="0" anchor="b">
                    <a:lnL>
                      <a:noFill/>
                    </a:lnL>
                    <a:lnR>
                      <a:noFill/>
                    </a:lnR>
                    <a:lnT>
                      <a:noFill/>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 $           250.00 </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2492042073"/>
                  </a:ext>
                </a:extLst>
              </a:tr>
              <a:tr h="213358">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Newsletter Expenses</a:t>
                      </a:r>
                    </a:p>
                  </a:txBody>
                  <a:tcPr marL="0" marR="0" marT="0" marB="0" anchor="b">
                    <a:lnL>
                      <a:noFill/>
                    </a:lnL>
                    <a:lnR>
                      <a:noFill/>
                    </a:lnR>
                    <a:lnT>
                      <a:noFill/>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 $           250.00 </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2441991658"/>
                  </a:ext>
                </a:extLst>
              </a:tr>
              <a:tr h="213358">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REPVG Donation</a:t>
                      </a:r>
                    </a:p>
                  </a:txBody>
                  <a:tcPr marL="0" marR="0" marT="0" marB="0" anchor="b">
                    <a:lnL>
                      <a:noFill/>
                    </a:lnL>
                    <a:lnR>
                      <a:noFill/>
                    </a:lnR>
                    <a:lnT>
                      <a:noFill/>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 $           500.00 </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618835438"/>
                  </a:ext>
                </a:extLst>
              </a:tr>
              <a:tr h="213358">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Quebec Business Registry fee</a:t>
                      </a:r>
                    </a:p>
                  </a:txBody>
                  <a:tcPr marL="0" marR="0" marT="0" marB="0" anchor="b">
                    <a:lnL>
                      <a:noFill/>
                    </a:lnL>
                    <a:lnR>
                      <a:noFill/>
                    </a:lnR>
                    <a:lnT>
                      <a:noFill/>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 $             60.00 </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1700337937"/>
                  </a:ext>
                </a:extLst>
              </a:tr>
              <a:tr h="213358">
                <a:tc>
                  <a:txBody>
                    <a:bodyPr/>
                    <a:lstStyle/>
                    <a:p>
                      <a:pPr algn="l" fontAlgn="b">
                        <a:buNone/>
                      </a:pPr>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Milfoil Buoy Deployment</a:t>
                      </a:r>
                    </a:p>
                  </a:txBody>
                  <a:tcPr marL="0" marR="0" marT="0" marB="0" anchor="b">
                    <a:lnL>
                      <a:noFill/>
                    </a:lnL>
                    <a:lnR>
                      <a:noFill/>
                    </a:lnR>
                    <a:lnT>
                      <a:noFill/>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 $        1,000.00 </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3448900256"/>
                  </a:ext>
                </a:extLst>
              </a:tr>
              <a:tr h="213358">
                <a:tc>
                  <a:txBody>
                    <a:bodyPr/>
                    <a:lstStyle/>
                    <a:p>
                      <a:pPr algn="l" fontAlgn="b">
                        <a:buNone/>
                      </a:pPr>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Science Committee Gas expenses</a:t>
                      </a:r>
                    </a:p>
                  </a:txBody>
                  <a:tcPr marL="0" marR="0" marT="0" marB="0" anchor="b">
                    <a:lnL>
                      <a:noFill/>
                    </a:lnL>
                    <a:lnR>
                      <a:noFill/>
                    </a:lnR>
                    <a:lnT>
                      <a:noFill/>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 $           100.00 </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61032300"/>
                  </a:ext>
                </a:extLst>
              </a:tr>
              <a:tr h="213358">
                <a:tc>
                  <a:txBody>
                    <a:bodyPr/>
                    <a:lstStyle/>
                    <a:p>
                      <a:pPr algn="l" fontAlgn="b">
                        <a:buNone/>
                      </a:pPr>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Website Hosting</a:t>
                      </a:r>
                    </a:p>
                  </a:txBody>
                  <a:tcPr marL="0" marR="0" marT="0" marB="0" anchor="b">
                    <a:lnL>
                      <a:noFill/>
                    </a:lnL>
                    <a:lnR>
                      <a:noFill/>
                    </a:lnR>
                    <a:lnT>
                      <a:noFill/>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 $           447.48 </a:t>
                      </a: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extLst>
                  <a:ext uri="{0D108BD9-81ED-4DB2-BD59-A6C34878D82A}">
                    <a16:rowId xmlns:a16="http://schemas.microsoft.com/office/drawing/2014/main" val="3239698636"/>
                  </a:ext>
                </a:extLst>
              </a:tr>
              <a:tr h="213358">
                <a:tc>
                  <a:txBody>
                    <a:bodyPr/>
                    <a:lstStyle/>
                    <a:p>
                      <a:pPr algn="l" fontAlgn="b">
                        <a:buNone/>
                      </a:pPr>
                      <a:r>
                        <a:rPr lang="en-US" sz="1100" b="0" i="0" u="none" strike="noStrike" dirty="0">
                          <a:solidFill>
                            <a:srgbClr val="000000"/>
                          </a:solidFill>
                          <a:effectLst/>
                          <a:latin typeface="Calibri" panose="020F050202020403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Calibri" panose="020F0502020204030204" pitchFamily="34" charset="0"/>
                        </a:rPr>
                        <a:t>Wildflower Initiative &amp; Shoreline Protection</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Calibri" panose="020F0502020204030204" pitchFamily="34" charset="0"/>
                        </a:rPr>
                        <a:t> $           300.00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r>
                        <a:rPr lang="en-US" sz="1100" b="0" i="0" u="none" strike="noStrike">
                          <a:solidFill>
                            <a:srgbClr val="000000"/>
                          </a:solidFill>
                          <a:effectLst/>
                          <a:latin typeface="Calibri" panose="020F0502020204030204" pitchFamily="34" charset="0"/>
                        </a:rPr>
                        <a:t>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38167789"/>
                  </a:ext>
                </a:extLst>
              </a:tr>
              <a:tr h="213358">
                <a:tc>
                  <a:txBody>
                    <a:bodyPr/>
                    <a:lstStyle/>
                    <a:p>
                      <a:pPr algn="l" fontAlgn="b">
                        <a:buNone/>
                      </a:pPr>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Total Expense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r>
                        <a:rPr lang="en-US" sz="1100" b="0" i="0" u="none" strike="noStrike">
                          <a:solidFill>
                            <a:srgbClr val="000000"/>
                          </a:solidFill>
                          <a:effectLst/>
                          <a:latin typeface="Calibri" panose="020F0502020204030204" pitchFamily="34" charset="0"/>
                        </a:rPr>
                        <a:t> $        7,561.91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12623651"/>
                  </a:ext>
                </a:extLst>
              </a:tr>
              <a:tr h="213358">
                <a:tc>
                  <a:txBody>
                    <a:bodyPr/>
                    <a:lstStyle/>
                    <a:p>
                      <a:pPr algn="l" fontAlgn="b">
                        <a:buNone/>
                      </a:pPr>
                      <a:endParaRPr lang="en-US" sz="1100" b="0" i="0" u="none" strike="noStrike" dirty="0">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08391542"/>
                  </a:ext>
                </a:extLst>
              </a:tr>
              <a:tr h="221564">
                <a:tc gridSpan="2">
                  <a:txBody>
                    <a:bodyPr/>
                    <a:lstStyle/>
                    <a:p>
                      <a:pPr algn="l" fontAlgn="b">
                        <a:buNone/>
                      </a:pPr>
                      <a:r>
                        <a:rPr lang="en-US" sz="1100" b="1" i="0" u="none" strike="noStrike" dirty="0">
                          <a:solidFill>
                            <a:srgbClr val="000000"/>
                          </a:solidFill>
                          <a:effectLst/>
                          <a:latin typeface="Calibri" panose="020F0502020204030204" pitchFamily="34" charset="0"/>
                        </a:rPr>
                        <a:t>2026/27 Net Gain / (Deficit)</a:t>
                      </a:r>
                    </a:p>
                  </a:txBody>
                  <a:tcPr marL="0" marR="0" marT="0" marB="0" anchor="b">
                    <a:lnL>
                      <a:noFill/>
                    </a:lnL>
                    <a:lnR>
                      <a:noFill/>
                    </a:lnR>
                    <a:lnT>
                      <a:noFill/>
                    </a:lnT>
                    <a:lnB>
                      <a:noFill/>
                    </a:lnB>
                    <a:noFill/>
                  </a:tcPr>
                </a:tc>
                <a:tc hMerge="1">
                  <a:txBody>
                    <a:bodyPr/>
                    <a:lstStyle/>
                    <a:p>
                      <a:endParaRPr lang="en-US"/>
                    </a:p>
                  </a:txBody>
                  <a:tcPr/>
                </a:tc>
                <a:tc>
                  <a:txBody>
                    <a:bodyPr/>
                    <a:lstStyle/>
                    <a:p>
                      <a:pPr algn="l" fontAlgn="b">
                        <a:buNone/>
                      </a:pPr>
                      <a:endParaRPr lang="en-US" sz="1100" b="0" i="0" u="none" strike="noStrike">
                        <a:solidFill>
                          <a:srgbClr val="000000"/>
                        </a:solidFill>
                        <a:effectLst/>
                        <a:latin typeface="Calibri" panose="020F0502020204030204" pitchFamily="34" charset="0"/>
                      </a:endParaRPr>
                    </a:p>
                  </a:txBody>
                  <a:tcPr marL="0" marR="0" marT="0" marB="0" anchor="b">
                    <a:lnL>
                      <a:noFill/>
                    </a:lnL>
                    <a:lnR>
                      <a:noFill/>
                    </a:lnR>
                    <a:lnT>
                      <a:noFill/>
                    </a:lnT>
                    <a:lnB>
                      <a:noFill/>
                    </a:lnB>
                    <a:noFill/>
                  </a:tcPr>
                </a:tc>
                <a:tc>
                  <a:txBody>
                    <a:bodyPr/>
                    <a:lstStyle/>
                    <a:p>
                      <a:pPr algn="l" fontAlgn="b">
                        <a:buNone/>
                      </a:pPr>
                      <a:r>
                        <a:rPr lang="en-US" sz="1100" b="0" i="0" u="none" strike="noStrike" dirty="0">
                          <a:solidFill>
                            <a:srgbClr val="000000"/>
                          </a:solidFill>
                          <a:effectLst/>
                          <a:latin typeface="Calibri" panose="020F0502020204030204" pitchFamily="34" charset="0"/>
                        </a:rPr>
                        <a:t> $         (437.51)</a:t>
                      </a:r>
                    </a:p>
                  </a:txBody>
                  <a:tcPr marL="0" marR="0" marT="0"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2872404436"/>
                  </a:ext>
                </a:extLst>
              </a:tr>
            </a:tbl>
          </a:graphicData>
        </a:graphic>
      </p:graphicFrame>
    </p:spTree>
    <p:extLst>
      <p:ext uri="{BB962C8B-B14F-4D97-AF65-F5344CB8AC3E}">
        <p14:creationId xmlns:p14="http://schemas.microsoft.com/office/powerpoint/2010/main" val="9251653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5144C-9BBB-492A-A175-37E1363565FB}"/>
              </a:ext>
            </a:extLst>
          </p:cNvPr>
          <p:cNvSpPr>
            <a:spLocks noGrp="1"/>
          </p:cNvSpPr>
          <p:nvPr>
            <p:ph type="title"/>
          </p:nvPr>
        </p:nvSpPr>
        <p:spPr>
          <a:xfrm>
            <a:off x="2045688" y="99234"/>
            <a:ext cx="5810424" cy="1223549"/>
          </a:xfrm>
        </p:spPr>
        <p:txBody>
          <a:bodyPr>
            <a:normAutofit/>
          </a:bodyPr>
          <a:lstStyle/>
          <a:p>
            <a:r>
              <a:rPr lang="en-CA" sz="3200" b="1" dirty="0">
                <a:latin typeface="Calibri" panose="020F0502020204030204" pitchFamily="34" charset="0"/>
                <a:cs typeface="Calibri" panose="020F0502020204030204" pitchFamily="34" charset="0"/>
              </a:rPr>
              <a:t>Association Financials: Motions</a:t>
            </a:r>
          </a:p>
        </p:txBody>
      </p:sp>
      <p:sp>
        <p:nvSpPr>
          <p:cNvPr id="4" name="Slide Number Placeholder 3">
            <a:extLst>
              <a:ext uri="{FF2B5EF4-FFF2-40B4-BE49-F238E27FC236}">
                <a16:creationId xmlns:a16="http://schemas.microsoft.com/office/drawing/2014/main" id="{77CA3C6F-7794-4FE5-B16A-3501B4E564C7}"/>
              </a:ext>
            </a:extLst>
          </p:cNvPr>
          <p:cNvSpPr>
            <a:spLocks noGrp="1"/>
          </p:cNvSpPr>
          <p:nvPr>
            <p:ph type="sldNum" sz="quarter" idx="12"/>
          </p:nvPr>
        </p:nvSpPr>
        <p:spPr/>
        <p:txBody>
          <a:bodyPr/>
          <a:lstStyle/>
          <a:p>
            <a:fld id="{80F073CC-40D5-4B23-8DF0-9BD0A0C12F2C}" type="slidenum">
              <a:rPr lang="en-US" smtClean="0"/>
              <a:t>13</a:t>
            </a:fld>
            <a:endParaRPr lang="en-US" dirty="0"/>
          </a:p>
        </p:txBody>
      </p:sp>
      <p:sp>
        <p:nvSpPr>
          <p:cNvPr id="6" name="Text Placeholder 5">
            <a:extLst>
              <a:ext uri="{FF2B5EF4-FFF2-40B4-BE49-F238E27FC236}">
                <a16:creationId xmlns:a16="http://schemas.microsoft.com/office/drawing/2014/main" id="{70ACFBD4-D3BC-E30D-DCE3-4CB4139FCC58}"/>
              </a:ext>
            </a:extLst>
          </p:cNvPr>
          <p:cNvSpPr>
            <a:spLocks noGrp="1"/>
          </p:cNvSpPr>
          <p:nvPr>
            <p:ph type="body" idx="1"/>
          </p:nvPr>
        </p:nvSpPr>
        <p:spPr>
          <a:xfrm>
            <a:off x="366566" y="1679187"/>
            <a:ext cx="10987234" cy="4885241"/>
          </a:xfrm>
        </p:spPr>
        <p:txBody>
          <a:bodyPr>
            <a:normAutofit/>
          </a:bodyPr>
          <a:lstStyle/>
          <a:p>
            <a:r>
              <a:rPr lang="en-US" sz="1800" dirty="0"/>
              <a:t>The financial statements were independently reviewed on July 9, 2026 by the Accounting Review Committee (Tony VanDuzer and Diane Billey)  and were found to be accurate in all material respects</a:t>
            </a:r>
          </a:p>
          <a:p>
            <a:endParaRPr lang="en-US" sz="1800" dirty="0"/>
          </a:p>
          <a:p>
            <a:pPr lvl="1"/>
            <a:r>
              <a:rPr lang="en-US" sz="1800" dirty="0"/>
              <a:t>Moved that the independent review by the Accounting Review Committee is approved by the Members;</a:t>
            </a:r>
          </a:p>
          <a:p>
            <a:pPr lvl="2"/>
            <a:r>
              <a:rPr lang="en-US" sz="1400" dirty="0"/>
              <a:t>Moved by _____________, Seconded by _____________,</a:t>
            </a:r>
          </a:p>
          <a:p>
            <a:pPr lvl="2"/>
            <a:r>
              <a:rPr lang="en-US" sz="1400" dirty="0"/>
              <a:t>All in </a:t>
            </a:r>
            <a:r>
              <a:rPr lang="en-US" sz="1400" dirty="0" err="1"/>
              <a:t>favour</a:t>
            </a:r>
            <a:r>
              <a:rPr lang="en-US" sz="1400" dirty="0"/>
              <a:t>  __________</a:t>
            </a:r>
          </a:p>
          <a:p>
            <a:pPr lvl="2"/>
            <a:endParaRPr lang="en-US" sz="1400" dirty="0"/>
          </a:p>
          <a:p>
            <a:pPr lvl="1"/>
            <a:r>
              <a:rPr lang="en-US" sz="1800" dirty="0"/>
              <a:t>Moved that the Income Statement – May 1, 2025 to April 30, 2026 as prepared by the Treasurer and approved by the Board of Directors on May 13, 2026 be accepted as presented.</a:t>
            </a:r>
          </a:p>
          <a:p>
            <a:pPr lvl="2"/>
            <a:r>
              <a:rPr lang="en-US" sz="1400" dirty="0"/>
              <a:t>Moved by ____________, Seconded by ______________,</a:t>
            </a:r>
          </a:p>
          <a:p>
            <a:pPr lvl="2"/>
            <a:r>
              <a:rPr lang="en-US" sz="1400" dirty="0"/>
              <a:t>All in </a:t>
            </a:r>
            <a:r>
              <a:rPr lang="en-US" sz="1400" dirty="0" err="1"/>
              <a:t>favour</a:t>
            </a:r>
            <a:r>
              <a:rPr lang="en-US" sz="1400" dirty="0"/>
              <a:t> __________</a:t>
            </a:r>
          </a:p>
          <a:p>
            <a:pPr lvl="2"/>
            <a:endParaRPr lang="en-US" sz="1400" dirty="0"/>
          </a:p>
          <a:p>
            <a:pPr lvl="1"/>
            <a:r>
              <a:rPr lang="en-US" sz="1800" dirty="0"/>
              <a:t>Moved that the Budget – May 1, 2026 to April 30, 2027 as prepared by the Treasurer and approved by the Board of Directors on May 13, 2026 be accepted as presented.</a:t>
            </a:r>
          </a:p>
          <a:p>
            <a:pPr lvl="2"/>
            <a:r>
              <a:rPr lang="en-US" sz="1400" dirty="0"/>
              <a:t>Moved by ____________, Seconded by ______________,</a:t>
            </a:r>
          </a:p>
          <a:p>
            <a:pPr lvl="2"/>
            <a:r>
              <a:rPr lang="en-US" sz="1400" dirty="0"/>
              <a:t>All in </a:t>
            </a:r>
            <a:r>
              <a:rPr lang="en-US" sz="1400" dirty="0" err="1"/>
              <a:t>favour</a:t>
            </a:r>
            <a:r>
              <a:rPr lang="en-US" sz="1400" dirty="0"/>
              <a:t> __________</a:t>
            </a:r>
          </a:p>
          <a:p>
            <a:pPr lvl="2"/>
            <a:endParaRPr lang="en-US" sz="1400" dirty="0"/>
          </a:p>
          <a:p>
            <a:pPr lvl="2"/>
            <a:endParaRPr lang="en-US" sz="1400" dirty="0"/>
          </a:p>
        </p:txBody>
      </p:sp>
    </p:spTree>
    <p:extLst>
      <p:ext uri="{BB962C8B-B14F-4D97-AF65-F5344CB8AC3E}">
        <p14:creationId xmlns:p14="http://schemas.microsoft.com/office/powerpoint/2010/main" val="27274152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DD674-86FA-8945-FCD2-47CDA122A34B}"/>
              </a:ext>
            </a:extLst>
          </p:cNvPr>
          <p:cNvSpPr>
            <a:spLocks noGrp="1"/>
          </p:cNvSpPr>
          <p:nvPr>
            <p:ph type="title"/>
          </p:nvPr>
        </p:nvSpPr>
        <p:spPr>
          <a:xfrm>
            <a:off x="1676400" y="136525"/>
            <a:ext cx="10515600" cy="1223549"/>
          </a:xfrm>
        </p:spPr>
        <p:txBody>
          <a:bodyPr>
            <a:normAutofit/>
          </a:bodyPr>
          <a:lstStyle/>
          <a:p>
            <a:r>
              <a:rPr lang="en-CA" sz="3200" b="1" dirty="0">
                <a:latin typeface="+mn-lt"/>
              </a:rPr>
              <a:t>Mining Exploration Update</a:t>
            </a:r>
          </a:p>
        </p:txBody>
      </p:sp>
      <p:sp>
        <p:nvSpPr>
          <p:cNvPr id="3" name="Text Placeholder 2">
            <a:extLst>
              <a:ext uri="{FF2B5EF4-FFF2-40B4-BE49-F238E27FC236}">
                <a16:creationId xmlns:a16="http://schemas.microsoft.com/office/drawing/2014/main" id="{F7040505-7BC5-D526-715D-F0E21B66851F}"/>
              </a:ext>
            </a:extLst>
          </p:cNvPr>
          <p:cNvSpPr>
            <a:spLocks noGrp="1"/>
          </p:cNvSpPr>
          <p:nvPr>
            <p:ph type="body" idx="1"/>
          </p:nvPr>
        </p:nvSpPr>
        <p:spPr>
          <a:xfrm>
            <a:off x="838200" y="1626847"/>
            <a:ext cx="10515600" cy="5003955"/>
          </a:xfrm>
        </p:spPr>
        <p:txBody>
          <a:bodyPr>
            <a:normAutofit fontScale="25000" lnSpcReduction="20000"/>
          </a:bodyPr>
          <a:lstStyle/>
          <a:p>
            <a:pPr marL="0" indent="0">
              <a:buNone/>
            </a:pPr>
            <a:r>
              <a:rPr lang="fr-CA" sz="7400" b="1" u="sng" dirty="0"/>
              <a:t>STATUS OF CLAIMS HELD BY BRUNSWICK EXPLORATION</a:t>
            </a:r>
            <a:endParaRPr lang="en-CA" sz="7400" dirty="0"/>
          </a:p>
          <a:p>
            <a:pPr>
              <a:lnSpc>
                <a:spcPct val="120000"/>
              </a:lnSpc>
              <a:spcAft>
                <a:spcPts val="600"/>
              </a:spcAft>
            </a:pPr>
            <a:r>
              <a:rPr lang="fr-CA" sz="7400" dirty="0"/>
              <a:t>June 4, 2026: Expiration of the </a:t>
            </a:r>
            <a:r>
              <a:rPr lang="fr-CA" sz="7400" dirty="0" err="1"/>
              <a:t>majority</a:t>
            </a:r>
            <a:r>
              <a:rPr lang="fr-CA" sz="7400" dirty="0"/>
              <a:t> of claims </a:t>
            </a:r>
            <a:r>
              <a:rPr lang="fr-CA" sz="7400" dirty="0" err="1"/>
              <a:t>held</a:t>
            </a:r>
            <a:r>
              <a:rPr lang="fr-CA" sz="7400" dirty="0"/>
              <a:t> by Brunswick Exploration.</a:t>
            </a:r>
            <a:endParaRPr lang="en-CA" sz="7400" dirty="0"/>
          </a:p>
          <a:p>
            <a:pPr>
              <a:lnSpc>
                <a:spcPct val="120000"/>
              </a:lnSpc>
              <a:spcAft>
                <a:spcPts val="600"/>
              </a:spcAft>
            </a:pPr>
            <a:r>
              <a:rPr lang="fr-CA" sz="7400" dirty="0"/>
              <a:t>June 13, 2026: Claims in the far </a:t>
            </a:r>
            <a:r>
              <a:rPr lang="fr-CA" sz="7400" dirty="0" err="1"/>
              <a:t>south</a:t>
            </a:r>
            <a:r>
              <a:rPr lang="fr-CA" sz="7400" dirty="0"/>
              <a:t> of Lac Vert </a:t>
            </a:r>
            <a:r>
              <a:rPr lang="fr-CA" sz="7400" dirty="0" err="1"/>
              <a:t>held</a:t>
            </a:r>
            <a:r>
              <a:rPr lang="fr-CA" sz="7400" dirty="0"/>
              <a:t> by Brunswick Exploration have </a:t>
            </a:r>
            <a:r>
              <a:rPr lang="fr-CA" sz="7400" dirty="0" err="1"/>
              <a:t>expired</a:t>
            </a:r>
            <a:r>
              <a:rPr lang="fr-CA" sz="7400" dirty="0"/>
              <a:t>, but </a:t>
            </a:r>
            <a:r>
              <a:rPr lang="fr-CA" sz="7400" dirty="0" err="1"/>
              <a:t>retain</a:t>
            </a:r>
            <a:r>
              <a:rPr lang="fr-CA" sz="7400" dirty="0"/>
              <a:t> the right to </a:t>
            </a:r>
            <a:r>
              <a:rPr lang="fr-CA" sz="7400" dirty="0" err="1"/>
              <a:t>acquire</a:t>
            </a:r>
            <a:r>
              <a:rPr lang="fr-CA" sz="7400" dirty="0"/>
              <a:t> and explore for </a:t>
            </a:r>
            <a:r>
              <a:rPr lang="fr-CA" sz="7400" dirty="0" err="1"/>
              <a:t>any</a:t>
            </a:r>
            <a:r>
              <a:rPr lang="fr-CA" sz="7400" dirty="0"/>
              <a:t> </a:t>
            </a:r>
            <a:r>
              <a:rPr lang="fr-CA" sz="7400" dirty="0" err="1"/>
              <a:t>interested</a:t>
            </a:r>
            <a:r>
              <a:rPr lang="fr-CA" sz="7400" dirty="0"/>
              <a:t> party, due to </a:t>
            </a:r>
            <a:r>
              <a:rPr lang="fr-CA" sz="7400" dirty="0" err="1"/>
              <a:t>their</a:t>
            </a:r>
            <a:r>
              <a:rPr lang="fr-CA" sz="7400" dirty="0"/>
              <a:t> registration in the Quebec Mining </a:t>
            </a:r>
            <a:r>
              <a:rPr lang="fr-CA" sz="7400" dirty="0" err="1"/>
              <a:t>Rights</a:t>
            </a:r>
            <a:r>
              <a:rPr lang="fr-CA" sz="7400" dirty="0"/>
              <a:t> Register </a:t>
            </a:r>
            <a:r>
              <a:rPr lang="fr-CA" sz="7400" dirty="0" err="1"/>
              <a:t>created</a:t>
            </a:r>
            <a:r>
              <a:rPr lang="fr-CA" sz="7400" dirty="0"/>
              <a:t> in 1988 and exploration </a:t>
            </a:r>
            <a:r>
              <a:rPr lang="fr-CA" sz="7400" dirty="0" err="1"/>
              <a:t>investment</a:t>
            </a:r>
            <a:r>
              <a:rPr lang="fr-CA" sz="7400" dirty="0"/>
              <a:t> </a:t>
            </a:r>
            <a:r>
              <a:rPr lang="fr-CA" sz="7400" dirty="0" err="1"/>
              <a:t>since</a:t>
            </a:r>
            <a:r>
              <a:rPr lang="fr-CA" sz="7400" dirty="0"/>
              <a:t> </a:t>
            </a:r>
            <a:r>
              <a:rPr lang="fr-CA" sz="7400" dirty="0" err="1"/>
              <a:t>that</a:t>
            </a:r>
            <a:r>
              <a:rPr lang="fr-CA" sz="7400" dirty="0"/>
              <a:t> date. </a:t>
            </a:r>
            <a:r>
              <a:rPr lang="fr-CA" sz="7400" dirty="0" err="1"/>
              <a:t>These</a:t>
            </a:r>
            <a:r>
              <a:rPr lang="fr-CA" sz="7400" dirty="0"/>
              <a:t> claims are </a:t>
            </a:r>
            <a:r>
              <a:rPr lang="fr-CA" sz="7400" dirty="0" err="1"/>
              <a:t>subject</a:t>
            </a:r>
            <a:r>
              <a:rPr lang="fr-CA" sz="7400" dirty="0"/>
              <a:t> to the former Mining </a:t>
            </a:r>
            <a:r>
              <a:rPr lang="fr-CA" sz="7400" dirty="0" err="1"/>
              <a:t>Act</a:t>
            </a:r>
            <a:r>
              <a:rPr lang="fr-CA" sz="7400" dirty="0"/>
              <a:t>, </a:t>
            </a:r>
            <a:r>
              <a:rPr lang="fr-CA" sz="7400" dirty="0" err="1"/>
              <a:t>which</a:t>
            </a:r>
            <a:r>
              <a:rPr lang="fr-CA" sz="7400" dirty="0"/>
              <a:t> </a:t>
            </a:r>
            <a:r>
              <a:rPr lang="fr-CA" sz="7400" dirty="0" err="1"/>
              <a:t>encouraged</a:t>
            </a:r>
            <a:r>
              <a:rPr lang="fr-CA" sz="7400" dirty="0"/>
              <a:t> free </a:t>
            </a:r>
            <a:r>
              <a:rPr lang="fr-CA" sz="7400" dirty="0" err="1"/>
              <a:t>mining</a:t>
            </a:r>
            <a:r>
              <a:rPr lang="fr-CA" sz="7400" dirty="0"/>
              <a:t>.</a:t>
            </a:r>
            <a:endParaRPr lang="en-CA" sz="7400" dirty="0"/>
          </a:p>
          <a:p>
            <a:pPr>
              <a:lnSpc>
                <a:spcPct val="120000"/>
              </a:lnSpc>
              <a:spcAft>
                <a:spcPts val="600"/>
              </a:spcAft>
            </a:pPr>
            <a:r>
              <a:rPr lang="fr-CA" sz="7400" dirty="0"/>
              <a:t>Limited recourse for </a:t>
            </a:r>
            <a:r>
              <a:rPr lang="fr-CA" sz="7400" dirty="0" err="1"/>
              <a:t>landowners</a:t>
            </a:r>
            <a:r>
              <a:rPr lang="fr-CA" sz="7400" dirty="0"/>
              <a:t> </a:t>
            </a:r>
            <a:r>
              <a:rPr lang="fr-CA" sz="7400" dirty="0" err="1"/>
              <a:t>against</a:t>
            </a:r>
            <a:r>
              <a:rPr lang="fr-CA" sz="7400" dirty="0"/>
              <a:t> </a:t>
            </a:r>
            <a:r>
              <a:rPr lang="fr-CA" sz="7400" dirty="0" err="1"/>
              <a:t>these</a:t>
            </a:r>
            <a:r>
              <a:rPr lang="fr-CA" sz="7400" dirty="0"/>
              <a:t> claims: right to refuse exploration and </a:t>
            </a:r>
            <a:r>
              <a:rPr lang="fr-CA" sz="7400" dirty="0" err="1"/>
              <a:t>lack</a:t>
            </a:r>
            <a:r>
              <a:rPr lang="fr-CA" sz="7400" dirty="0"/>
              <a:t> of public acceptance. </a:t>
            </a:r>
            <a:endParaRPr lang="en-CA" sz="7400" dirty="0"/>
          </a:p>
          <a:p>
            <a:pPr lvl="0">
              <a:lnSpc>
                <a:spcPct val="120000"/>
              </a:lnSpc>
              <a:spcAft>
                <a:spcPts val="600"/>
              </a:spcAft>
            </a:pPr>
            <a:r>
              <a:rPr lang="fr-CA" sz="7400" dirty="0"/>
              <a:t>One-</a:t>
            </a:r>
            <a:r>
              <a:rPr lang="fr-CA" sz="7400" dirty="0" err="1"/>
              <a:t>kilometer</a:t>
            </a:r>
            <a:r>
              <a:rPr lang="fr-CA" sz="7400" dirty="0"/>
              <a:t> protection zone </a:t>
            </a:r>
            <a:r>
              <a:rPr lang="fr-CA" sz="7400" dirty="0" err="1"/>
              <a:t>from</a:t>
            </a:r>
            <a:r>
              <a:rPr lang="fr-CA" sz="7400" dirty="0"/>
              <a:t> the </a:t>
            </a:r>
            <a:r>
              <a:rPr lang="fr-CA" sz="7400" dirty="0" err="1"/>
              <a:t>private</a:t>
            </a:r>
            <a:r>
              <a:rPr lang="fr-CA" sz="7400" dirty="0"/>
              <a:t> </a:t>
            </a:r>
            <a:r>
              <a:rPr lang="fr-CA" sz="7400" dirty="0" err="1"/>
              <a:t>property</a:t>
            </a:r>
            <a:r>
              <a:rPr lang="fr-CA" sz="7400" dirty="0"/>
              <a:t> line</a:t>
            </a:r>
            <a:endParaRPr lang="en-CA" sz="7400" dirty="0"/>
          </a:p>
          <a:p>
            <a:pPr lvl="0">
              <a:lnSpc>
                <a:spcPct val="120000"/>
              </a:lnSpc>
              <a:spcAft>
                <a:spcPts val="600"/>
              </a:spcAft>
            </a:pPr>
            <a:r>
              <a:rPr lang="fr-CA" sz="7400" dirty="0"/>
              <a:t>Given the large </a:t>
            </a:r>
            <a:r>
              <a:rPr lang="fr-CA" sz="7400" dirty="0" err="1"/>
              <a:t>number</a:t>
            </a:r>
            <a:r>
              <a:rPr lang="fr-CA" sz="7400" dirty="0"/>
              <a:t> of </a:t>
            </a:r>
            <a:r>
              <a:rPr lang="fr-CA" sz="7400" dirty="0" err="1"/>
              <a:t>properties</a:t>
            </a:r>
            <a:r>
              <a:rPr lang="fr-CA" sz="7400" dirty="0"/>
              <a:t> and the </a:t>
            </a:r>
            <a:r>
              <a:rPr lang="fr-CA" sz="7400" dirty="0" err="1"/>
              <a:t>lack</a:t>
            </a:r>
            <a:r>
              <a:rPr lang="fr-CA" sz="7400" dirty="0"/>
              <a:t> of follow-up </a:t>
            </a:r>
            <a:r>
              <a:rPr lang="fr-CA" sz="7400" dirty="0" err="1"/>
              <a:t>after</a:t>
            </a:r>
            <a:r>
              <a:rPr lang="fr-CA" sz="7400" dirty="0"/>
              <a:t> exploration </a:t>
            </a:r>
            <a:r>
              <a:rPr lang="fr-CA" sz="7400" dirty="0" err="1"/>
              <a:t>investments</a:t>
            </a:r>
            <a:r>
              <a:rPr lang="fr-CA" sz="7400" dirty="0"/>
              <a:t>, </a:t>
            </a:r>
            <a:r>
              <a:rPr lang="fr-CA" sz="7400" dirty="0" err="1"/>
              <a:t>this</a:t>
            </a:r>
            <a:r>
              <a:rPr lang="fr-CA" sz="7400" dirty="0"/>
              <a:t> </a:t>
            </a:r>
            <a:r>
              <a:rPr lang="fr-CA" sz="7400" dirty="0" err="1"/>
              <a:t>possibility</a:t>
            </a:r>
            <a:r>
              <a:rPr lang="fr-CA" sz="7400" dirty="0"/>
              <a:t> </a:t>
            </a:r>
            <a:r>
              <a:rPr lang="fr-CA" sz="7400" dirty="0" err="1"/>
              <a:t>remains</a:t>
            </a:r>
            <a:r>
              <a:rPr lang="fr-CA" sz="7400" dirty="0"/>
              <a:t> </a:t>
            </a:r>
            <a:r>
              <a:rPr lang="fr-CA" sz="7400" dirty="0" err="1"/>
              <a:t>unlikely</a:t>
            </a:r>
            <a:r>
              <a:rPr lang="fr-CA" sz="7400" dirty="0"/>
              <a:t>.</a:t>
            </a:r>
            <a:endParaRPr lang="en-CA" sz="7400" dirty="0"/>
          </a:p>
          <a:p>
            <a:pPr>
              <a:lnSpc>
                <a:spcPct val="120000"/>
              </a:lnSpc>
              <a:spcAft>
                <a:spcPts val="600"/>
              </a:spcAft>
            </a:pPr>
            <a:r>
              <a:rPr lang="fr-CA" sz="7400" dirty="0"/>
              <a:t>August 29, 2026: Expiration of </a:t>
            </a:r>
            <a:r>
              <a:rPr lang="fr-CA" sz="7400" dirty="0" err="1"/>
              <a:t>two</a:t>
            </a:r>
            <a:r>
              <a:rPr lang="fr-CA" sz="7400" dirty="0"/>
              <a:t> Brunswick claims </a:t>
            </a:r>
            <a:r>
              <a:rPr lang="fr-CA" sz="7400" dirty="0" err="1"/>
              <a:t>near</a:t>
            </a:r>
            <a:r>
              <a:rPr lang="fr-CA" sz="7400" dirty="0"/>
              <a:t> Lac Vert if no exploration </a:t>
            </a:r>
            <a:r>
              <a:rPr lang="fr-CA" sz="7400" dirty="0" err="1"/>
              <a:t>investments</a:t>
            </a:r>
            <a:r>
              <a:rPr lang="fr-CA" sz="7400" dirty="0"/>
              <a:t> are made by </a:t>
            </a:r>
            <a:r>
              <a:rPr lang="fr-CA" sz="7400" dirty="0" err="1"/>
              <a:t>that</a:t>
            </a:r>
            <a:r>
              <a:rPr lang="fr-CA" sz="7400" dirty="0"/>
              <a:t> date.</a:t>
            </a:r>
            <a:endParaRPr lang="en-CA" sz="7400" dirty="0"/>
          </a:p>
          <a:p>
            <a:endParaRPr lang="en-CA" dirty="0"/>
          </a:p>
        </p:txBody>
      </p:sp>
      <p:sp>
        <p:nvSpPr>
          <p:cNvPr id="4" name="Slide Number Placeholder 3">
            <a:extLst>
              <a:ext uri="{FF2B5EF4-FFF2-40B4-BE49-F238E27FC236}">
                <a16:creationId xmlns:a16="http://schemas.microsoft.com/office/drawing/2014/main" id="{FEB86660-59B4-B1DF-D02C-A78F62EC7502}"/>
              </a:ext>
            </a:extLst>
          </p:cNvPr>
          <p:cNvSpPr>
            <a:spLocks noGrp="1"/>
          </p:cNvSpPr>
          <p:nvPr>
            <p:ph type="sldNum" sz="quarter" idx="12"/>
          </p:nvPr>
        </p:nvSpPr>
        <p:spPr/>
        <p:txBody>
          <a:bodyPr/>
          <a:lstStyle/>
          <a:p>
            <a:fld id="{80F073CC-40D5-4B23-8DF0-9BD0A0C12F2C}" type="slidenum">
              <a:rPr lang="en-US" smtClean="0"/>
              <a:t>14</a:t>
            </a:fld>
            <a:endParaRPr lang="en-US" dirty="0"/>
          </a:p>
        </p:txBody>
      </p:sp>
    </p:spTree>
    <p:extLst>
      <p:ext uri="{BB962C8B-B14F-4D97-AF65-F5344CB8AC3E}">
        <p14:creationId xmlns:p14="http://schemas.microsoft.com/office/powerpoint/2010/main" val="16217646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E729E-7B9D-67CD-B4D3-AA85B2F707AE}"/>
              </a:ext>
            </a:extLst>
          </p:cNvPr>
          <p:cNvSpPr>
            <a:spLocks noGrp="1"/>
          </p:cNvSpPr>
          <p:nvPr>
            <p:ph type="title"/>
          </p:nvPr>
        </p:nvSpPr>
        <p:spPr/>
        <p:txBody>
          <a:bodyPr/>
          <a:lstStyle/>
          <a:p>
            <a:endParaRPr lang="en-CA"/>
          </a:p>
        </p:txBody>
      </p:sp>
      <p:sp>
        <p:nvSpPr>
          <p:cNvPr id="3" name="Text Placeholder 2">
            <a:extLst>
              <a:ext uri="{FF2B5EF4-FFF2-40B4-BE49-F238E27FC236}">
                <a16:creationId xmlns:a16="http://schemas.microsoft.com/office/drawing/2014/main" id="{755D0993-2DC0-C26D-738A-1D9A41C4F52B}"/>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DC42F23E-431E-57A4-2872-888BB51EFBA9}"/>
              </a:ext>
            </a:extLst>
          </p:cNvPr>
          <p:cNvSpPr>
            <a:spLocks noGrp="1"/>
          </p:cNvSpPr>
          <p:nvPr>
            <p:ph type="sldNum" sz="quarter" idx="12"/>
          </p:nvPr>
        </p:nvSpPr>
        <p:spPr/>
        <p:txBody>
          <a:bodyPr/>
          <a:lstStyle/>
          <a:p>
            <a:fld id="{80F073CC-40D5-4B23-8DF0-9BD0A0C12F2C}" type="slidenum">
              <a:rPr lang="en-US" smtClean="0"/>
              <a:t>15</a:t>
            </a:fld>
            <a:endParaRPr lang="en-US" dirty="0"/>
          </a:p>
        </p:txBody>
      </p:sp>
      <p:pic>
        <p:nvPicPr>
          <p:cNvPr id="6" name="Picture 5">
            <a:extLst>
              <a:ext uri="{FF2B5EF4-FFF2-40B4-BE49-F238E27FC236}">
                <a16:creationId xmlns:a16="http://schemas.microsoft.com/office/drawing/2014/main" id="{821D15CF-FAE6-D832-4898-DB0602457D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158" y="1638863"/>
            <a:ext cx="11939683" cy="4975789"/>
          </a:xfrm>
          <a:prstGeom prst="rect">
            <a:avLst/>
          </a:prstGeom>
        </p:spPr>
      </p:pic>
      <p:sp>
        <p:nvSpPr>
          <p:cNvPr id="7" name="Title 1">
            <a:extLst>
              <a:ext uri="{FF2B5EF4-FFF2-40B4-BE49-F238E27FC236}">
                <a16:creationId xmlns:a16="http://schemas.microsoft.com/office/drawing/2014/main" id="{82F35AEC-7868-E3AE-634C-597C7B19FBD2}"/>
              </a:ext>
            </a:extLst>
          </p:cNvPr>
          <p:cNvSpPr txBox="1">
            <a:spLocks/>
          </p:cNvSpPr>
          <p:nvPr/>
        </p:nvSpPr>
        <p:spPr>
          <a:xfrm>
            <a:off x="1676400" y="136525"/>
            <a:ext cx="10515600" cy="122354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a:latin typeface="+mn-lt"/>
              </a:rPr>
              <a:t>Mining Exploration Update</a:t>
            </a:r>
            <a:endParaRPr lang="en-CA" sz="3200" b="1" dirty="0">
              <a:latin typeface="+mn-lt"/>
            </a:endParaRPr>
          </a:p>
        </p:txBody>
      </p:sp>
    </p:spTree>
    <p:extLst>
      <p:ext uri="{BB962C8B-B14F-4D97-AF65-F5344CB8AC3E}">
        <p14:creationId xmlns:p14="http://schemas.microsoft.com/office/powerpoint/2010/main" val="7745751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50C40-962F-CC28-83B0-7B3EF49AF3F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8719436-C78D-756F-9027-B1C1E08F0474}"/>
              </a:ext>
            </a:extLst>
          </p:cNvPr>
          <p:cNvSpPr>
            <a:spLocks noGrp="1"/>
          </p:cNvSpPr>
          <p:nvPr>
            <p:ph idx="1"/>
          </p:nvPr>
        </p:nvSpPr>
        <p:spPr>
          <a:xfrm>
            <a:off x="1671732" y="254410"/>
            <a:ext cx="10366225" cy="1058196"/>
          </a:xfrm>
        </p:spPr>
        <p:txBody>
          <a:bodyPr>
            <a:normAutofit/>
          </a:bodyPr>
          <a:lstStyle/>
          <a:p>
            <a:pPr marL="0" indent="0">
              <a:buNone/>
            </a:pPr>
            <a:r>
              <a:rPr lang="en-US" sz="3200" b="1" dirty="0"/>
              <a:t>Science &amp; Environment Committee</a:t>
            </a:r>
          </a:p>
          <a:p>
            <a:pPr marL="0" indent="0">
              <a:buNone/>
            </a:pPr>
            <a:r>
              <a:rPr lang="fr-CA" b="1" dirty="0"/>
              <a:t>WILDFLOWERS/SHORELINE PROTECTION</a:t>
            </a:r>
            <a:endParaRPr lang="en-US" sz="3200" b="1" dirty="0"/>
          </a:p>
        </p:txBody>
      </p:sp>
      <p:sp>
        <p:nvSpPr>
          <p:cNvPr id="3" name="Slide Number Placeholder 2">
            <a:extLst>
              <a:ext uri="{FF2B5EF4-FFF2-40B4-BE49-F238E27FC236}">
                <a16:creationId xmlns:a16="http://schemas.microsoft.com/office/drawing/2014/main" id="{9E5E3FB9-1D39-43B6-24E8-7B13D83A5D7A}"/>
              </a:ext>
            </a:extLst>
          </p:cNvPr>
          <p:cNvSpPr>
            <a:spLocks noGrp="1"/>
          </p:cNvSpPr>
          <p:nvPr>
            <p:ph type="sldNum" sz="quarter" idx="12"/>
          </p:nvPr>
        </p:nvSpPr>
        <p:spPr/>
        <p:txBody>
          <a:bodyPr/>
          <a:lstStyle/>
          <a:p>
            <a:fld id="{794071B5-D07C-40C4-A773-80FEDE03052E}" type="slidenum">
              <a:rPr lang="en-US" smtClean="0"/>
              <a:t>16</a:t>
            </a:fld>
            <a:endParaRPr lang="en-US" dirty="0"/>
          </a:p>
        </p:txBody>
      </p:sp>
      <p:sp>
        <p:nvSpPr>
          <p:cNvPr id="4" name="TextBox 3">
            <a:extLst>
              <a:ext uri="{FF2B5EF4-FFF2-40B4-BE49-F238E27FC236}">
                <a16:creationId xmlns:a16="http://schemas.microsoft.com/office/drawing/2014/main" id="{BAE6E9B0-9EC7-25D0-9CF0-140F6F73A265}"/>
              </a:ext>
            </a:extLst>
          </p:cNvPr>
          <p:cNvSpPr txBox="1"/>
          <p:nvPr/>
        </p:nvSpPr>
        <p:spPr>
          <a:xfrm>
            <a:off x="538316" y="1732935"/>
            <a:ext cx="11105535" cy="4955203"/>
          </a:xfrm>
          <a:prstGeom prst="rect">
            <a:avLst/>
          </a:prstGeom>
          <a:noFill/>
        </p:spPr>
        <p:txBody>
          <a:bodyPr wrap="square" rtlCol="0">
            <a:spAutoFit/>
          </a:bodyPr>
          <a:lstStyle/>
          <a:p>
            <a:r>
              <a:rPr lang="fr-CA" sz="2400" b="1" dirty="0"/>
              <a:t>Distribution of </a:t>
            </a:r>
            <a:r>
              <a:rPr lang="fr-CA" sz="2400" b="1" dirty="0" err="1"/>
              <a:t>wildflower</a:t>
            </a:r>
            <a:r>
              <a:rPr lang="fr-CA" sz="2400" b="1" dirty="0"/>
              <a:t> </a:t>
            </a:r>
            <a:r>
              <a:rPr lang="fr-CA" sz="2400" b="1" dirty="0" err="1"/>
              <a:t>seeds</a:t>
            </a:r>
            <a:r>
              <a:rPr lang="fr-CA" sz="2400" b="1" dirty="0"/>
              <a:t> and information in Lac-Sainte-Marie and Gracefield</a:t>
            </a:r>
            <a:endParaRPr lang="en-CA" sz="2400" dirty="0"/>
          </a:p>
          <a:p>
            <a:r>
              <a:rPr lang="fr-CA" dirty="0"/>
              <a:t>  </a:t>
            </a:r>
            <a:endParaRPr lang="en-CA" dirty="0"/>
          </a:p>
          <a:p>
            <a:pPr marL="285750" lvl="0" indent="-285750">
              <a:spcAft>
                <a:spcPts val="600"/>
              </a:spcAft>
              <a:buFont typeface="Arial" panose="020B0604020202020204" pitchFamily="34" charset="0"/>
              <a:buChar char="•"/>
            </a:pPr>
            <a:r>
              <a:rPr lang="fr-CA" sz="2400" dirty="0"/>
              <a:t>A </a:t>
            </a:r>
            <a:r>
              <a:rPr lang="fr-CA" sz="2400" dirty="0" err="1"/>
              <a:t>successful</a:t>
            </a:r>
            <a:r>
              <a:rPr lang="fr-CA" sz="2400" dirty="0"/>
              <a:t> </a:t>
            </a:r>
            <a:r>
              <a:rPr lang="fr-CA" sz="2400" dirty="0" err="1"/>
              <a:t>fourth</a:t>
            </a:r>
            <a:r>
              <a:rPr lang="fr-CA" sz="2400" dirty="0"/>
              <a:t> </a:t>
            </a:r>
            <a:r>
              <a:rPr lang="fr-CA" sz="2400" dirty="0" err="1"/>
              <a:t>year</a:t>
            </a:r>
            <a:r>
              <a:rPr lang="fr-CA" sz="2400" dirty="0"/>
              <a:t> in a </a:t>
            </a:r>
            <a:r>
              <a:rPr lang="fr-CA" sz="2400" dirty="0" err="1"/>
              <a:t>row</a:t>
            </a:r>
            <a:r>
              <a:rPr lang="fr-CA" sz="2400" dirty="0"/>
              <a:t>! </a:t>
            </a:r>
            <a:r>
              <a:rPr lang="fr-CA" sz="2400" dirty="0" err="1"/>
              <a:t>We</a:t>
            </a:r>
            <a:r>
              <a:rPr lang="fr-CA" sz="2400" dirty="0"/>
              <a:t> </a:t>
            </a:r>
            <a:r>
              <a:rPr lang="fr-CA" sz="2400" dirty="0" err="1"/>
              <a:t>received</a:t>
            </a:r>
            <a:r>
              <a:rPr lang="fr-CA" sz="2400" dirty="0"/>
              <a:t> </a:t>
            </a:r>
            <a:r>
              <a:rPr lang="fr-CA" sz="2400" dirty="0" err="1"/>
              <a:t>many</a:t>
            </a:r>
            <a:r>
              <a:rPr lang="fr-CA" sz="2400" dirty="0"/>
              <a:t> </a:t>
            </a:r>
            <a:r>
              <a:rPr lang="fr-CA" sz="2400" dirty="0" err="1"/>
              <a:t>thanks</a:t>
            </a:r>
            <a:r>
              <a:rPr lang="fr-CA" sz="2400" dirty="0"/>
              <a:t> and congratulations </a:t>
            </a:r>
            <a:r>
              <a:rPr lang="fr-CA" sz="2400" dirty="0" err="1"/>
              <a:t>from</a:t>
            </a:r>
            <a:r>
              <a:rPr lang="fr-CA" sz="2400" dirty="0"/>
              <a:t> </a:t>
            </a:r>
            <a:r>
              <a:rPr lang="fr-CA" sz="2400" dirty="0" err="1"/>
              <a:t>waterfront</a:t>
            </a:r>
            <a:r>
              <a:rPr lang="fr-CA" sz="2400" dirty="0"/>
              <a:t> </a:t>
            </a:r>
            <a:r>
              <a:rPr lang="fr-CA" sz="2400" dirty="0" err="1"/>
              <a:t>property</a:t>
            </a:r>
            <a:r>
              <a:rPr lang="fr-CA" sz="2400" dirty="0"/>
              <a:t> </a:t>
            </a:r>
            <a:r>
              <a:rPr lang="fr-CA" sz="2400" dirty="0" err="1"/>
              <a:t>owners</a:t>
            </a:r>
            <a:r>
              <a:rPr lang="fr-CA" sz="2400" dirty="0"/>
              <a:t> and the </a:t>
            </a:r>
            <a:r>
              <a:rPr lang="fr-CA" sz="2400" dirty="0" err="1"/>
              <a:t>mayor</a:t>
            </a:r>
            <a:r>
              <a:rPr lang="fr-CA" sz="2400" dirty="0"/>
              <a:t> of Lac-Sainte-Marie for </a:t>
            </a:r>
            <a:r>
              <a:rPr lang="fr-CA" sz="2400" dirty="0" err="1"/>
              <a:t>this</a:t>
            </a:r>
            <a:r>
              <a:rPr lang="fr-CA" sz="2400" dirty="0"/>
              <a:t> initiative.</a:t>
            </a:r>
            <a:endParaRPr lang="en-CA" sz="2400" dirty="0"/>
          </a:p>
          <a:p>
            <a:pPr marL="285750" lvl="0" indent="-285750">
              <a:spcAft>
                <a:spcPts val="600"/>
              </a:spcAft>
              <a:buFont typeface="Arial" panose="020B0604020202020204" pitchFamily="34" charset="0"/>
              <a:buChar char="•"/>
            </a:pPr>
            <a:r>
              <a:rPr lang="fr-CA" sz="2400" dirty="0"/>
              <a:t>Seeds of </a:t>
            </a:r>
            <a:r>
              <a:rPr lang="fr-CA" sz="2400" dirty="0" err="1"/>
              <a:t>two</a:t>
            </a:r>
            <a:r>
              <a:rPr lang="fr-CA" sz="2400" dirty="0"/>
              <a:t> </a:t>
            </a:r>
            <a:r>
              <a:rPr lang="fr-CA" sz="2400" dirty="0" err="1"/>
              <a:t>milkweed</a:t>
            </a:r>
            <a:r>
              <a:rPr lang="fr-CA" sz="2400" dirty="0"/>
              <a:t> </a:t>
            </a:r>
            <a:r>
              <a:rPr lang="fr-CA" sz="2400" dirty="0" err="1"/>
              <a:t>species</a:t>
            </a:r>
            <a:r>
              <a:rPr lang="fr-CA" sz="2400" dirty="0"/>
              <a:t> </a:t>
            </a:r>
            <a:r>
              <a:rPr lang="fr-CA" sz="2400" dirty="0" err="1"/>
              <a:t>were</a:t>
            </a:r>
            <a:r>
              <a:rPr lang="fr-CA" sz="2400" dirty="0"/>
              <a:t> </a:t>
            </a:r>
            <a:r>
              <a:rPr lang="fr-CA" sz="2400" dirty="0" err="1"/>
              <a:t>distributed</a:t>
            </a:r>
            <a:r>
              <a:rPr lang="fr-CA" sz="2400" dirty="0"/>
              <a:t>: </a:t>
            </a:r>
            <a:r>
              <a:rPr lang="fr-CA" sz="2400" dirty="0" err="1"/>
              <a:t>swamp</a:t>
            </a:r>
            <a:r>
              <a:rPr lang="fr-CA" sz="2400" dirty="0"/>
              <a:t> </a:t>
            </a:r>
            <a:r>
              <a:rPr lang="fr-CA" sz="2400" dirty="0" err="1"/>
              <a:t>milkweed</a:t>
            </a:r>
            <a:r>
              <a:rPr lang="fr-CA" sz="2400" dirty="0"/>
              <a:t> (</a:t>
            </a:r>
            <a:r>
              <a:rPr lang="fr-CA" sz="2400" dirty="0" err="1"/>
              <a:t>Asclepias</a:t>
            </a:r>
            <a:r>
              <a:rPr lang="fr-CA" sz="2400" dirty="0"/>
              <a:t> </a:t>
            </a:r>
            <a:r>
              <a:rPr lang="fr-CA" sz="2400" dirty="0" err="1"/>
              <a:t>incarnata</a:t>
            </a:r>
            <a:r>
              <a:rPr lang="fr-CA" sz="2400" dirty="0"/>
              <a:t>) and </a:t>
            </a:r>
            <a:r>
              <a:rPr lang="fr-CA" sz="2400" dirty="0" err="1"/>
              <a:t>common</a:t>
            </a:r>
            <a:r>
              <a:rPr lang="fr-CA" sz="2400" dirty="0"/>
              <a:t> </a:t>
            </a:r>
            <a:r>
              <a:rPr lang="fr-CA" sz="2400" dirty="0" err="1"/>
              <a:t>milkweed</a:t>
            </a:r>
            <a:r>
              <a:rPr lang="fr-CA" sz="2400" dirty="0"/>
              <a:t> (</a:t>
            </a:r>
            <a:r>
              <a:rPr lang="fr-CA" sz="2400" dirty="0" err="1"/>
              <a:t>Asclepias</a:t>
            </a:r>
            <a:r>
              <a:rPr lang="fr-CA" sz="2400" dirty="0"/>
              <a:t> </a:t>
            </a:r>
            <a:r>
              <a:rPr lang="fr-CA" sz="2400" dirty="0" err="1"/>
              <a:t>communis</a:t>
            </a:r>
            <a:r>
              <a:rPr lang="fr-CA" sz="2400" dirty="0"/>
              <a:t>) for </a:t>
            </a:r>
            <a:r>
              <a:rPr lang="fr-CA" sz="2400" dirty="0" err="1"/>
              <a:t>planting</a:t>
            </a:r>
            <a:r>
              <a:rPr lang="fr-CA" sz="2400" dirty="0"/>
              <a:t> </a:t>
            </a:r>
            <a:r>
              <a:rPr lang="fr-CA" sz="2400" dirty="0" err="1"/>
              <a:t>along</a:t>
            </a:r>
            <a:r>
              <a:rPr lang="fr-CA" sz="2400" dirty="0"/>
              <a:t> the </a:t>
            </a:r>
            <a:r>
              <a:rPr lang="fr-CA" sz="2400" dirty="0" err="1"/>
              <a:t>shores</a:t>
            </a:r>
            <a:r>
              <a:rPr lang="fr-CA" sz="2400" dirty="0"/>
              <a:t> of </a:t>
            </a:r>
            <a:r>
              <a:rPr lang="fr-CA" sz="2400" dirty="0" err="1"/>
              <a:t>our</a:t>
            </a:r>
            <a:r>
              <a:rPr lang="fr-CA" sz="2400" dirty="0"/>
              <a:t> </a:t>
            </a:r>
            <a:r>
              <a:rPr lang="fr-CA" sz="2400" dirty="0" err="1"/>
              <a:t>lakes</a:t>
            </a:r>
            <a:r>
              <a:rPr lang="fr-CA" sz="2400" dirty="0"/>
              <a:t>, to </a:t>
            </a:r>
            <a:r>
              <a:rPr lang="fr-CA" sz="2400" dirty="0" err="1"/>
              <a:t>improve</a:t>
            </a:r>
            <a:r>
              <a:rPr lang="fr-CA" sz="2400" dirty="0"/>
              <a:t> the </a:t>
            </a:r>
            <a:r>
              <a:rPr lang="fr-CA" sz="2400" dirty="0" err="1"/>
              <a:t>watershed</a:t>
            </a:r>
            <a:r>
              <a:rPr lang="fr-CA" sz="2400" dirty="0"/>
              <a:t> </a:t>
            </a:r>
            <a:r>
              <a:rPr lang="fr-CA" sz="2400" dirty="0" err="1"/>
              <a:t>ecosystem</a:t>
            </a:r>
            <a:r>
              <a:rPr lang="fr-CA" sz="2400" dirty="0"/>
              <a:t>. </a:t>
            </a:r>
            <a:r>
              <a:rPr lang="fr-CA" sz="2400" dirty="0" err="1"/>
              <a:t>These</a:t>
            </a:r>
            <a:r>
              <a:rPr lang="fr-CA" sz="2400" dirty="0"/>
              <a:t> are the </a:t>
            </a:r>
            <a:r>
              <a:rPr lang="fr-CA" sz="2400" dirty="0" err="1"/>
              <a:t>only</a:t>
            </a:r>
            <a:r>
              <a:rPr lang="fr-CA" sz="2400" dirty="0"/>
              <a:t> plants </a:t>
            </a:r>
            <a:r>
              <a:rPr lang="fr-CA" sz="2400" dirty="0" err="1"/>
              <a:t>that</a:t>
            </a:r>
            <a:r>
              <a:rPr lang="fr-CA" sz="2400" dirty="0"/>
              <a:t> </a:t>
            </a:r>
            <a:r>
              <a:rPr lang="fr-CA" sz="2400" dirty="0" err="1"/>
              <a:t>allow</a:t>
            </a:r>
            <a:r>
              <a:rPr lang="fr-CA" sz="2400" dirty="0"/>
              <a:t> the Monarch </a:t>
            </a:r>
            <a:r>
              <a:rPr lang="fr-CA" sz="2400" dirty="0" err="1"/>
              <a:t>butterfly</a:t>
            </a:r>
            <a:r>
              <a:rPr lang="fr-CA" sz="2400" dirty="0"/>
              <a:t> to </a:t>
            </a:r>
            <a:r>
              <a:rPr lang="fr-CA" sz="2400" dirty="0" err="1"/>
              <a:t>reproduce</a:t>
            </a:r>
            <a:r>
              <a:rPr lang="fr-CA" sz="2400" dirty="0"/>
              <a:t>, a </a:t>
            </a:r>
            <a:r>
              <a:rPr lang="fr-CA" sz="2400" dirty="0" err="1"/>
              <a:t>species</a:t>
            </a:r>
            <a:r>
              <a:rPr lang="fr-CA" sz="2400" dirty="0"/>
              <a:t> </a:t>
            </a:r>
            <a:r>
              <a:rPr lang="fr-CA" sz="2400" dirty="0" err="1"/>
              <a:t>whose</a:t>
            </a:r>
            <a:r>
              <a:rPr lang="fr-CA" sz="2400" dirty="0"/>
              <a:t> population has </a:t>
            </a:r>
            <a:r>
              <a:rPr lang="fr-CA" sz="2400" dirty="0" err="1"/>
              <a:t>declined</a:t>
            </a:r>
            <a:r>
              <a:rPr lang="fr-CA" sz="2400" dirty="0"/>
              <a:t> by 90% and </a:t>
            </a:r>
            <a:r>
              <a:rPr lang="fr-CA" sz="2400" dirty="0" err="1"/>
              <a:t>is</a:t>
            </a:r>
            <a:r>
              <a:rPr lang="fr-CA" sz="2400" dirty="0"/>
              <a:t> </a:t>
            </a:r>
            <a:r>
              <a:rPr lang="fr-CA" sz="2400" dirty="0" err="1"/>
              <a:t>therefore</a:t>
            </a:r>
            <a:r>
              <a:rPr lang="fr-CA" sz="2400" dirty="0"/>
              <a:t> </a:t>
            </a:r>
            <a:r>
              <a:rPr lang="fr-CA" sz="2400" dirty="0" err="1"/>
              <a:t>very</a:t>
            </a:r>
            <a:r>
              <a:rPr lang="fr-CA" sz="2400" dirty="0"/>
              <a:t> close to extinction.</a:t>
            </a:r>
            <a:endParaRPr lang="en-CA" sz="2400" dirty="0"/>
          </a:p>
          <a:p>
            <a:pPr marL="285750" lvl="0" indent="-285750">
              <a:spcAft>
                <a:spcPts val="600"/>
              </a:spcAft>
              <a:buFont typeface="Arial" panose="020B0604020202020204" pitchFamily="34" charset="0"/>
              <a:buChar char="•"/>
            </a:pPr>
            <a:r>
              <a:rPr lang="fr-CA" sz="2400" dirty="0"/>
              <a:t>Information </a:t>
            </a:r>
            <a:r>
              <a:rPr lang="fr-CA" sz="2400" dirty="0" err="1"/>
              <a:t>was</a:t>
            </a:r>
            <a:r>
              <a:rPr lang="fr-CA" sz="2400" dirty="0"/>
              <a:t> </a:t>
            </a:r>
            <a:r>
              <a:rPr lang="fr-CA" sz="2400" dirty="0" err="1"/>
              <a:t>also</a:t>
            </a:r>
            <a:r>
              <a:rPr lang="fr-CA" sz="2400" dirty="0"/>
              <a:t> </a:t>
            </a:r>
            <a:r>
              <a:rPr lang="fr-CA" sz="2400" dirty="0" err="1"/>
              <a:t>provided</a:t>
            </a:r>
            <a:r>
              <a:rPr lang="fr-CA" sz="2400" dirty="0"/>
              <a:t> on the new provincial </a:t>
            </a:r>
            <a:r>
              <a:rPr lang="fr-CA" sz="2400" dirty="0" err="1"/>
              <a:t>regulations</a:t>
            </a:r>
            <a:r>
              <a:rPr lang="fr-CA" sz="2400" dirty="0"/>
              <a:t> </a:t>
            </a:r>
            <a:r>
              <a:rPr lang="fr-CA" sz="2400" dirty="0" err="1"/>
              <a:t>adopted</a:t>
            </a:r>
            <a:r>
              <a:rPr lang="fr-CA" sz="2400" dirty="0"/>
              <a:t> (March 1, 2026) </a:t>
            </a:r>
            <a:r>
              <a:rPr lang="fr-CA" sz="2400" dirty="0" err="1"/>
              <a:t>aimed</a:t>
            </a:r>
            <a:r>
              <a:rPr lang="fr-CA" sz="2400" dirty="0"/>
              <a:t> at </a:t>
            </a:r>
            <a:r>
              <a:rPr lang="fr-CA" sz="2400" dirty="0" err="1"/>
              <a:t>ensuring</a:t>
            </a:r>
            <a:r>
              <a:rPr lang="fr-CA" sz="2400" dirty="0"/>
              <a:t> </a:t>
            </a:r>
            <a:r>
              <a:rPr lang="fr-CA" sz="2400" dirty="0" err="1"/>
              <a:t>greater</a:t>
            </a:r>
            <a:r>
              <a:rPr lang="fr-CA" sz="2400" dirty="0"/>
              <a:t> protection of the </a:t>
            </a:r>
            <a:r>
              <a:rPr lang="fr-CA" sz="2400" dirty="0" err="1"/>
              <a:t>ecological</a:t>
            </a:r>
            <a:r>
              <a:rPr lang="fr-CA" sz="2400" dirty="0"/>
              <a:t> </a:t>
            </a:r>
            <a:r>
              <a:rPr lang="fr-CA" sz="2400" dirty="0" err="1"/>
              <a:t>functions</a:t>
            </a:r>
            <a:r>
              <a:rPr lang="fr-CA" sz="2400" dirty="0"/>
              <a:t> of </a:t>
            </a:r>
            <a:r>
              <a:rPr lang="fr-CA" sz="2400" dirty="0" err="1"/>
              <a:t>shores</a:t>
            </a:r>
            <a:r>
              <a:rPr lang="fr-CA" sz="2400" dirty="0"/>
              <a:t>, </a:t>
            </a:r>
            <a:r>
              <a:rPr lang="fr-CA" sz="2400" dirty="0" err="1"/>
              <a:t>littorals</a:t>
            </a:r>
            <a:r>
              <a:rPr lang="fr-CA" sz="2400" dirty="0"/>
              <a:t>, </a:t>
            </a:r>
            <a:r>
              <a:rPr lang="fr-CA" sz="2400" dirty="0" err="1"/>
              <a:t>floodplains</a:t>
            </a:r>
            <a:r>
              <a:rPr lang="fr-CA" sz="2400" dirty="0"/>
              <a:t> zones. </a:t>
            </a:r>
            <a:r>
              <a:rPr lang="fr-CA" sz="2400" dirty="0" err="1"/>
              <a:t>Implementation</a:t>
            </a:r>
            <a:r>
              <a:rPr lang="fr-CA" sz="2400" dirty="0"/>
              <a:t> of </a:t>
            </a:r>
            <a:r>
              <a:rPr lang="fr-CA" sz="2400" dirty="0" err="1"/>
              <a:t>these</a:t>
            </a:r>
            <a:r>
              <a:rPr lang="fr-CA" sz="2400" dirty="0"/>
              <a:t> </a:t>
            </a:r>
            <a:r>
              <a:rPr lang="fr-CA" sz="2400" dirty="0" err="1"/>
              <a:t>regulations</a:t>
            </a:r>
            <a:r>
              <a:rPr lang="fr-CA" sz="2400" dirty="0"/>
              <a:t> </a:t>
            </a:r>
            <a:r>
              <a:rPr lang="fr-CA" sz="2400" dirty="0" err="1"/>
              <a:t>is</a:t>
            </a:r>
            <a:r>
              <a:rPr lang="fr-CA" sz="2400" dirty="0"/>
              <a:t> </a:t>
            </a:r>
            <a:r>
              <a:rPr lang="fr-CA" sz="2400" dirty="0" err="1"/>
              <a:t>delegated</a:t>
            </a:r>
            <a:r>
              <a:rPr lang="fr-CA" sz="2400" dirty="0"/>
              <a:t> to the </a:t>
            </a:r>
            <a:r>
              <a:rPr lang="fr-CA" sz="2400" dirty="0" err="1"/>
              <a:t>municipalities</a:t>
            </a:r>
            <a:r>
              <a:rPr lang="fr-CA" sz="2400" dirty="0"/>
              <a:t>.</a:t>
            </a:r>
            <a:r>
              <a:rPr lang="fr-CA" dirty="0"/>
              <a:t>  </a:t>
            </a:r>
            <a:endParaRPr lang="en-CA" dirty="0"/>
          </a:p>
        </p:txBody>
      </p:sp>
    </p:spTree>
    <p:extLst>
      <p:ext uri="{BB962C8B-B14F-4D97-AF65-F5344CB8AC3E}">
        <p14:creationId xmlns:p14="http://schemas.microsoft.com/office/powerpoint/2010/main" val="16581612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26E39-83DA-CC69-E58E-81B04E3D187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7DDCD9-4EB7-708A-29F1-8E9BC16C4E35}"/>
              </a:ext>
            </a:extLst>
          </p:cNvPr>
          <p:cNvSpPr>
            <a:spLocks noGrp="1"/>
          </p:cNvSpPr>
          <p:nvPr>
            <p:ph idx="1"/>
          </p:nvPr>
        </p:nvSpPr>
        <p:spPr>
          <a:xfrm>
            <a:off x="1671732" y="254410"/>
            <a:ext cx="10366225" cy="1058196"/>
          </a:xfrm>
        </p:spPr>
        <p:txBody>
          <a:bodyPr>
            <a:normAutofit/>
          </a:bodyPr>
          <a:lstStyle/>
          <a:p>
            <a:pPr marL="0" indent="0">
              <a:buNone/>
            </a:pPr>
            <a:r>
              <a:rPr lang="en-US" sz="3200" b="1" dirty="0"/>
              <a:t>Science &amp; Environment Committee</a:t>
            </a:r>
          </a:p>
          <a:p>
            <a:pPr marL="0" indent="0">
              <a:buNone/>
            </a:pPr>
            <a:r>
              <a:rPr lang="fr-CA" b="1" dirty="0"/>
              <a:t>WILDFLOWERS/SHORELINE PROTECTION</a:t>
            </a:r>
            <a:endParaRPr lang="en-US" sz="3200" b="1" dirty="0"/>
          </a:p>
        </p:txBody>
      </p:sp>
      <p:sp>
        <p:nvSpPr>
          <p:cNvPr id="3" name="Slide Number Placeholder 2">
            <a:extLst>
              <a:ext uri="{FF2B5EF4-FFF2-40B4-BE49-F238E27FC236}">
                <a16:creationId xmlns:a16="http://schemas.microsoft.com/office/drawing/2014/main" id="{69E32173-D2EA-FD60-2D14-0FD4B6DD87EA}"/>
              </a:ext>
            </a:extLst>
          </p:cNvPr>
          <p:cNvSpPr>
            <a:spLocks noGrp="1"/>
          </p:cNvSpPr>
          <p:nvPr>
            <p:ph type="sldNum" sz="quarter" idx="12"/>
          </p:nvPr>
        </p:nvSpPr>
        <p:spPr/>
        <p:txBody>
          <a:bodyPr/>
          <a:lstStyle/>
          <a:p>
            <a:fld id="{794071B5-D07C-40C4-A773-80FEDE03052E}" type="slidenum">
              <a:rPr lang="en-US" smtClean="0"/>
              <a:t>17</a:t>
            </a:fld>
            <a:endParaRPr lang="en-US" dirty="0"/>
          </a:p>
        </p:txBody>
      </p:sp>
      <p:sp>
        <p:nvSpPr>
          <p:cNvPr id="4" name="TextBox 3">
            <a:extLst>
              <a:ext uri="{FF2B5EF4-FFF2-40B4-BE49-F238E27FC236}">
                <a16:creationId xmlns:a16="http://schemas.microsoft.com/office/drawing/2014/main" id="{730FA24A-4DF3-F071-C01E-0F17F9717A72}"/>
              </a:ext>
            </a:extLst>
          </p:cNvPr>
          <p:cNvSpPr txBox="1"/>
          <p:nvPr/>
        </p:nvSpPr>
        <p:spPr>
          <a:xfrm>
            <a:off x="538316" y="1732935"/>
            <a:ext cx="11105535" cy="5539978"/>
          </a:xfrm>
          <a:prstGeom prst="rect">
            <a:avLst/>
          </a:prstGeom>
          <a:noFill/>
        </p:spPr>
        <p:txBody>
          <a:bodyPr wrap="square" rtlCol="0">
            <a:spAutoFit/>
          </a:bodyPr>
          <a:lstStyle/>
          <a:p>
            <a:pPr>
              <a:spcAft>
                <a:spcPts val="600"/>
              </a:spcAft>
            </a:pPr>
            <a:r>
              <a:rPr lang="fr-CA" sz="2400" b="1" dirty="0"/>
              <a:t>Distribution of </a:t>
            </a:r>
            <a:r>
              <a:rPr lang="fr-CA" sz="2400" b="1" dirty="0" err="1"/>
              <a:t>wildflower</a:t>
            </a:r>
            <a:r>
              <a:rPr lang="fr-CA" sz="2400" b="1" dirty="0"/>
              <a:t> </a:t>
            </a:r>
            <a:r>
              <a:rPr lang="fr-CA" sz="2400" b="1" dirty="0" err="1"/>
              <a:t>seeds</a:t>
            </a:r>
            <a:r>
              <a:rPr lang="fr-CA" sz="2400" b="1" dirty="0"/>
              <a:t> and information (ii)</a:t>
            </a:r>
            <a:endParaRPr lang="en-CA" sz="2400" dirty="0"/>
          </a:p>
          <a:p>
            <a:pPr marL="342900" indent="-342900">
              <a:spcAft>
                <a:spcPts val="600"/>
              </a:spcAft>
              <a:buFont typeface="Arial" panose="020B0604020202020204" pitchFamily="34" charset="0"/>
              <a:buChar char="•"/>
            </a:pPr>
            <a:r>
              <a:rPr lang="fr-CA" sz="2400" dirty="0"/>
              <a:t>In </a:t>
            </a:r>
            <a:r>
              <a:rPr lang="fr-CA" sz="2400" dirty="0" err="1"/>
              <a:t>aquatic</a:t>
            </a:r>
            <a:r>
              <a:rPr lang="fr-CA" sz="2400" dirty="0"/>
              <a:t> </a:t>
            </a:r>
            <a:r>
              <a:rPr lang="fr-CA" sz="2400" dirty="0" err="1"/>
              <a:t>environments</a:t>
            </a:r>
            <a:r>
              <a:rPr lang="fr-CA" sz="2400" dirty="0"/>
              <a:t>, new </a:t>
            </a:r>
            <a:r>
              <a:rPr lang="fr-CA" sz="2400" dirty="0" err="1"/>
              <a:t>rules</a:t>
            </a:r>
            <a:r>
              <a:rPr lang="fr-CA" sz="2400" dirty="0"/>
              <a:t> </a:t>
            </a:r>
            <a:r>
              <a:rPr lang="fr-CA" sz="2400" dirty="0" err="1"/>
              <a:t>apply</a:t>
            </a:r>
            <a:r>
              <a:rPr lang="fr-CA" sz="2400" dirty="0"/>
              <a:t> to </a:t>
            </a:r>
            <a:r>
              <a:rPr lang="fr-CA" sz="2400" dirty="0" err="1"/>
              <a:t>prohibited</a:t>
            </a:r>
            <a:r>
              <a:rPr lang="fr-CA" sz="2400" dirty="0"/>
              <a:t> </a:t>
            </a:r>
            <a:r>
              <a:rPr lang="fr-CA" sz="2400" dirty="0" err="1"/>
              <a:t>activities</a:t>
            </a:r>
            <a:r>
              <a:rPr lang="fr-CA" sz="2400" dirty="0"/>
              <a:t>, </a:t>
            </a:r>
            <a:r>
              <a:rPr lang="fr-CA" sz="2400" dirty="0" err="1"/>
              <a:t>some</a:t>
            </a:r>
            <a:r>
              <a:rPr lang="fr-CA" sz="2400" dirty="0"/>
              <a:t> </a:t>
            </a:r>
            <a:r>
              <a:rPr lang="fr-CA" sz="2400" dirty="0" err="1"/>
              <a:t>activities</a:t>
            </a:r>
            <a:r>
              <a:rPr lang="fr-CA" sz="2400" dirty="0"/>
              <a:t> </a:t>
            </a:r>
            <a:r>
              <a:rPr lang="fr-CA" sz="2400" dirty="0" err="1"/>
              <a:t>require</a:t>
            </a:r>
            <a:r>
              <a:rPr lang="fr-CA" sz="2400" dirty="0"/>
              <a:t> </a:t>
            </a:r>
            <a:r>
              <a:rPr lang="fr-CA" sz="2400" dirty="0" err="1"/>
              <a:t>permits</a:t>
            </a:r>
            <a:r>
              <a:rPr lang="fr-CA" sz="2400" dirty="0"/>
              <a:t> or certain conditions to </a:t>
            </a:r>
            <a:r>
              <a:rPr lang="fr-CA" sz="2400" dirty="0" err="1"/>
              <a:t>be</a:t>
            </a:r>
            <a:r>
              <a:rPr lang="fr-CA" sz="2400" dirty="0"/>
              <a:t> met, and </a:t>
            </a:r>
            <a:r>
              <a:rPr lang="fr-CA" sz="2400" dirty="0" err="1"/>
              <a:t>there</a:t>
            </a:r>
            <a:r>
              <a:rPr lang="fr-CA" sz="2400" dirty="0"/>
              <a:t> can </a:t>
            </a:r>
            <a:r>
              <a:rPr lang="fr-CA" sz="2400" dirty="0" err="1"/>
              <a:t>be</a:t>
            </a:r>
            <a:r>
              <a:rPr lang="fr-CA" sz="2400" dirty="0"/>
              <a:t> penalties. For </a:t>
            </a:r>
            <a:r>
              <a:rPr lang="fr-CA" sz="2400" dirty="0" err="1"/>
              <a:t>example</a:t>
            </a:r>
            <a:r>
              <a:rPr lang="fr-CA" sz="2400" dirty="0"/>
              <a:t>, a permit </a:t>
            </a:r>
            <a:r>
              <a:rPr lang="fr-CA" sz="2400" dirty="0" err="1"/>
              <a:t>is</a:t>
            </a:r>
            <a:r>
              <a:rPr lang="fr-CA" sz="2400" dirty="0"/>
              <a:t> </a:t>
            </a:r>
            <a:r>
              <a:rPr lang="fr-CA" sz="2400" dirty="0" err="1"/>
              <a:t>required</a:t>
            </a:r>
            <a:r>
              <a:rPr lang="fr-CA" sz="2400" dirty="0"/>
              <a:t>:</a:t>
            </a:r>
            <a:endParaRPr lang="en-CA" sz="2400" dirty="0"/>
          </a:p>
          <a:p>
            <a:pPr marL="1200150" lvl="2" indent="-285750">
              <a:spcAft>
                <a:spcPts val="600"/>
              </a:spcAft>
              <a:buFont typeface="Arial" panose="020B0604020202020204" pitchFamily="34" charset="0"/>
              <a:buChar char="•"/>
            </a:pPr>
            <a:r>
              <a:rPr lang="fr-CA" sz="2400" dirty="0"/>
              <a:t> to </a:t>
            </a:r>
            <a:r>
              <a:rPr lang="fr-CA" sz="2400" dirty="0" err="1"/>
              <a:t>create</a:t>
            </a:r>
            <a:r>
              <a:rPr lang="fr-CA" sz="2400" dirty="0"/>
              <a:t> a </a:t>
            </a:r>
            <a:r>
              <a:rPr lang="fr-CA" sz="2400" dirty="0" err="1"/>
              <a:t>visual</a:t>
            </a:r>
            <a:r>
              <a:rPr lang="fr-CA" sz="2400" dirty="0"/>
              <a:t> </a:t>
            </a:r>
            <a:r>
              <a:rPr lang="fr-CA" sz="2400" dirty="0" err="1"/>
              <a:t>opening</a:t>
            </a:r>
            <a:r>
              <a:rPr lang="fr-CA" sz="2400" dirty="0"/>
              <a:t> at the shore, </a:t>
            </a:r>
            <a:r>
              <a:rPr lang="fr-CA" sz="2400" dirty="0" err="1"/>
              <a:t>which</a:t>
            </a:r>
            <a:r>
              <a:rPr lang="fr-CA" sz="2400" dirty="0"/>
              <a:t> must not </a:t>
            </a:r>
            <a:r>
              <a:rPr lang="fr-CA" sz="2400" dirty="0" err="1"/>
              <a:t>exceed</a:t>
            </a:r>
            <a:r>
              <a:rPr lang="fr-CA" sz="2400" dirty="0"/>
              <a:t> 5 </a:t>
            </a:r>
            <a:r>
              <a:rPr lang="fr-CA" sz="2400" dirty="0" err="1"/>
              <a:t>meters</a:t>
            </a:r>
            <a:r>
              <a:rPr lang="fr-CA" sz="2400" dirty="0"/>
              <a:t> or 10% of the shore </a:t>
            </a:r>
            <a:r>
              <a:rPr lang="fr-CA" sz="2400" dirty="0" err="1"/>
              <a:t>length</a:t>
            </a:r>
            <a:r>
              <a:rPr lang="fr-CA" sz="2400" dirty="0"/>
              <a:t>, </a:t>
            </a:r>
            <a:r>
              <a:rPr lang="fr-CA" sz="2400" dirty="0" err="1"/>
              <a:t>including</a:t>
            </a:r>
            <a:r>
              <a:rPr lang="fr-CA" sz="2400" dirty="0"/>
              <a:t> </a:t>
            </a:r>
            <a:r>
              <a:rPr lang="fr-CA" sz="2400" dirty="0" err="1"/>
              <a:t>existing</a:t>
            </a:r>
            <a:r>
              <a:rPr lang="fr-CA" sz="2400" dirty="0"/>
              <a:t> </a:t>
            </a:r>
            <a:r>
              <a:rPr lang="fr-CA" sz="2400" dirty="0" err="1"/>
              <a:t>openings</a:t>
            </a:r>
            <a:r>
              <a:rPr lang="fr-CA" sz="2400" dirty="0"/>
              <a:t>; the </a:t>
            </a:r>
            <a:r>
              <a:rPr lang="fr-CA" sz="2400" dirty="0" err="1"/>
              <a:t>remaining</a:t>
            </a:r>
            <a:r>
              <a:rPr lang="fr-CA" sz="2400" dirty="0"/>
              <a:t> shore, </a:t>
            </a:r>
            <a:r>
              <a:rPr lang="fr-CA" sz="2400" dirty="0" err="1"/>
              <a:t>which</a:t>
            </a:r>
            <a:r>
              <a:rPr lang="fr-CA" sz="2400" dirty="0"/>
              <a:t> </a:t>
            </a:r>
            <a:r>
              <a:rPr lang="fr-CA" sz="2400" dirty="0" err="1"/>
              <a:t>is</a:t>
            </a:r>
            <a:r>
              <a:rPr lang="fr-CA" sz="2400" dirty="0"/>
              <a:t> 10 or 15 </a:t>
            </a:r>
            <a:r>
              <a:rPr lang="fr-CA" sz="2400" dirty="0" err="1"/>
              <a:t>meters</a:t>
            </a:r>
            <a:r>
              <a:rPr lang="fr-CA" sz="2400" dirty="0"/>
              <a:t> </a:t>
            </a:r>
            <a:r>
              <a:rPr lang="fr-CA" sz="2400" dirty="0" err="1"/>
              <a:t>deep</a:t>
            </a:r>
            <a:r>
              <a:rPr lang="fr-CA" sz="2400" dirty="0"/>
              <a:t> (</a:t>
            </a:r>
            <a:r>
              <a:rPr lang="fr-CA" sz="2400" dirty="0" err="1"/>
              <a:t>calculated</a:t>
            </a:r>
            <a:r>
              <a:rPr lang="fr-CA" sz="2400" dirty="0"/>
              <a:t> </a:t>
            </a:r>
            <a:r>
              <a:rPr lang="fr-CA" sz="2400" dirty="0" err="1"/>
              <a:t>from</a:t>
            </a:r>
            <a:r>
              <a:rPr lang="fr-CA" sz="2400" dirty="0"/>
              <a:t> the high-water mark), must </a:t>
            </a:r>
            <a:r>
              <a:rPr lang="fr-CA" sz="2400" dirty="0" err="1"/>
              <a:t>be</a:t>
            </a:r>
            <a:r>
              <a:rPr lang="fr-CA" sz="2400" dirty="0"/>
              <a:t> </a:t>
            </a:r>
            <a:r>
              <a:rPr lang="fr-CA" sz="2400" dirty="0" err="1"/>
              <a:t>entirely</a:t>
            </a:r>
            <a:r>
              <a:rPr lang="fr-CA" sz="2400" dirty="0"/>
              <a:t> </a:t>
            </a:r>
            <a:r>
              <a:rPr lang="fr-CA" sz="2400" dirty="0" err="1"/>
              <a:t>planted</a:t>
            </a:r>
            <a:r>
              <a:rPr lang="fr-CA" sz="2400" dirty="0"/>
              <a:t> </a:t>
            </a:r>
            <a:r>
              <a:rPr lang="fr-CA" sz="2400" dirty="0" err="1"/>
              <a:t>with</a:t>
            </a:r>
            <a:r>
              <a:rPr lang="fr-CA" sz="2400" dirty="0"/>
              <a:t> native </a:t>
            </a:r>
            <a:r>
              <a:rPr lang="fr-CA" sz="2400" dirty="0" err="1"/>
              <a:t>species</a:t>
            </a:r>
            <a:r>
              <a:rPr lang="fr-CA" sz="2400" dirty="0"/>
              <a:t>;</a:t>
            </a:r>
            <a:endParaRPr lang="en-CA" sz="2400" dirty="0"/>
          </a:p>
          <a:p>
            <a:pPr marL="1200150" lvl="2" indent="-285750">
              <a:spcAft>
                <a:spcPts val="600"/>
              </a:spcAft>
              <a:buFont typeface="Arial" panose="020B0604020202020204" pitchFamily="34" charset="0"/>
              <a:buChar char="•"/>
            </a:pPr>
            <a:r>
              <a:rPr lang="fr-CA" sz="2400" dirty="0"/>
              <a:t>to </a:t>
            </a:r>
            <a:r>
              <a:rPr lang="fr-CA" sz="2400" dirty="0" err="1"/>
              <a:t>create</a:t>
            </a:r>
            <a:r>
              <a:rPr lang="fr-CA" sz="2400" dirty="0"/>
              <a:t> </a:t>
            </a:r>
            <a:r>
              <a:rPr lang="fr-CA" sz="2400" dirty="0" err="1"/>
              <a:t>access</a:t>
            </a:r>
            <a:r>
              <a:rPr lang="fr-CA" sz="2400" dirty="0"/>
              <a:t> to a </a:t>
            </a:r>
            <a:r>
              <a:rPr lang="fr-CA" sz="2400" dirty="0" err="1"/>
              <a:t>lake</a:t>
            </a:r>
            <a:r>
              <a:rPr lang="fr-CA" sz="2400" dirty="0"/>
              <a:t>;</a:t>
            </a:r>
            <a:endParaRPr lang="en-CA" sz="2400" dirty="0"/>
          </a:p>
          <a:p>
            <a:pPr marL="1200150" lvl="2" indent="-285750">
              <a:spcAft>
                <a:spcPts val="600"/>
              </a:spcAft>
              <a:buFont typeface="Arial" panose="020B0604020202020204" pitchFamily="34" charset="0"/>
              <a:buChar char="•"/>
            </a:pPr>
            <a:r>
              <a:rPr lang="fr-CA" sz="2400" dirty="0"/>
              <a:t>to </a:t>
            </a:r>
            <a:r>
              <a:rPr lang="fr-CA" sz="2400" dirty="0" err="1"/>
              <a:t>build</a:t>
            </a:r>
            <a:r>
              <a:rPr lang="fr-CA" sz="2400" dirty="0"/>
              <a:t> a dock, </a:t>
            </a:r>
            <a:r>
              <a:rPr lang="fr-CA" sz="2400" dirty="0" err="1"/>
              <a:t>which</a:t>
            </a:r>
            <a:r>
              <a:rPr lang="fr-CA" sz="2400" dirty="0"/>
              <a:t> must not </a:t>
            </a:r>
            <a:r>
              <a:rPr lang="fr-CA" sz="2400" dirty="0" err="1"/>
              <a:t>exceed</a:t>
            </a:r>
            <a:r>
              <a:rPr lang="fr-CA" sz="2400" dirty="0"/>
              <a:t> 30 square </a:t>
            </a:r>
            <a:r>
              <a:rPr lang="fr-CA" sz="2400" dirty="0" err="1"/>
              <a:t>meters</a:t>
            </a:r>
            <a:r>
              <a:rPr lang="fr-CA" sz="2400" dirty="0"/>
              <a:t>.</a:t>
            </a:r>
            <a:endParaRPr lang="en-CA" sz="2400" dirty="0"/>
          </a:p>
          <a:p>
            <a:pPr marL="285750" indent="-285750">
              <a:spcAft>
                <a:spcPts val="600"/>
              </a:spcAft>
              <a:buFont typeface="Arial" panose="020B0604020202020204" pitchFamily="34" charset="0"/>
              <a:buChar char="•"/>
            </a:pPr>
            <a:r>
              <a:rPr lang="fr-CA" sz="2400" dirty="0"/>
              <a:t>It </a:t>
            </a:r>
            <a:r>
              <a:rPr lang="fr-CA" sz="2400" dirty="0" err="1"/>
              <a:t>is</a:t>
            </a:r>
            <a:r>
              <a:rPr lang="fr-CA" sz="2400" dirty="0"/>
              <a:t> important to check </a:t>
            </a:r>
            <a:r>
              <a:rPr lang="fr-CA" sz="2400" dirty="0" err="1"/>
              <a:t>with</a:t>
            </a:r>
            <a:r>
              <a:rPr lang="fr-CA" sz="2400" dirty="0"/>
              <a:t> </a:t>
            </a:r>
            <a:r>
              <a:rPr lang="fr-CA" sz="2400" dirty="0" err="1"/>
              <a:t>your</a:t>
            </a:r>
            <a:r>
              <a:rPr lang="fr-CA" sz="2400" dirty="0"/>
              <a:t> </a:t>
            </a:r>
            <a:r>
              <a:rPr lang="fr-CA" sz="2400" dirty="0" err="1"/>
              <a:t>municipality</a:t>
            </a:r>
            <a:r>
              <a:rPr lang="fr-CA" sz="2400" dirty="0"/>
              <a:t> </a:t>
            </a:r>
            <a:r>
              <a:rPr lang="fr-CA" sz="2400" dirty="0" err="1"/>
              <a:t>before</a:t>
            </a:r>
            <a:r>
              <a:rPr lang="fr-CA" sz="2400" dirty="0"/>
              <a:t> </a:t>
            </a:r>
            <a:r>
              <a:rPr lang="fr-CA" sz="2400" dirty="0" err="1"/>
              <a:t>undertaking</a:t>
            </a:r>
            <a:r>
              <a:rPr lang="fr-CA" sz="2400" dirty="0"/>
              <a:t> </a:t>
            </a:r>
            <a:r>
              <a:rPr lang="fr-CA" sz="2400" dirty="0" err="1"/>
              <a:t>any</a:t>
            </a:r>
            <a:r>
              <a:rPr lang="fr-CA" sz="2400" dirty="0"/>
              <a:t> </a:t>
            </a:r>
            <a:r>
              <a:rPr lang="fr-CA" sz="2400" dirty="0" err="1"/>
              <a:t>work</a:t>
            </a:r>
            <a:r>
              <a:rPr lang="fr-CA" sz="2400" dirty="0"/>
              <a:t> on </a:t>
            </a:r>
            <a:r>
              <a:rPr lang="fr-CA" sz="2400" dirty="0" err="1"/>
              <a:t>your</a:t>
            </a:r>
            <a:r>
              <a:rPr lang="fr-CA" sz="2400" dirty="0"/>
              <a:t> </a:t>
            </a:r>
            <a:r>
              <a:rPr lang="fr-CA" sz="2400" dirty="0" err="1"/>
              <a:t>property</a:t>
            </a:r>
            <a:r>
              <a:rPr lang="fr-CA" sz="2400" dirty="0"/>
              <a:t> or the </a:t>
            </a:r>
            <a:r>
              <a:rPr lang="fr-CA" sz="2400" dirty="0" err="1"/>
              <a:t>lake</a:t>
            </a:r>
            <a:r>
              <a:rPr lang="fr-CA" sz="2400" dirty="0"/>
              <a:t> shore to </a:t>
            </a:r>
            <a:r>
              <a:rPr lang="fr-CA" sz="2400" dirty="0" err="1"/>
              <a:t>find</a:t>
            </a:r>
            <a:r>
              <a:rPr lang="fr-CA" sz="2400" dirty="0"/>
              <a:t> out about the </a:t>
            </a:r>
            <a:r>
              <a:rPr lang="fr-CA" sz="2400" dirty="0" err="1"/>
              <a:t>regulations</a:t>
            </a:r>
            <a:r>
              <a:rPr lang="fr-CA" sz="2400" dirty="0"/>
              <a:t> </a:t>
            </a:r>
            <a:r>
              <a:rPr lang="fr-CA" sz="2400" dirty="0" err="1"/>
              <a:t>that</a:t>
            </a:r>
            <a:r>
              <a:rPr lang="fr-CA" sz="2400" dirty="0"/>
              <a:t> </a:t>
            </a:r>
            <a:r>
              <a:rPr lang="fr-CA" sz="2400" dirty="0" err="1"/>
              <a:t>apply</a:t>
            </a:r>
            <a:r>
              <a:rPr lang="fr-CA" sz="2400" dirty="0"/>
              <a:t> in </a:t>
            </a:r>
            <a:r>
              <a:rPr lang="fr-CA" sz="2400" dirty="0" err="1"/>
              <a:t>your</a:t>
            </a:r>
            <a:r>
              <a:rPr lang="fr-CA" sz="2400" dirty="0"/>
              <a:t> area.</a:t>
            </a:r>
            <a:endParaRPr lang="en-CA" sz="2400" dirty="0"/>
          </a:p>
          <a:p>
            <a:r>
              <a:rPr lang="fr-CA" dirty="0"/>
              <a:t> </a:t>
            </a:r>
            <a:endParaRPr lang="en-CA" dirty="0"/>
          </a:p>
          <a:p>
            <a:r>
              <a:rPr lang="fr-CA" dirty="0"/>
              <a:t> </a:t>
            </a:r>
            <a:endParaRPr lang="en-CA" dirty="0"/>
          </a:p>
        </p:txBody>
      </p:sp>
    </p:spTree>
    <p:extLst>
      <p:ext uri="{BB962C8B-B14F-4D97-AF65-F5344CB8AC3E}">
        <p14:creationId xmlns:p14="http://schemas.microsoft.com/office/powerpoint/2010/main" val="3228594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42AF018-0A45-7CF1-9655-7D99E97B2DDB}"/>
              </a:ext>
            </a:extLst>
          </p:cNvPr>
          <p:cNvSpPr>
            <a:spLocks noGrp="1"/>
          </p:cNvSpPr>
          <p:nvPr>
            <p:ph idx="1"/>
          </p:nvPr>
        </p:nvSpPr>
        <p:spPr>
          <a:xfrm>
            <a:off x="838200" y="1769534"/>
            <a:ext cx="10515600" cy="4407430"/>
          </a:xfrm>
        </p:spPr>
        <p:txBody>
          <a:bodyPr>
            <a:normAutofit fontScale="47500" lnSpcReduction="20000"/>
          </a:bodyPr>
          <a:lstStyle/>
          <a:p>
            <a:pPr marL="0" indent="0">
              <a:buNone/>
            </a:pPr>
            <a:r>
              <a:rPr lang="fr-CA" sz="5100" b="1" dirty="0"/>
              <a:t>Importance of Natural Shore </a:t>
            </a:r>
            <a:r>
              <a:rPr lang="fr-CA" sz="5100" b="1" dirty="0" err="1"/>
              <a:t>Vegetation</a:t>
            </a:r>
            <a:endParaRPr lang="en-CA" sz="5100" dirty="0"/>
          </a:p>
          <a:p>
            <a:pPr>
              <a:spcAft>
                <a:spcPts val="600"/>
              </a:spcAft>
            </a:pPr>
            <a:r>
              <a:rPr lang="fr-CA" sz="5100" dirty="0" err="1"/>
              <a:t>Maintains</a:t>
            </a:r>
            <a:r>
              <a:rPr lang="fr-CA" sz="5100" dirty="0"/>
              <a:t> and </a:t>
            </a:r>
            <a:r>
              <a:rPr lang="fr-CA" sz="5100" dirty="0" err="1"/>
              <a:t>improves</a:t>
            </a:r>
            <a:r>
              <a:rPr lang="fr-CA" sz="5100" dirty="0"/>
              <a:t> water </a:t>
            </a:r>
            <a:r>
              <a:rPr lang="fr-CA" sz="5100" dirty="0" err="1"/>
              <a:t>quality</a:t>
            </a:r>
            <a:r>
              <a:rPr lang="fr-CA" sz="5100" dirty="0"/>
              <a:t> and the </a:t>
            </a:r>
            <a:r>
              <a:rPr lang="fr-CA" sz="5100" dirty="0" err="1"/>
              <a:t>health</a:t>
            </a:r>
            <a:r>
              <a:rPr lang="fr-CA" sz="5100" dirty="0"/>
              <a:t> of </a:t>
            </a:r>
            <a:r>
              <a:rPr lang="fr-CA" sz="5100" dirty="0" err="1"/>
              <a:t>our</a:t>
            </a:r>
            <a:r>
              <a:rPr lang="fr-CA" sz="5100" dirty="0"/>
              <a:t> </a:t>
            </a:r>
            <a:r>
              <a:rPr lang="fr-CA" sz="5100" dirty="0" err="1"/>
              <a:t>lakes</a:t>
            </a:r>
            <a:r>
              <a:rPr lang="fr-CA" sz="5100" dirty="0"/>
              <a:t> </a:t>
            </a:r>
            <a:r>
              <a:rPr lang="fr-CA" sz="5100" dirty="0" err="1"/>
              <a:t>when</a:t>
            </a:r>
            <a:r>
              <a:rPr lang="fr-CA" sz="5100" dirty="0"/>
              <a:t> </a:t>
            </a:r>
            <a:r>
              <a:rPr lang="fr-CA" sz="5100" dirty="0" err="1"/>
              <a:t>preserved</a:t>
            </a:r>
            <a:r>
              <a:rPr lang="fr-CA" sz="5100" dirty="0"/>
              <a:t> in </a:t>
            </a:r>
            <a:r>
              <a:rPr lang="fr-CA" sz="5100" dirty="0" err="1"/>
              <a:t>its</a:t>
            </a:r>
            <a:r>
              <a:rPr lang="fr-CA" sz="5100" dirty="0"/>
              <a:t> </a:t>
            </a:r>
            <a:r>
              <a:rPr lang="fr-CA" sz="5100" dirty="0" err="1"/>
              <a:t>natural</a:t>
            </a:r>
            <a:r>
              <a:rPr lang="fr-CA" sz="5100" dirty="0"/>
              <a:t> state.</a:t>
            </a:r>
            <a:r>
              <a:rPr lang="en-CA" sz="5100" dirty="0"/>
              <a:t> I</a:t>
            </a:r>
            <a:r>
              <a:rPr lang="fr-CA" sz="5100" dirty="0" err="1"/>
              <a:t>ts</a:t>
            </a:r>
            <a:r>
              <a:rPr lang="fr-CA" sz="5100" dirty="0"/>
              <a:t> essential </a:t>
            </a:r>
            <a:r>
              <a:rPr lang="fr-CA" sz="5100" dirty="0" err="1"/>
              <a:t>role</a:t>
            </a:r>
            <a:r>
              <a:rPr lang="fr-CA" sz="5100" dirty="0"/>
              <a:t> </a:t>
            </a:r>
            <a:r>
              <a:rPr lang="fr-CA" sz="5100" dirty="0" err="1"/>
              <a:t>includes</a:t>
            </a:r>
            <a:r>
              <a:rPr lang="fr-CA" sz="5100" dirty="0"/>
              <a:t>:</a:t>
            </a:r>
            <a:endParaRPr lang="en-CA" sz="5100" dirty="0"/>
          </a:p>
          <a:p>
            <a:pPr lvl="1"/>
            <a:r>
              <a:rPr lang="fr-CA" sz="4200" dirty="0"/>
              <a:t>A </a:t>
            </a:r>
            <a:r>
              <a:rPr lang="fr-CA" sz="4200" dirty="0" err="1"/>
              <a:t>barrier</a:t>
            </a:r>
            <a:r>
              <a:rPr lang="fr-CA" sz="4200" dirty="0"/>
              <a:t> </a:t>
            </a:r>
            <a:r>
              <a:rPr lang="fr-CA" sz="4200" dirty="0" err="1"/>
              <a:t>against</a:t>
            </a:r>
            <a:r>
              <a:rPr lang="fr-CA" sz="4200" dirty="0"/>
              <a:t> </a:t>
            </a:r>
            <a:r>
              <a:rPr lang="fr-CA" sz="4200" dirty="0" err="1"/>
              <a:t>soil</a:t>
            </a:r>
            <a:r>
              <a:rPr lang="fr-CA" sz="4200" dirty="0"/>
              <a:t> and </a:t>
            </a:r>
            <a:r>
              <a:rPr lang="fr-CA" sz="4200" dirty="0" err="1"/>
              <a:t>shoreline</a:t>
            </a:r>
            <a:r>
              <a:rPr lang="fr-CA" sz="4200" dirty="0"/>
              <a:t> </a:t>
            </a:r>
            <a:r>
              <a:rPr lang="fr-CA" sz="4200" dirty="0" err="1"/>
              <a:t>erosion</a:t>
            </a:r>
            <a:endParaRPr lang="en-CA" sz="4200" dirty="0"/>
          </a:p>
          <a:p>
            <a:pPr lvl="1"/>
            <a:r>
              <a:rPr lang="fr-CA" sz="4200" dirty="0"/>
              <a:t>A </a:t>
            </a:r>
            <a:r>
              <a:rPr lang="fr-CA" sz="4200" dirty="0" err="1"/>
              <a:t>filter</a:t>
            </a:r>
            <a:r>
              <a:rPr lang="fr-CA" sz="4200" dirty="0"/>
              <a:t> </a:t>
            </a:r>
            <a:r>
              <a:rPr lang="fr-CA" sz="4200" dirty="0" err="1"/>
              <a:t>against</a:t>
            </a:r>
            <a:r>
              <a:rPr lang="fr-CA" sz="4200" dirty="0"/>
              <a:t> water pollution</a:t>
            </a:r>
            <a:endParaRPr lang="en-CA" sz="4200" dirty="0"/>
          </a:p>
          <a:p>
            <a:pPr lvl="1"/>
            <a:r>
              <a:rPr lang="fr-CA" sz="4200" dirty="0"/>
              <a:t>A </a:t>
            </a:r>
            <a:r>
              <a:rPr lang="fr-CA" sz="4200" dirty="0" err="1"/>
              <a:t>barrier</a:t>
            </a:r>
            <a:r>
              <a:rPr lang="fr-CA" sz="4200" dirty="0"/>
              <a:t> </a:t>
            </a:r>
            <a:r>
              <a:rPr lang="fr-CA" sz="4200" dirty="0" err="1"/>
              <a:t>against</a:t>
            </a:r>
            <a:r>
              <a:rPr lang="fr-CA" sz="4200" dirty="0"/>
              <a:t> </a:t>
            </a:r>
            <a:r>
              <a:rPr lang="fr-CA" sz="4200" dirty="0" err="1"/>
              <a:t>debris</a:t>
            </a:r>
            <a:r>
              <a:rPr lang="fr-CA" sz="4200" dirty="0"/>
              <a:t>, </a:t>
            </a:r>
            <a:r>
              <a:rPr lang="fr-CA" sz="4200" dirty="0" err="1"/>
              <a:t>sand</a:t>
            </a:r>
            <a:r>
              <a:rPr lang="fr-CA" sz="4200" dirty="0"/>
              <a:t>, </a:t>
            </a:r>
            <a:r>
              <a:rPr lang="fr-CA" sz="4200" dirty="0" err="1"/>
              <a:t>mud</a:t>
            </a:r>
            <a:r>
              <a:rPr lang="fr-CA" sz="4200" dirty="0"/>
              <a:t>, rocks, and </a:t>
            </a:r>
            <a:r>
              <a:rPr lang="fr-CA" sz="4200" dirty="0" err="1"/>
              <a:t>other</a:t>
            </a:r>
            <a:r>
              <a:rPr lang="fr-CA" sz="4200" dirty="0"/>
              <a:t> </a:t>
            </a:r>
            <a:r>
              <a:rPr lang="fr-CA" sz="4200" dirty="0" err="1"/>
              <a:t>solid</a:t>
            </a:r>
            <a:r>
              <a:rPr lang="fr-CA" sz="4200" dirty="0"/>
              <a:t> </a:t>
            </a:r>
            <a:r>
              <a:rPr lang="fr-CA" sz="4200" dirty="0" err="1"/>
              <a:t>matter</a:t>
            </a:r>
            <a:r>
              <a:rPr lang="fr-CA" sz="4200" dirty="0"/>
              <a:t> </a:t>
            </a:r>
            <a:r>
              <a:rPr lang="fr-CA" sz="4200" dirty="0" err="1"/>
              <a:t>entering</a:t>
            </a:r>
            <a:r>
              <a:rPr lang="fr-CA" sz="4200" dirty="0"/>
              <a:t> the </a:t>
            </a:r>
            <a:r>
              <a:rPr lang="fr-CA" sz="4200" dirty="0" err="1"/>
              <a:t>lake</a:t>
            </a:r>
            <a:endParaRPr lang="en-CA" sz="4200" dirty="0"/>
          </a:p>
          <a:p>
            <a:pPr lvl="1"/>
            <a:r>
              <a:rPr lang="fr-CA" sz="4200" dirty="0"/>
              <a:t>Acts as a </a:t>
            </a:r>
            <a:r>
              <a:rPr lang="fr-CA" sz="4200" dirty="0" err="1"/>
              <a:t>regulator</a:t>
            </a:r>
            <a:r>
              <a:rPr lang="fr-CA" sz="4200" dirty="0"/>
              <a:t> of the water cycle as the </a:t>
            </a:r>
            <a:r>
              <a:rPr lang="fr-CA" sz="4200" dirty="0" err="1"/>
              <a:t>rain</a:t>
            </a:r>
            <a:r>
              <a:rPr lang="fr-CA" sz="4200" dirty="0"/>
              <a:t> and </a:t>
            </a:r>
            <a:r>
              <a:rPr lang="fr-CA" sz="4200" dirty="0" err="1"/>
              <a:t>snow</a:t>
            </a:r>
            <a:r>
              <a:rPr lang="fr-CA" sz="4200" dirty="0"/>
              <a:t> </a:t>
            </a:r>
            <a:r>
              <a:rPr lang="fr-CA" sz="4200" dirty="0" err="1"/>
              <a:t>replenish</a:t>
            </a:r>
            <a:r>
              <a:rPr lang="fr-CA" sz="4200" dirty="0"/>
              <a:t> </a:t>
            </a:r>
            <a:r>
              <a:rPr lang="fr-CA" sz="4200" dirty="0" err="1"/>
              <a:t>our</a:t>
            </a:r>
            <a:r>
              <a:rPr lang="fr-CA" sz="4200" dirty="0"/>
              <a:t> </a:t>
            </a:r>
            <a:r>
              <a:rPr lang="fr-CA" sz="4200" dirty="0" err="1"/>
              <a:t>lakes</a:t>
            </a:r>
            <a:r>
              <a:rPr lang="fr-CA" sz="4200" dirty="0"/>
              <a:t>, </a:t>
            </a:r>
            <a:r>
              <a:rPr lang="fr-CA" sz="4200" dirty="0" err="1"/>
              <a:t>streams</a:t>
            </a:r>
            <a:r>
              <a:rPr lang="fr-CA" sz="4200" dirty="0"/>
              <a:t>, </a:t>
            </a:r>
            <a:r>
              <a:rPr lang="fr-CA" sz="4200" dirty="0" err="1"/>
              <a:t>rivers</a:t>
            </a:r>
            <a:r>
              <a:rPr lang="fr-CA" sz="4200" dirty="0"/>
              <a:t>, the </a:t>
            </a:r>
            <a:r>
              <a:rPr lang="fr-CA" sz="4200" dirty="0" err="1"/>
              <a:t>soil</a:t>
            </a:r>
            <a:r>
              <a:rPr lang="fr-CA" sz="4200" dirty="0"/>
              <a:t> and </a:t>
            </a:r>
            <a:r>
              <a:rPr lang="fr-CA" sz="4200" dirty="0" err="1"/>
              <a:t>groundwater</a:t>
            </a:r>
            <a:endParaRPr lang="en-CA" sz="4200" dirty="0"/>
          </a:p>
          <a:p>
            <a:pPr lvl="1"/>
            <a:r>
              <a:rPr lang="fr-CA" sz="4200" dirty="0"/>
              <a:t>A habitat for </a:t>
            </a:r>
            <a:r>
              <a:rPr lang="fr-CA" sz="4200" dirty="0" err="1"/>
              <a:t>fauna</a:t>
            </a:r>
            <a:r>
              <a:rPr lang="fr-CA" sz="4200" dirty="0"/>
              <a:t> and flora</a:t>
            </a:r>
            <a:endParaRPr lang="en-CA" sz="4200" dirty="0"/>
          </a:p>
          <a:p>
            <a:pPr lvl="1"/>
            <a:r>
              <a:rPr lang="fr-CA" sz="4200" dirty="0"/>
              <a:t>A </a:t>
            </a:r>
            <a:r>
              <a:rPr lang="fr-CA" sz="4200" dirty="0" err="1"/>
              <a:t>food</a:t>
            </a:r>
            <a:r>
              <a:rPr lang="fr-CA" sz="4200" dirty="0"/>
              <a:t> source for </a:t>
            </a:r>
            <a:r>
              <a:rPr lang="fr-CA" sz="4200" dirty="0" err="1"/>
              <a:t>wildlife</a:t>
            </a:r>
            <a:r>
              <a:rPr lang="fr-CA" sz="4200" dirty="0"/>
              <a:t>, </a:t>
            </a:r>
            <a:r>
              <a:rPr lang="fr-CA" sz="4200" dirty="0" err="1"/>
              <a:t>pollinating</a:t>
            </a:r>
            <a:r>
              <a:rPr lang="fr-CA" sz="4200" dirty="0"/>
              <a:t> </a:t>
            </a:r>
            <a:r>
              <a:rPr lang="fr-CA" sz="4200" dirty="0" err="1"/>
              <a:t>insects</a:t>
            </a:r>
            <a:r>
              <a:rPr lang="fr-CA" sz="4200" dirty="0"/>
              <a:t>, and </a:t>
            </a:r>
            <a:r>
              <a:rPr lang="fr-CA" sz="4200" dirty="0" err="1"/>
              <a:t>birds</a:t>
            </a:r>
            <a:endParaRPr lang="en-CA" sz="4200" dirty="0"/>
          </a:p>
          <a:p>
            <a:pPr lvl="1"/>
            <a:r>
              <a:rPr lang="fr-CA" sz="4200" dirty="0"/>
              <a:t>A buffer </a:t>
            </a:r>
            <a:r>
              <a:rPr lang="fr-CA" sz="4200" dirty="0" err="1"/>
              <a:t>against</a:t>
            </a:r>
            <a:r>
              <a:rPr lang="fr-CA" sz="4200" dirty="0"/>
              <a:t> excessive water </a:t>
            </a:r>
            <a:r>
              <a:rPr lang="fr-CA" sz="4200" dirty="0" err="1"/>
              <a:t>warming</a:t>
            </a:r>
            <a:r>
              <a:rPr lang="fr-CA" sz="4200" dirty="0"/>
              <a:t> by </a:t>
            </a:r>
            <a:r>
              <a:rPr lang="fr-CA" sz="4200" dirty="0" err="1"/>
              <a:t>creating</a:t>
            </a:r>
            <a:r>
              <a:rPr lang="fr-CA" sz="4200" dirty="0"/>
              <a:t> </a:t>
            </a:r>
            <a:r>
              <a:rPr lang="fr-CA" sz="4200" dirty="0" err="1"/>
              <a:t>shaded</a:t>
            </a:r>
            <a:r>
              <a:rPr lang="fr-CA" sz="4200" dirty="0"/>
              <a:t> areas</a:t>
            </a:r>
            <a:endParaRPr lang="en-CA" sz="4200" dirty="0"/>
          </a:p>
          <a:p>
            <a:pPr lvl="1">
              <a:spcBef>
                <a:spcPts val="0"/>
              </a:spcBef>
              <a:spcAft>
                <a:spcPts val="600"/>
              </a:spcAft>
            </a:pPr>
            <a:r>
              <a:rPr lang="fr-CA" sz="4200" dirty="0"/>
              <a:t>A </a:t>
            </a:r>
            <a:r>
              <a:rPr lang="fr-CA" sz="4200" dirty="0" err="1"/>
              <a:t>natural</a:t>
            </a:r>
            <a:r>
              <a:rPr lang="fr-CA" sz="4200" dirty="0"/>
              <a:t> </a:t>
            </a:r>
            <a:r>
              <a:rPr lang="fr-CA" sz="4200" dirty="0" err="1"/>
              <a:t>windbreak</a:t>
            </a:r>
            <a:r>
              <a:rPr lang="fr-CA" sz="4200" dirty="0"/>
              <a:t>.</a:t>
            </a:r>
            <a:endParaRPr lang="en-CA" sz="4200" dirty="0"/>
          </a:p>
          <a:p>
            <a:r>
              <a:rPr lang="fr-CA" sz="5100" dirty="0"/>
              <a:t>To </a:t>
            </a:r>
            <a:r>
              <a:rPr lang="fr-CA" sz="5100" dirty="0" err="1"/>
              <a:t>revegetate</a:t>
            </a:r>
            <a:r>
              <a:rPr lang="fr-CA" sz="5100" dirty="0"/>
              <a:t> the shore of </a:t>
            </a:r>
            <a:r>
              <a:rPr lang="fr-CA" sz="5100" dirty="0" err="1"/>
              <a:t>your</a:t>
            </a:r>
            <a:r>
              <a:rPr lang="fr-CA" sz="5100" dirty="0"/>
              <a:t> </a:t>
            </a:r>
            <a:r>
              <a:rPr lang="fr-CA" sz="5100" dirty="0" err="1"/>
              <a:t>property</a:t>
            </a:r>
            <a:r>
              <a:rPr lang="fr-CA" sz="5100" dirty="0"/>
              <a:t>, plant native plants </a:t>
            </a:r>
            <a:r>
              <a:rPr lang="fr-CA" sz="5100" dirty="0" err="1"/>
              <a:t>adapted</a:t>
            </a:r>
            <a:r>
              <a:rPr lang="fr-CA" sz="5100" dirty="0"/>
              <a:t> to the </a:t>
            </a:r>
            <a:r>
              <a:rPr lang="fr-CA" sz="5100" dirty="0" err="1"/>
              <a:t>wetter</a:t>
            </a:r>
            <a:r>
              <a:rPr lang="fr-CA" sz="5100" dirty="0"/>
              <a:t> </a:t>
            </a:r>
            <a:r>
              <a:rPr lang="fr-CA" sz="5100" dirty="0" err="1"/>
              <a:t>soil</a:t>
            </a:r>
            <a:r>
              <a:rPr lang="fr-CA" sz="5100" dirty="0"/>
              <a:t> </a:t>
            </a:r>
            <a:r>
              <a:rPr lang="fr-CA" sz="5100" dirty="0" err="1"/>
              <a:t>along</a:t>
            </a:r>
            <a:r>
              <a:rPr lang="fr-CA" sz="5100" dirty="0"/>
              <a:t> the </a:t>
            </a:r>
            <a:r>
              <a:rPr lang="fr-CA" sz="5100" dirty="0" err="1"/>
              <a:t>lake</a:t>
            </a:r>
            <a:r>
              <a:rPr lang="fr-CA" sz="5100" dirty="0"/>
              <a:t>.</a:t>
            </a:r>
            <a:endParaRPr lang="en-CA" sz="5100" dirty="0"/>
          </a:p>
        </p:txBody>
      </p:sp>
      <p:sp>
        <p:nvSpPr>
          <p:cNvPr id="3" name="Slide Number Placeholder 2">
            <a:extLst>
              <a:ext uri="{FF2B5EF4-FFF2-40B4-BE49-F238E27FC236}">
                <a16:creationId xmlns:a16="http://schemas.microsoft.com/office/drawing/2014/main" id="{588077DA-B0F8-DE5E-2DAF-D5AE4EA780FD}"/>
              </a:ext>
            </a:extLst>
          </p:cNvPr>
          <p:cNvSpPr>
            <a:spLocks noGrp="1"/>
          </p:cNvSpPr>
          <p:nvPr>
            <p:ph type="sldNum" sz="quarter" idx="12"/>
          </p:nvPr>
        </p:nvSpPr>
        <p:spPr/>
        <p:txBody>
          <a:bodyPr/>
          <a:lstStyle/>
          <a:p>
            <a:fld id="{794071B5-D07C-40C4-A773-80FEDE03052E}" type="slidenum">
              <a:rPr lang="en-US" smtClean="0"/>
              <a:t>18</a:t>
            </a:fld>
            <a:endParaRPr lang="en-US" dirty="0"/>
          </a:p>
        </p:txBody>
      </p:sp>
      <p:sp>
        <p:nvSpPr>
          <p:cNvPr id="4" name="Content Placeholder 1">
            <a:extLst>
              <a:ext uri="{FF2B5EF4-FFF2-40B4-BE49-F238E27FC236}">
                <a16:creationId xmlns:a16="http://schemas.microsoft.com/office/drawing/2014/main" id="{5447F8DE-6C32-CEF8-5219-7BA7318DF6F4}"/>
              </a:ext>
            </a:extLst>
          </p:cNvPr>
          <p:cNvSpPr txBox="1">
            <a:spLocks/>
          </p:cNvSpPr>
          <p:nvPr/>
        </p:nvSpPr>
        <p:spPr>
          <a:xfrm>
            <a:off x="1671732" y="254410"/>
            <a:ext cx="10366225" cy="10581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b="1" dirty="0"/>
              <a:t>Science &amp; Environment Committee</a:t>
            </a:r>
          </a:p>
          <a:p>
            <a:pPr marL="0" indent="0">
              <a:buFont typeface="Arial" panose="020B0604020202020204" pitchFamily="34" charset="0"/>
              <a:buNone/>
            </a:pPr>
            <a:r>
              <a:rPr lang="fr-CA" b="1" dirty="0"/>
              <a:t>WILDFLOWERS/SHORELINE PROTECTION</a:t>
            </a:r>
            <a:endParaRPr lang="en-US" sz="3200" b="1" dirty="0"/>
          </a:p>
        </p:txBody>
      </p:sp>
    </p:spTree>
    <p:extLst>
      <p:ext uri="{BB962C8B-B14F-4D97-AF65-F5344CB8AC3E}">
        <p14:creationId xmlns:p14="http://schemas.microsoft.com/office/powerpoint/2010/main" val="3384322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9CBE06B-A495-1330-BDA9-79DFEB7988BD}"/>
              </a:ext>
            </a:extLst>
          </p:cNvPr>
          <p:cNvSpPr>
            <a:spLocks noGrp="1"/>
          </p:cNvSpPr>
          <p:nvPr>
            <p:ph idx="1"/>
          </p:nvPr>
        </p:nvSpPr>
        <p:spPr>
          <a:xfrm>
            <a:off x="838200" y="2074333"/>
            <a:ext cx="10515600" cy="4182533"/>
          </a:xfrm>
        </p:spPr>
        <p:txBody>
          <a:bodyPr>
            <a:normAutofit fontScale="70000" lnSpcReduction="20000"/>
          </a:bodyPr>
          <a:lstStyle/>
          <a:p>
            <a:pPr marL="0" indent="0">
              <a:buNone/>
            </a:pPr>
            <a:r>
              <a:rPr lang="fr-CA" sz="3400" b="1" dirty="0"/>
              <a:t>Conservation of </a:t>
            </a:r>
            <a:r>
              <a:rPr lang="fr-CA" sz="3400" b="1" dirty="0" err="1"/>
              <a:t>Wildflowers</a:t>
            </a:r>
            <a:r>
              <a:rPr lang="fr-CA" sz="3400" b="1" dirty="0"/>
              <a:t> Along </a:t>
            </a:r>
            <a:r>
              <a:rPr lang="fr-CA" sz="3400" b="1" dirty="0" err="1"/>
              <a:t>Roadsides</a:t>
            </a:r>
            <a:endParaRPr lang="en-CA" sz="3400" dirty="0"/>
          </a:p>
          <a:p>
            <a:pPr>
              <a:spcAft>
                <a:spcPts val="600"/>
              </a:spcAft>
            </a:pPr>
            <a:r>
              <a:rPr lang="fr-CA" dirty="0" err="1"/>
              <a:t>We</a:t>
            </a:r>
            <a:r>
              <a:rPr lang="fr-CA" dirty="0"/>
              <a:t> have </a:t>
            </a:r>
            <a:r>
              <a:rPr lang="fr-CA" dirty="0" err="1"/>
              <a:t>submitted</a:t>
            </a:r>
            <a:r>
              <a:rPr lang="fr-CA" dirty="0"/>
              <a:t> a </a:t>
            </a:r>
            <a:r>
              <a:rPr lang="fr-CA" dirty="0" err="1"/>
              <a:t>request</a:t>
            </a:r>
            <a:r>
              <a:rPr lang="fr-CA" dirty="0"/>
              <a:t> to </a:t>
            </a:r>
            <a:r>
              <a:rPr lang="fr-CA" dirty="0" err="1"/>
              <a:t>both</a:t>
            </a:r>
            <a:r>
              <a:rPr lang="fr-CA" dirty="0"/>
              <a:t> </a:t>
            </a:r>
            <a:r>
              <a:rPr lang="fr-CA" dirty="0" err="1"/>
              <a:t>municipalities</a:t>
            </a:r>
            <a:r>
              <a:rPr lang="fr-CA" dirty="0"/>
              <a:t> to </a:t>
            </a:r>
            <a:r>
              <a:rPr lang="fr-CA" dirty="0" err="1"/>
              <a:t>preserve</a:t>
            </a:r>
            <a:r>
              <a:rPr lang="fr-CA" dirty="0"/>
              <a:t> the </a:t>
            </a:r>
            <a:r>
              <a:rPr lang="fr-CA" dirty="0" err="1"/>
              <a:t>natural</a:t>
            </a:r>
            <a:r>
              <a:rPr lang="fr-CA" dirty="0"/>
              <a:t> flora </a:t>
            </a:r>
            <a:r>
              <a:rPr lang="fr-CA" dirty="0" err="1"/>
              <a:t>along</a:t>
            </a:r>
            <a:r>
              <a:rPr lang="fr-CA" dirty="0"/>
              <a:t> </a:t>
            </a:r>
            <a:r>
              <a:rPr lang="fr-CA" dirty="0" err="1"/>
              <a:t>roadsides</a:t>
            </a:r>
            <a:r>
              <a:rPr lang="fr-CA" dirty="0"/>
              <a:t> and in </a:t>
            </a:r>
            <a:r>
              <a:rPr lang="fr-CA" dirty="0" err="1"/>
              <a:t>ditches</a:t>
            </a:r>
            <a:r>
              <a:rPr lang="fr-CA" dirty="0"/>
              <a:t>.  Why </a:t>
            </a:r>
            <a:r>
              <a:rPr lang="fr-CA" dirty="0" err="1"/>
              <a:t>preserve</a:t>
            </a:r>
            <a:r>
              <a:rPr lang="fr-CA" dirty="0"/>
              <a:t> </a:t>
            </a:r>
            <a:r>
              <a:rPr lang="fr-CA" dirty="0" err="1"/>
              <a:t>this</a:t>
            </a:r>
            <a:r>
              <a:rPr lang="fr-CA" dirty="0"/>
              <a:t> </a:t>
            </a:r>
            <a:r>
              <a:rPr lang="fr-CA" dirty="0" err="1"/>
              <a:t>vegetation</a:t>
            </a:r>
            <a:r>
              <a:rPr lang="fr-CA" dirty="0"/>
              <a:t>?</a:t>
            </a:r>
            <a:endParaRPr lang="en-CA" dirty="0"/>
          </a:p>
          <a:p>
            <a:pPr lvl="1"/>
            <a:r>
              <a:rPr lang="fr-CA" dirty="0"/>
              <a:t>To </a:t>
            </a:r>
            <a:r>
              <a:rPr lang="fr-CA" dirty="0" err="1"/>
              <a:t>improve</a:t>
            </a:r>
            <a:r>
              <a:rPr lang="fr-CA" dirty="0"/>
              <a:t> the </a:t>
            </a:r>
            <a:r>
              <a:rPr lang="fr-CA" dirty="0" err="1"/>
              <a:t>watershed</a:t>
            </a:r>
            <a:r>
              <a:rPr lang="fr-CA" dirty="0"/>
              <a:t> </a:t>
            </a:r>
            <a:r>
              <a:rPr lang="fr-CA" dirty="0" err="1"/>
              <a:t>ecosystem</a:t>
            </a:r>
            <a:r>
              <a:rPr lang="fr-CA" dirty="0"/>
              <a:t> and </a:t>
            </a:r>
            <a:r>
              <a:rPr lang="fr-CA" dirty="0" err="1"/>
              <a:t>allow</a:t>
            </a:r>
            <a:r>
              <a:rPr lang="fr-CA" dirty="0"/>
              <a:t> </a:t>
            </a:r>
            <a:r>
              <a:rPr lang="fr-CA" dirty="0" err="1"/>
              <a:t>these</a:t>
            </a:r>
            <a:r>
              <a:rPr lang="fr-CA" dirty="0"/>
              <a:t> plants to </a:t>
            </a:r>
            <a:r>
              <a:rPr lang="fr-CA" dirty="0" err="1"/>
              <a:t>reproduce</a:t>
            </a:r>
            <a:r>
              <a:rPr lang="fr-CA" dirty="0"/>
              <a:t>, </a:t>
            </a:r>
            <a:r>
              <a:rPr lang="fr-CA" dirty="0" err="1"/>
              <a:t>particularly</a:t>
            </a:r>
            <a:r>
              <a:rPr lang="fr-CA" dirty="0"/>
              <a:t> on the </a:t>
            </a:r>
            <a:r>
              <a:rPr lang="fr-CA" dirty="0" err="1"/>
              <a:t>shores</a:t>
            </a:r>
            <a:r>
              <a:rPr lang="fr-CA" dirty="0"/>
              <a:t> of </a:t>
            </a:r>
            <a:r>
              <a:rPr lang="fr-CA" dirty="0" err="1"/>
              <a:t>lakes</a:t>
            </a:r>
            <a:r>
              <a:rPr lang="fr-CA" dirty="0"/>
              <a:t> and </a:t>
            </a:r>
            <a:r>
              <a:rPr lang="fr-CA" dirty="0" err="1"/>
              <a:t>other</a:t>
            </a:r>
            <a:r>
              <a:rPr lang="fr-CA" dirty="0"/>
              <a:t> </a:t>
            </a:r>
            <a:r>
              <a:rPr lang="fr-CA" dirty="0" err="1"/>
              <a:t>waterways</a:t>
            </a:r>
            <a:r>
              <a:rPr lang="fr-CA" dirty="0"/>
              <a:t> in </a:t>
            </a:r>
            <a:r>
              <a:rPr lang="fr-CA" dirty="0" err="1"/>
              <a:t>our</a:t>
            </a:r>
            <a:r>
              <a:rPr lang="fr-CA" dirty="0"/>
              <a:t> </a:t>
            </a:r>
            <a:r>
              <a:rPr lang="fr-CA" dirty="0" err="1"/>
              <a:t>region</a:t>
            </a:r>
            <a:r>
              <a:rPr lang="fr-CA" dirty="0"/>
              <a:t>,</a:t>
            </a:r>
            <a:endParaRPr lang="en-CA" dirty="0"/>
          </a:p>
          <a:p>
            <a:pPr lvl="1"/>
            <a:r>
              <a:rPr lang="fr-CA" dirty="0"/>
              <a:t>Excellent for </a:t>
            </a:r>
            <a:r>
              <a:rPr lang="fr-CA" dirty="0" err="1"/>
              <a:t>pollinators</a:t>
            </a:r>
            <a:r>
              <a:rPr lang="fr-CA" dirty="0"/>
              <a:t>, </a:t>
            </a:r>
            <a:r>
              <a:rPr lang="fr-CA" dirty="0" err="1"/>
              <a:t>birds</a:t>
            </a:r>
            <a:r>
              <a:rPr lang="fr-CA" dirty="0"/>
              <a:t>, and the </a:t>
            </a:r>
            <a:r>
              <a:rPr lang="fr-CA" dirty="0" err="1"/>
              <a:t>watershed</a:t>
            </a:r>
            <a:r>
              <a:rPr lang="fr-CA" dirty="0"/>
              <a:t> </a:t>
            </a:r>
            <a:r>
              <a:rPr lang="fr-CA" dirty="0" err="1"/>
              <a:t>ecosystem</a:t>
            </a:r>
            <a:endParaRPr lang="en-CA" dirty="0"/>
          </a:p>
          <a:p>
            <a:pPr lvl="1"/>
            <a:r>
              <a:rPr lang="fr-CA" dirty="0" err="1"/>
              <a:t>Act</a:t>
            </a:r>
            <a:r>
              <a:rPr lang="fr-CA" dirty="0"/>
              <a:t> as a </a:t>
            </a:r>
            <a:r>
              <a:rPr lang="fr-CA" dirty="0" err="1"/>
              <a:t>barrier</a:t>
            </a:r>
            <a:r>
              <a:rPr lang="fr-CA" dirty="0"/>
              <a:t> </a:t>
            </a:r>
            <a:r>
              <a:rPr lang="fr-CA" dirty="0" err="1"/>
              <a:t>between</a:t>
            </a:r>
            <a:r>
              <a:rPr lang="fr-CA" dirty="0"/>
              <a:t> </a:t>
            </a:r>
            <a:r>
              <a:rPr lang="fr-CA" dirty="0" err="1"/>
              <a:t>roads</a:t>
            </a:r>
            <a:r>
              <a:rPr lang="fr-CA" dirty="0"/>
              <a:t> and </a:t>
            </a:r>
            <a:r>
              <a:rPr lang="fr-CA" dirty="0" err="1"/>
              <a:t>lakes</a:t>
            </a:r>
            <a:r>
              <a:rPr lang="fr-CA" dirty="0"/>
              <a:t> by </a:t>
            </a:r>
            <a:r>
              <a:rPr lang="fr-CA" dirty="0" err="1"/>
              <a:t>capturing</a:t>
            </a:r>
            <a:r>
              <a:rPr lang="fr-CA" dirty="0"/>
              <a:t> </a:t>
            </a:r>
            <a:r>
              <a:rPr lang="fr-CA" dirty="0" err="1"/>
              <a:t>dust</a:t>
            </a:r>
            <a:r>
              <a:rPr lang="fr-CA" dirty="0"/>
              <a:t> and </a:t>
            </a:r>
            <a:r>
              <a:rPr lang="fr-CA" dirty="0" err="1"/>
              <a:t>carbon</a:t>
            </a:r>
            <a:endParaRPr lang="en-CA" dirty="0"/>
          </a:p>
          <a:p>
            <a:pPr lvl="1"/>
            <a:r>
              <a:rPr lang="fr-CA" dirty="0" err="1"/>
              <a:t>Prevent</a:t>
            </a:r>
            <a:r>
              <a:rPr lang="fr-CA" dirty="0"/>
              <a:t> road </a:t>
            </a:r>
            <a:r>
              <a:rPr lang="fr-CA" dirty="0" err="1"/>
              <a:t>runoff</a:t>
            </a:r>
            <a:r>
              <a:rPr lang="fr-CA" dirty="0"/>
              <a:t> </a:t>
            </a:r>
            <a:r>
              <a:rPr lang="fr-CA" dirty="0" err="1"/>
              <a:t>during</a:t>
            </a:r>
            <a:r>
              <a:rPr lang="fr-CA" dirty="0"/>
              <a:t> </a:t>
            </a:r>
            <a:r>
              <a:rPr lang="fr-CA" dirty="0" err="1"/>
              <a:t>heavy</a:t>
            </a:r>
            <a:r>
              <a:rPr lang="fr-CA" dirty="0"/>
              <a:t> </a:t>
            </a:r>
            <a:r>
              <a:rPr lang="fr-CA" dirty="0" err="1"/>
              <a:t>rains</a:t>
            </a:r>
            <a:r>
              <a:rPr lang="fr-CA" dirty="0"/>
              <a:t> and </a:t>
            </a:r>
            <a:r>
              <a:rPr lang="fr-CA" dirty="0" err="1"/>
              <a:t>spring</a:t>
            </a:r>
            <a:r>
              <a:rPr lang="fr-CA" dirty="0"/>
              <a:t> </a:t>
            </a:r>
            <a:r>
              <a:rPr lang="fr-CA" dirty="0" err="1"/>
              <a:t>snowmelt</a:t>
            </a:r>
            <a:r>
              <a:rPr lang="fr-CA" dirty="0"/>
              <a:t> (</a:t>
            </a:r>
            <a:r>
              <a:rPr lang="fr-CA" dirty="0" err="1"/>
              <a:t>we</a:t>
            </a:r>
            <a:r>
              <a:rPr lang="fr-CA" dirty="0"/>
              <a:t> are </a:t>
            </a:r>
            <a:r>
              <a:rPr lang="fr-CA" dirty="0" err="1"/>
              <a:t>currently</a:t>
            </a:r>
            <a:r>
              <a:rPr lang="fr-CA" dirty="0"/>
              <a:t> </a:t>
            </a:r>
            <a:r>
              <a:rPr lang="fr-CA" dirty="0" err="1"/>
              <a:t>experiencing</a:t>
            </a:r>
            <a:r>
              <a:rPr lang="fr-CA" dirty="0"/>
              <a:t> </a:t>
            </a:r>
            <a:r>
              <a:rPr lang="fr-CA" dirty="0" err="1"/>
              <a:t>this</a:t>
            </a:r>
            <a:r>
              <a:rPr lang="fr-CA" dirty="0"/>
              <a:t> at Lake Desormeaux)</a:t>
            </a:r>
            <a:endParaRPr lang="en-CA" dirty="0"/>
          </a:p>
          <a:p>
            <a:pPr lvl="1"/>
            <a:r>
              <a:rPr lang="fr-CA" dirty="0" err="1"/>
              <a:t>Beautify</a:t>
            </a:r>
            <a:r>
              <a:rPr lang="fr-CA" dirty="0"/>
              <a:t> the road network</a:t>
            </a:r>
            <a:endParaRPr lang="en-CA" dirty="0"/>
          </a:p>
          <a:p>
            <a:pPr lvl="1"/>
            <a:r>
              <a:rPr lang="fr-CA" dirty="0" err="1"/>
              <a:t>Allow</a:t>
            </a:r>
            <a:r>
              <a:rPr lang="fr-CA" dirty="0"/>
              <a:t> </a:t>
            </a:r>
            <a:r>
              <a:rPr lang="fr-CA" dirty="0" err="1"/>
              <a:t>wild</a:t>
            </a:r>
            <a:r>
              <a:rPr lang="fr-CA" dirty="0"/>
              <a:t> plants in </a:t>
            </a:r>
            <a:r>
              <a:rPr lang="fr-CA" dirty="0" err="1"/>
              <a:t>ditches</a:t>
            </a:r>
            <a:r>
              <a:rPr lang="fr-CA" dirty="0"/>
              <a:t> to </a:t>
            </a:r>
            <a:r>
              <a:rPr lang="fr-CA" dirty="0" err="1"/>
              <a:t>reproduce</a:t>
            </a:r>
            <a:r>
              <a:rPr lang="fr-CA" dirty="0"/>
              <a:t> and restore and </a:t>
            </a:r>
            <a:r>
              <a:rPr lang="fr-CA" dirty="0" err="1"/>
              <a:t>protect</a:t>
            </a:r>
            <a:r>
              <a:rPr lang="fr-CA" dirty="0"/>
              <a:t> </a:t>
            </a:r>
            <a:r>
              <a:rPr lang="fr-CA" dirty="0" err="1"/>
              <a:t>lake</a:t>
            </a:r>
            <a:r>
              <a:rPr lang="fr-CA" dirty="0"/>
              <a:t> </a:t>
            </a:r>
            <a:r>
              <a:rPr lang="fr-CA" dirty="0" err="1"/>
              <a:t>shores</a:t>
            </a:r>
            <a:endParaRPr lang="en-CA" dirty="0"/>
          </a:p>
          <a:p>
            <a:pPr lvl="1"/>
            <a:r>
              <a:rPr lang="fr-CA" dirty="0" err="1"/>
              <a:t>Enhance</a:t>
            </a:r>
            <a:r>
              <a:rPr lang="fr-CA" dirty="0"/>
              <a:t> the </a:t>
            </a:r>
            <a:r>
              <a:rPr lang="fr-CA" dirty="0" err="1"/>
              <a:t>municipality's</a:t>
            </a:r>
            <a:r>
              <a:rPr lang="fr-CA" dirty="0"/>
              <a:t> image, </a:t>
            </a:r>
            <a:r>
              <a:rPr lang="fr-CA" dirty="0" err="1"/>
              <a:t>demonstrating</a:t>
            </a:r>
            <a:r>
              <a:rPr lang="fr-CA" dirty="0"/>
              <a:t> </a:t>
            </a:r>
            <a:r>
              <a:rPr lang="fr-CA" dirty="0" err="1"/>
              <a:t>its</a:t>
            </a:r>
            <a:r>
              <a:rPr lang="fr-CA" dirty="0"/>
              <a:t> </a:t>
            </a:r>
            <a:r>
              <a:rPr lang="fr-CA" dirty="0" err="1"/>
              <a:t>commitment</a:t>
            </a:r>
            <a:r>
              <a:rPr lang="fr-CA" dirty="0"/>
              <a:t> to nature conservation. </a:t>
            </a:r>
          </a:p>
          <a:p>
            <a:pPr lvl="1"/>
            <a:r>
              <a:rPr lang="fr-CA" dirty="0"/>
              <a:t>Help </a:t>
            </a:r>
            <a:r>
              <a:rPr lang="fr-CA" dirty="0" err="1"/>
              <a:t>reduce</a:t>
            </a:r>
            <a:r>
              <a:rPr lang="fr-CA" dirty="0"/>
              <a:t> </a:t>
            </a:r>
            <a:r>
              <a:rPr lang="fr-CA" dirty="0" err="1"/>
              <a:t>costs</a:t>
            </a:r>
            <a:r>
              <a:rPr lang="fr-CA" dirty="0"/>
              <a:t> for the </a:t>
            </a:r>
            <a:r>
              <a:rPr lang="fr-CA" dirty="0" err="1"/>
              <a:t>municipality</a:t>
            </a:r>
            <a:r>
              <a:rPr lang="fr-CA" dirty="0"/>
              <a:t>.</a:t>
            </a:r>
            <a:endParaRPr lang="en-CA" dirty="0"/>
          </a:p>
          <a:p>
            <a:r>
              <a:rPr lang="fr-CA" dirty="0"/>
              <a:t>Does not </a:t>
            </a:r>
            <a:r>
              <a:rPr lang="fr-CA" dirty="0" err="1"/>
              <a:t>obstruct</a:t>
            </a:r>
            <a:r>
              <a:rPr lang="fr-CA" dirty="0"/>
              <a:t> </a:t>
            </a:r>
            <a:r>
              <a:rPr lang="fr-CA" dirty="0" err="1"/>
              <a:t>visibility</a:t>
            </a:r>
            <a:r>
              <a:rPr lang="fr-CA" dirty="0"/>
              <a:t> on </a:t>
            </a:r>
            <a:r>
              <a:rPr lang="fr-CA" dirty="0" err="1"/>
              <a:t>curves</a:t>
            </a:r>
            <a:r>
              <a:rPr lang="fr-CA" dirty="0"/>
              <a:t> and </a:t>
            </a:r>
            <a:r>
              <a:rPr lang="fr-CA" dirty="0" err="1"/>
              <a:t>does</a:t>
            </a:r>
            <a:r>
              <a:rPr lang="fr-CA" dirty="0"/>
              <a:t> not </a:t>
            </a:r>
            <a:r>
              <a:rPr lang="fr-CA" dirty="0" err="1"/>
              <a:t>prevent</a:t>
            </a:r>
            <a:r>
              <a:rPr lang="fr-CA" dirty="0"/>
              <a:t> </a:t>
            </a:r>
            <a:r>
              <a:rPr lang="fr-CA" dirty="0" err="1"/>
              <a:t>roadside</a:t>
            </a:r>
            <a:r>
              <a:rPr lang="fr-CA" dirty="0"/>
              <a:t> parking.</a:t>
            </a:r>
            <a:endParaRPr lang="en-CA" dirty="0"/>
          </a:p>
          <a:p>
            <a:r>
              <a:rPr lang="fr-CA" dirty="0"/>
              <a:t>This </a:t>
            </a:r>
            <a:r>
              <a:rPr lang="fr-CA" dirty="0" err="1"/>
              <a:t>proposal</a:t>
            </a:r>
            <a:r>
              <a:rPr lang="fr-CA" dirty="0"/>
              <a:t> </a:t>
            </a:r>
            <a:r>
              <a:rPr lang="fr-CA" dirty="0" err="1"/>
              <a:t>will</a:t>
            </a:r>
            <a:r>
              <a:rPr lang="fr-CA" dirty="0"/>
              <a:t> </a:t>
            </a:r>
            <a:r>
              <a:rPr lang="fr-CA" dirty="0" err="1"/>
              <a:t>be</a:t>
            </a:r>
            <a:r>
              <a:rPr lang="fr-CA" dirty="0"/>
              <a:t> </a:t>
            </a:r>
            <a:r>
              <a:rPr lang="fr-CA" dirty="0" err="1"/>
              <a:t>submitted</a:t>
            </a:r>
            <a:r>
              <a:rPr lang="fr-CA" dirty="0"/>
              <a:t> to the municipal </a:t>
            </a:r>
            <a:r>
              <a:rPr lang="fr-CA" dirty="0" err="1"/>
              <a:t>councils</a:t>
            </a:r>
            <a:r>
              <a:rPr lang="fr-CA" dirty="0"/>
              <a:t>.</a:t>
            </a:r>
            <a:endParaRPr lang="en-CA" dirty="0"/>
          </a:p>
          <a:p>
            <a:endParaRPr lang="en-CA" dirty="0"/>
          </a:p>
        </p:txBody>
      </p:sp>
      <p:sp>
        <p:nvSpPr>
          <p:cNvPr id="3" name="Slide Number Placeholder 2">
            <a:extLst>
              <a:ext uri="{FF2B5EF4-FFF2-40B4-BE49-F238E27FC236}">
                <a16:creationId xmlns:a16="http://schemas.microsoft.com/office/drawing/2014/main" id="{37D3D996-18DA-5815-3DD4-964496A89DBD}"/>
              </a:ext>
            </a:extLst>
          </p:cNvPr>
          <p:cNvSpPr>
            <a:spLocks noGrp="1"/>
          </p:cNvSpPr>
          <p:nvPr>
            <p:ph type="sldNum" sz="quarter" idx="12"/>
          </p:nvPr>
        </p:nvSpPr>
        <p:spPr/>
        <p:txBody>
          <a:bodyPr/>
          <a:lstStyle/>
          <a:p>
            <a:fld id="{794071B5-D07C-40C4-A773-80FEDE03052E}" type="slidenum">
              <a:rPr lang="en-US" smtClean="0"/>
              <a:t>19</a:t>
            </a:fld>
            <a:endParaRPr lang="en-US" dirty="0"/>
          </a:p>
        </p:txBody>
      </p:sp>
      <p:sp>
        <p:nvSpPr>
          <p:cNvPr id="5" name="Content Placeholder 1">
            <a:extLst>
              <a:ext uri="{FF2B5EF4-FFF2-40B4-BE49-F238E27FC236}">
                <a16:creationId xmlns:a16="http://schemas.microsoft.com/office/drawing/2014/main" id="{5F1847B4-8303-8040-05BD-78A86DD9813D}"/>
              </a:ext>
            </a:extLst>
          </p:cNvPr>
          <p:cNvSpPr txBox="1">
            <a:spLocks/>
          </p:cNvSpPr>
          <p:nvPr/>
        </p:nvSpPr>
        <p:spPr>
          <a:xfrm>
            <a:off x="1671732" y="254410"/>
            <a:ext cx="10366225" cy="10581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b="1" dirty="0"/>
              <a:t>Science &amp; Environment Committee</a:t>
            </a:r>
          </a:p>
          <a:p>
            <a:pPr marL="0" indent="0">
              <a:buFont typeface="Arial" panose="020B0604020202020204" pitchFamily="34" charset="0"/>
              <a:buNone/>
            </a:pPr>
            <a:r>
              <a:rPr lang="fr-CA" b="1" dirty="0"/>
              <a:t>WILDFLOWERS/SHORELINE PROTECTION</a:t>
            </a:r>
            <a:endParaRPr lang="en-US" sz="3200" b="1" dirty="0"/>
          </a:p>
        </p:txBody>
      </p:sp>
    </p:spTree>
    <p:extLst>
      <p:ext uri="{BB962C8B-B14F-4D97-AF65-F5344CB8AC3E}">
        <p14:creationId xmlns:p14="http://schemas.microsoft.com/office/powerpoint/2010/main" val="1080635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355758" y="1717224"/>
            <a:ext cx="9464642" cy="4317614"/>
          </a:xfrm>
        </p:spPr>
        <p:txBody>
          <a:bodyPr>
            <a:noAutofit/>
          </a:bodyPr>
          <a:lstStyle/>
          <a:p>
            <a:pPr marL="342900" indent="-342900">
              <a:lnSpc>
                <a:spcPct val="100000"/>
              </a:lnSpc>
              <a:spcBef>
                <a:spcPts val="300"/>
              </a:spcBef>
              <a:spcAft>
                <a:spcPts val="300"/>
              </a:spcAft>
              <a:buAutoNum type="arabicParenR"/>
              <a:tabLst>
                <a:tab pos="5368925" algn="l"/>
              </a:tabLst>
            </a:pPr>
            <a:r>
              <a:rPr lang="en-CA" altLang="en-US" sz="2000" dirty="0">
                <a:cs typeface="Arial" panose="020B0604020202020204" pitchFamily="34" charset="0"/>
              </a:rPr>
              <a:t>Association – President’s report</a:t>
            </a:r>
            <a:r>
              <a:rPr lang="fr-CA" altLang="en-US" sz="2000" dirty="0">
                <a:cs typeface="Arial" panose="020B0604020202020204" pitchFamily="34" charset="0"/>
              </a:rPr>
              <a:t>				Tony VanDuzer </a:t>
            </a:r>
          </a:p>
          <a:p>
            <a:pPr marL="342900" indent="-342900">
              <a:lnSpc>
                <a:spcPct val="100000"/>
              </a:lnSpc>
              <a:spcBef>
                <a:spcPts val="300"/>
              </a:spcBef>
              <a:spcAft>
                <a:spcPts val="300"/>
              </a:spcAft>
              <a:buAutoNum type="arabicParenR"/>
              <a:tabLst>
                <a:tab pos="5368925" algn="l"/>
              </a:tabLst>
            </a:pPr>
            <a:r>
              <a:rPr lang="en-CA" altLang="en-US" sz="2000" dirty="0">
                <a:cs typeface="Arial" panose="020B0604020202020204" pitchFamily="34" charset="0"/>
              </a:rPr>
              <a:t>Nominating Committee </a:t>
            </a:r>
            <a:r>
              <a:rPr lang="fr-CA" altLang="en-US" sz="2000" dirty="0">
                <a:cs typeface="Arial" panose="020B0604020202020204" pitchFamily="34" charset="0"/>
              </a:rPr>
              <a:t>				Tom McKenna</a:t>
            </a:r>
            <a:endParaRPr lang="en-CA" altLang="en-US" sz="2000" dirty="0">
              <a:cs typeface="Arial" panose="020B0604020202020204" pitchFamily="34" charset="0"/>
            </a:endParaRPr>
          </a:p>
          <a:p>
            <a:pPr marL="342900" indent="-342900">
              <a:lnSpc>
                <a:spcPct val="100000"/>
              </a:lnSpc>
              <a:spcBef>
                <a:spcPts val="300"/>
              </a:spcBef>
              <a:spcAft>
                <a:spcPts val="300"/>
              </a:spcAft>
              <a:buAutoNum type="arabicParenR"/>
              <a:tabLst>
                <a:tab pos="5368925" algn="l"/>
              </a:tabLst>
            </a:pPr>
            <a:r>
              <a:rPr lang="en-CA" altLang="en-US" sz="2000" dirty="0">
                <a:cs typeface="Arial" panose="020B0604020202020204" pitchFamily="34" charset="0"/>
              </a:rPr>
              <a:t>Association Financials				Ted Billey</a:t>
            </a:r>
          </a:p>
          <a:p>
            <a:pPr marL="342900" indent="-342900">
              <a:lnSpc>
                <a:spcPct val="100000"/>
              </a:lnSpc>
              <a:spcBef>
                <a:spcPts val="300"/>
              </a:spcBef>
              <a:spcAft>
                <a:spcPts val="300"/>
              </a:spcAft>
              <a:buFont typeface="Arial" panose="020B0604020202020204" pitchFamily="34" charset="0"/>
              <a:buAutoNum type="arabicParenR"/>
              <a:tabLst>
                <a:tab pos="5368925" algn="l"/>
              </a:tabLst>
            </a:pPr>
            <a:r>
              <a:rPr lang="en-CA" altLang="en-US" sz="2000" dirty="0">
                <a:cs typeface="Arial" panose="020B0604020202020204" pitchFamily="34" charset="0"/>
              </a:rPr>
              <a:t>Mining Exploration Update 				Chantal Landry </a:t>
            </a:r>
          </a:p>
          <a:p>
            <a:pPr marL="342900" indent="-342900">
              <a:lnSpc>
                <a:spcPct val="100000"/>
              </a:lnSpc>
              <a:spcBef>
                <a:spcPts val="300"/>
              </a:spcBef>
              <a:spcAft>
                <a:spcPts val="300"/>
              </a:spcAft>
              <a:buFont typeface="Arial" panose="020B0604020202020204" pitchFamily="34" charset="0"/>
              <a:buAutoNum type="arabicParenR"/>
              <a:tabLst>
                <a:tab pos="5368925" algn="l"/>
              </a:tabLst>
            </a:pPr>
            <a:r>
              <a:rPr lang="en-CA" altLang="en-US" sz="2000" dirty="0">
                <a:cs typeface="Arial" panose="020B0604020202020204" pitchFamily="34" charset="0"/>
              </a:rPr>
              <a:t>Science Committee</a:t>
            </a:r>
          </a:p>
          <a:p>
            <a:pPr lvl="1">
              <a:lnSpc>
                <a:spcPct val="100000"/>
              </a:lnSpc>
              <a:spcBef>
                <a:spcPts val="300"/>
              </a:spcBef>
              <a:spcAft>
                <a:spcPts val="300"/>
              </a:spcAft>
              <a:buFont typeface="Wingdings" panose="05000000000000000000" pitchFamily="2" charset="2"/>
              <a:buChar char="Ø"/>
              <a:tabLst>
                <a:tab pos="5368925" algn="l"/>
              </a:tabLst>
            </a:pPr>
            <a:r>
              <a:rPr lang="en-CA" altLang="en-US" sz="2000" i="1" dirty="0">
                <a:cs typeface="Arial" panose="020B0604020202020204" pitchFamily="34" charset="0"/>
              </a:rPr>
              <a:t>Community Outreach </a:t>
            </a:r>
          </a:p>
          <a:p>
            <a:pPr lvl="2">
              <a:lnSpc>
                <a:spcPct val="100000"/>
              </a:lnSpc>
              <a:spcBef>
                <a:spcPts val="300"/>
              </a:spcBef>
              <a:spcAft>
                <a:spcPts val="300"/>
              </a:spcAft>
              <a:buFont typeface="Wingdings" panose="05000000000000000000" pitchFamily="2" charset="2"/>
              <a:buChar char="Ø"/>
              <a:tabLst>
                <a:tab pos="5368925" algn="l"/>
              </a:tabLst>
            </a:pPr>
            <a:r>
              <a:rPr lang="en-CA" altLang="en-US" i="1" dirty="0">
                <a:cs typeface="Arial" panose="020B0604020202020204" pitchFamily="34" charset="0"/>
              </a:rPr>
              <a:t>Wildflowers/Shoreline Protection				</a:t>
            </a:r>
            <a:r>
              <a:rPr lang="en-CA" altLang="en-US" dirty="0">
                <a:cs typeface="Arial" panose="020B0604020202020204" pitchFamily="34" charset="0"/>
              </a:rPr>
              <a:t>Chantal Landry</a:t>
            </a:r>
          </a:p>
          <a:p>
            <a:pPr lvl="1">
              <a:lnSpc>
                <a:spcPct val="100000"/>
              </a:lnSpc>
              <a:spcBef>
                <a:spcPts val="300"/>
              </a:spcBef>
              <a:spcAft>
                <a:spcPts val="300"/>
              </a:spcAft>
              <a:buFont typeface="Wingdings" panose="05000000000000000000" pitchFamily="2" charset="2"/>
              <a:buChar char="Ø"/>
              <a:tabLst>
                <a:tab pos="5368925" algn="l"/>
              </a:tabLst>
            </a:pPr>
            <a:r>
              <a:rPr lang="en-CA" altLang="en-US" sz="2000" i="1" dirty="0">
                <a:cs typeface="Arial" panose="020B0604020202020204" pitchFamily="34" charset="0"/>
              </a:rPr>
              <a:t>State of the Lake </a:t>
            </a:r>
            <a:r>
              <a:rPr lang="en-CA" altLang="en-US" sz="2000" dirty="0">
                <a:cs typeface="Arial" panose="020B0604020202020204" pitchFamily="34" charset="0"/>
              </a:rPr>
              <a:t>				Tom McKenna</a:t>
            </a:r>
          </a:p>
          <a:p>
            <a:pPr lvl="1">
              <a:lnSpc>
                <a:spcPct val="100000"/>
              </a:lnSpc>
              <a:spcBef>
                <a:spcPts val="300"/>
              </a:spcBef>
              <a:spcAft>
                <a:spcPts val="300"/>
              </a:spcAft>
              <a:buFont typeface="Wingdings" panose="05000000000000000000" pitchFamily="2" charset="2"/>
              <a:buChar char="Ø"/>
              <a:tabLst>
                <a:tab pos="5368925" algn="l"/>
              </a:tabLst>
            </a:pPr>
            <a:r>
              <a:rPr lang="en-CA" altLang="en-US" sz="2000" i="1" dirty="0">
                <a:cs typeface="Arial" panose="020B0604020202020204" pitchFamily="34" charset="0"/>
              </a:rPr>
              <a:t>Eurasian Milfoil Update				</a:t>
            </a:r>
            <a:r>
              <a:rPr lang="en-CA" altLang="en-US" sz="2000" dirty="0">
                <a:cs typeface="Arial" panose="020B0604020202020204" pitchFamily="34" charset="0"/>
              </a:rPr>
              <a:t>Tom McKenna</a:t>
            </a:r>
          </a:p>
          <a:p>
            <a:pPr marL="342900" indent="-342900">
              <a:lnSpc>
                <a:spcPct val="100000"/>
              </a:lnSpc>
              <a:spcBef>
                <a:spcPts val="300"/>
              </a:spcBef>
              <a:spcAft>
                <a:spcPts val="300"/>
              </a:spcAft>
              <a:buFont typeface="Arial" panose="020B0604020202020204" pitchFamily="34" charset="0"/>
              <a:buAutoNum type="arabicParenR"/>
              <a:tabLst>
                <a:tab pos="5368925" algn="l"/>
              </a:tabLst>
            </a:pPr>
            <a:r>
              <a:rPr lang="en-CA" altLang="en-US" sz="2000" dirty="0">
                <a:cs typeface="Arial" panose="020B0604020202020204" pitchFamily="34" charset="0"/>
              </a:rPr>
              <a:t>Bay Captains Relaunch				Jane Macintyre/ </a:t>
            </a:r>
          </a:p>
          <a:p>
            <a:pPr marL="0" indent="0">
              <a:lnSpc>
                <a:spcPct val="100000"/>
              </a:lnSpc>
              <a:spcBef>
                <a:spcPts val="300"/>
              </a:spcBef>
              <a:spcAft>
                <a:spcPts val="300"/>
              </a:spcAft>
              <a:buNone/>
              <a:tabLst>
                <a:tab pos="5368925" algn="l"/>
              </a:tabLst>
            </a:pPr>
            <a:r>
              <a:rPr lang="en-CA" altLang="en-US" sz="2000" dirty="0">
                <a:cs typeface="Arial" panose="020B0604020202020204" pitchFamily="34" charset="0"/>
              </a:rPr>
              <a:t>				Ashwin Shingadia </a:t>
            </a:r>
          </a:p>
          <a:p>
            <a:pPr marL="342900" indent="-342900">
              <a:lnSpc>
                <a:spcPct val="100000"/>
              </a:lnSpc>
              <a:spcBef>
                <a:spcPts val="300"/>
              </a:spcBef>
              <a:spcAft>
                <a:spcPts val="300"/>
              </a:spcAft>
              <a:buAutoNum type="arabicParenR"/>
              <a:tabLst>
                <a:tab pos="5368925" algn="l"/>
              </a:tabLst>
            </a:pPr>
            <a:endParaRPr lang="en-CA" altLang="en-US" sz="2000" dirty="0">
              <a:cs typeface="Arial" panose="020B0604020202020204" pitchFamily="34" charset="0"/>
            </a:endParaRPr>
          </a:p>
        </p:txBody>
      </p:sp>
      <p:sp>
        <p:nvSpPr>
          <p:cNvPr id="6" name="Title 5"/>
          <p:cNvSpPr>
            <a:spLocks noGrp="1"/>
          </p:cNvSpPr>
          <p:nvPr>
            <p:ph type="title" idx="4294967295"/>
          </p:nvPr>
        </p:nvSpPr>
        <p:spPr>
          <a:xfrm>
            <a:off x="1652494" y="103826"/>
            <a:ext cx="9586679" cy="865188"/>
          </a:xfrm>
        </p:spPr>
        <p:txBody>
          <a:bodyPr>
            <a:noAutofit/>
          </a:bodyPr>
          <a:lstStyle/>
          <a:p>
            <a:r>
              <a:rPr lang="fr-CA" sz="3000" b="1" dirty="0">
                <a:latin typeface="+mn-lt"/>
              </a:rPr>
              <a:t>Agenda – </a:t>
            </a:r>
            <a:r>
              <a:rPr lang="fr-FR" sz="3000" b="1" dirty="0">
                <a:latin typeface="+mn-lt"/>
              </a:rPr>
              <a:t>Bassin versant du Lac Heney</a:t>
            </a:r>
            <a:r>
              <a:rPr lang="fr-CA" sz="3000" b="1" dirty="0">
                <a:latin typeface="+mn-lt"/>
              </a:rPr>
              <a:t> </a:t>
            </a:r>
            <a:br>
              <a:rPr lang="fr-CA" sz="3000" dirty="0">
                <a:latin typeface="+mn-lt"/>
              </a:rPr>
            </a:br>
            <a:r>
              <a:rPr lang="fr-CA" sz="1800" dirty="0">
                <a:latin typeface="+mn-lt"/>
              </a:rPr>
              <a:t>Registered as the Association for the Protection of Lac Heney</a:t>
            </a:r>
            <a:endParaRPr lang="en-US" sz="1800" dirty="0">
              <a:latin typeface="+mn-lt"/>
            </a:endParaRPr>
          </a:p>
        </p:txBody>
      </p:sp>
      <p:sp>
        <p:nvSpPr>
          <p:cNvPr id="8" name="Slide Number Placeholder 7"/>
          <p:cNvSpPr>
            <a:spLocks noGrp="1"/>
          </p:cNvSpPr>
          <p:nvPr>
            <p:ph type="sldNum" sz="quarter" idx="12"/>
          </p:nvPr>
        </p:nvSpPr>
        <p:spPr/>
        <p:txBody>
          <a:bodyPr/>
          <a:lstStyle/>
          <a:p>
            <a:fld id="{794071B5-D07C-40C4-A773-80FEDE03052E}" type="slidenum">
              <a:rPr lang="en-US" smtClean="0"/>
              <a:pPr/>
              <a:t>2</a:t>
            </a:fld>
            <a:endParaRPr lang="en-US" dirty="0"/>
          </a:p>
        </p:txBody>
      </p:sp>
    </p:spTree>
    <p:extLst>
      <p:ext uri="{BB962C8B-B14F-4D97-AF65-F5344CB8AC3E}">
        <p14:creationId xmlns:p14="http://schemas.microsoft.com/office/powerpoint/2010/main" val="39816514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671732" y="254410"/>
            <a:ext cx="10366225" cy="1249925"/>
          </a:xfrm>
        </p:spPr>
        <p:txBody>
          <a:bodyPr>
            <a:normAutofit/>
          </a:bodyPr>
          <a:lstStyle/>
          <a:p>
            <a:pPr marL="0" indent="0">
              <a:buNone/>
            </a:pPr>
            <a:r>
              <a:rPr lang="en-US" sz="3200" b="1" dirty="0"/>
              <a:t>Science &amp; Environment Committee</a:t>
            </a:r>
          </a:p>
          <a:p>
            <a:pPr marL="0" indent="0">
              <a:buNone/>
            </a:pPr>
            <a:r>
              <a:rPr lang="en-US" sz="3200" b="1" dirty="0"/>
              <a:t>State of the Lake</a:t>
            </a:r>
          </a:p>
        </p:txBody>
      </p:sp>
      <p:sp>
        <p:nvSpPr>
          <p:cNvPr id="3" name="Slide Number Placeholder 2"/>
          <p:cNvSpPr>
            <a:spLocks noGrp="1"/>
          </p:cNvSpPr>
          <p:nvPr>
            <p:ph type="sldNum" sz="quarter" idx="12"/>
          </p:nvPr>
        </p:nvSpPr>
        <p:spPr/>
        <p:txBody>
          <a:bodyPr/>
          <a:lstStyle/>
          <a:p>
            <a:fld id="{794071B5-D07C-40C4-A773-80FEDE03052E}" type="slidenum">
              <a:rPr lang="en-US" smtClean="0"/>
              <a:t>20</a:t>
            </a:fld>
            <a:endParaRPr lang="en-US" dirty="0"/>
          </a:p>
        </p:txBody>
      </p:sp>
      <p:sp>
        <p:nvSpPr>
          <p:cNvPr id="4" name="TextBox 3">
            <a:extLst>
              <a:ext uri="{FF2B5EF4-FFF2-40B4-BE49-F238E27FC236}">
                <a16:creationId xmlns:a16="http://schemas.microsoft.com/office/drawing/2014/main" id="{C540FBFC-E3A2-AD4F-AF52-8D8FF9BB6AAE}"/>
              </a:ext>
            </a:extLst>
          </p:cNvPr>
          <p:cNvSpPr txBox="1"/>
          <p:nvPr/>
        </p:nvSpPr>
        <p:spPr>
          <a:xfrm>
            <a:off x="2143918" y="2886940"/>
            <a:ext cx="5554726" cy="1569660"/>
          </a:xfrm>
          <a:prstGeom prst="rect">
            <a:avLst/>
          </a:prstGeom>
          <a:noFill/>
        </p:spPr>
        <p:txBody>
          <a:bodyPr wrap="none" rtlCol="0">
            <a:spAutoFit/>
          </a:bodyPr>
          <a:lstStyle/>
          <a:p>
            <a:r>
              <a:rPr lang="en-US" sz="3200" b="1" i="1" dirty="0">
                <a:solidFill>
                  <a:srgbClr val="002060"/>
                </a:solidFill>
                <a:latin typeface="Arial" panose="020B0604020202020204" pitchFamily="34" charset="0"/>
                <a:cs typeface="Arial" panose="020B0604020202020204" pitchFamily="34" charset="0"/>
              </a:rPr>
              <a:t>State of the Lake: July 2026</a:t>
            </a:r>
          </a:p>
          <a:p>
            <a:r>
              <a:rPr lang="en-US" sz="3200" b="1" i="1" dirty="0">
                <a:solidFill>
                  <a:srgbClr val="002060"/>
                </a:solidFill>
                <a:latin typeface="Arial" panose="020B0604020202020204" pitchFamily="34" charset="0"/>
                <a:cs typeface="Arial" panose="020B0604020202020204" pitchFamily="34" charset="0"/>
              </a:rPr>
              <a:t> Tom McKenna</a:t>
            </a:r>
          </a:p>
          <a:p>
            <a:endParaRPr lang="en-US" sz="3200" b="1" i="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97951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0196D14-C06A-424F-AFE6-56E68BCB80F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071B5-D07C-40C4-A773-80FEDE03052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118CA93F-D128-1849-AF02-A5ADF50054DF}"/>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0F073CC-40D5-4B23-8DF0-9BD0A0C12F2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7" name="TextBox 6">
            <a:extLst>
              <a:ext uri="{FF2B5EF4-FFF2-40B4-BE49-F238E27FC236}">
                <a16:creationId xmlns:a16="http://schemas.microsoft.com/office/drawing/2014/main" id="{B07CAB86-B2DD-5C49-8E6D-BB59BD45C0F2}"/>
              </a:ext>
            </a:extLst>
          </p:cNvPr>
          <p:cNvSpPr txBox="1"/>
          <p:nvPr/>
        </p:nvSpPr>
        <p:spPr>
          <a:xfrm>
            <a:off x="1034321" y="1730905"/>
            <a:ext cx="3612629" cy="44012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2800" b="1" i="0" u="none" strike="noStrike" kern="1200" cap="none" spc="0" normalizeH="0" baseline="0" noProof="0" dirty="0">
                <a:ln>
                  <a:noFill/>
                </a:ln>
                <a:solidFill>
                  <a:prstClr val="black"/>
                </a:solidFill>
                <a:effectLst/>
                <a:uLnTx/>
                <a:uFillTx/>
                <a:latin typeface="Calibri"/>
                <a:ea typeface="+mn-ea"/>
                <a:cs typeface="+mn-cs"/>
              </a:rPr>
              <a:t>Côté </a:t>
            </a:r>
            <a:r>
              <a:rPr kumimoji="0" lang="en-US" sz="2800" b="1" i="0" u="none" strike="noStrike" kern="1200" cap="none" spc="0" normalizeH="0" baseline="0" noProof="0" dirty="0">
                <a:ln>
                  <a:noFill/>
                </a:ln>
                <a:solidFill>
                  <a:prstClr val="black"/>
                </a:solidFill>
                <a:effectLst/>
                <a:uLnTx/>
                <a:uFillTx/>
                <a:latin typeface="Calibri"/>
                <a:ea typeface="+mn-ea"/>
                <a:cs typeface="+mn-cs"/>
              </a:rPr>
              <a:t>Gracefield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cs typeface="+mn-cs"/>
              </a:rPr>
              <a:t>Lac </a:t>
            </a:r>
            <a:r>
              <a:rPr kumimoji="0" lang="fr-CA" sz="2800" b="0" i="0" u="none" strike="noStrike" kern="1200" cap="none" spc="0" normalizeH="0" baseline="0" noProof="0" dirty="0">
                <a:ln>
                  <a:noFill/>
                </a:ln>
                <a:solidFill>
                  <a:prstClr val="black"/>
                </a:solidFill>
                <a:effectLst/>
                <a:uLnTx/>
                <a:uFillTx/>
                <a:latin typeface="Calibri"/>
                <a:ea typeface="+mn-ea"/>
                <a:cs typeface="+mn-cs"/>
              </a:rPr>
              <a:t>à la Barbue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CA" sz="2800" b="0" i="0" u="none" strike="noStrike" kern="1200" cap="none" spc="0" normalizeH="0" baseline="0" noProof="0" dirty="0">
                <a:ln>
                  <a:noFill/>
                </a:ln>
                <a:solidFill>
                  <a:prstClr val="black"/>
                </a:solidFill>
                <a:effectLst/>
                <a:uLnTx/>
                <a:uFillTx/>
                <a:latin typeface="Calibri"/>
                <a:ea typeface="Verdana" panose="020B0604030504040204" pitchFamily="34" charset="0"/>
                <a:cs typeface="Verdana" panose="020B0604030504040204" pitchFamily="34" charset="0"/>
              </a:rPr>
              <a:t>Lac Desormeaux</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CA" sz="2800" b="0" i="0" u="none" strike="noStrike" kern="1200" cap="none" spc="0" normalizeH="0" baseline="0" noProof="0" dirty="0">
                <a:ln>
                  <a:noFill/>
                </a:ln>
                <a:solidFill>
                  <a:prstClr val="black"/>
                </a:solidFill>
                <a:effectLst/>
                <a:uLnTx/>
                <a:uFillTx/>
                <a:latin typeface="Calibri"/>
                <a:ea typeface="Verdana" panose="020B0604030504040204" pitchFamily="34" charset="0"/>
                <a:cs typeface="Verdana" panose="020B0604030504040204" pitchFamily="34" charset="0"/>
              </a:rPr>
              <a:t>Lac du Chat  Sauvage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CA" sz="2800" b="0" i="0" u="none" strike="noStrike" kern="1200" cap="none" spc="0" normalizeH="0" baseline="0" noProof="0" dirty="0">
                <a:ln>
                  <a:noFill/>
                </a:ln>
                <a:solidFill>
                  <a:prstClr val="black"/>
                </a:solidFill>
                <a:effectLst/>
                <a:uLnTx/>
                <a:uFillTx/>
                <a:latin typeface="Calibri"/>
                <a:ea typeface="Verdana" panose="020B0604030504040204" pitchFamily="34" charset="0"/>
                <a:cs typeface="Verdana" panose="020B0604030504040204" pitchFamily="34" charset="0"/>
              </a:rPr>
              <a:t>Lac Ruglis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CA" sz="2800" b="0" i="0" u="none" strike="noStrike" kern="1200" cap="none" spc="0" normalizeH="0" baseline="0" noProof="0" dirty="0">
              <a:ln>
                <a:noFill/>
              </a:ln>
              <a:solidFill>
                <a:prstClr val="black"/>
              </a:solidFill>
              <a:effectLst/>
              <a:uLnTx/>
              <a:uFillTx/>
              <a:latin typeface="Calibri"/>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2800" b="1" i="0" u="none" strike="noStrike" kern="1200" cap="none" spc="0" normalizeH="0" baseline="0" noProof="0" dirty="0">
                <a:ln>
                  <a:noFill/>
                </a:ln>
                <a:solidFill>
                  <a:prstClr val="black"/>
                </a:solidFill>
                <a:effectLst/>
                <a:uLnTx/>
                <a:uFillTx/>
                <a:latin typeface="Calibri"/>
                <a:ea typeface="+mn-ea"/>
                <a:cs typeface="+mn-cs"/>
              </a:rPr>
              <a:t>Côté</a:t>
            </a:r>
            <a:r>
              <a:rPr kumimoji="0" lang="fr-CA" sz="2800" b="1" i="0" u="none" strike="noStrike" kern="1200" cap="none" spc="0" normalizeH="0" baseline="0" noProof="0" dirty="0">
                <a:ln>
                  <a:noFill/>
                </a:ln>
                <a:solidFill>
                  <a:prstClr val="black"/>
                </a:solidFill>
                <a:effectLst/>
                <a:uLnTx/>
                <a:uFillTx/>
                <a:latin typeface="Calibri"/>
                <a:ea typeface="Verdana" panose="020B0604030504040204" pitchFamily="34" charset="0"/>
                <a:cs typeface="Verdana" panose="020B0604030504040204" pitchFamily="34" charset="0"/>
              </a:rPr>
              <a:t> Lac-Sainte-Marie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CA" sz="2800" b="0" i="0" u="none" strike="noStrike" kern="1200" cap="none" spc="0" normalizeH="0" baseline="0" noProof="0" dirty="0">
                <a:ln>
                  <a:noFill/>
                </a:ln>
                <a:solidFill>
                  <a:prstClr val="black"/>
                </a:solidFill>
                <a:effectLst/>
                <a:uLnTx/>
                <a:uFillTx/>
                <a:latin typeface="Calibri"/>
                <a:ea typeface="Verdana" panose="020B0604030504040204" pitchFamily="34" charset="0"/>
                <a:cs typeface="Verdana" panose="020B0604030504040204" pitchFamily="34" charset="0"/>
              </a:rPr>
              <a:t>Lac Vert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CA" sz="2800" b="0" i="0" u="none" strike="noStrike" kern="1200" cap="none" spc="0" normalizeH="0" baseline="0" noProof="0" dirty="0">
                <a:ln>
                  <a:noFill/>
                </a:ln>
                <a:solidFill>
                  <a:prstClr val="black"/>
                </a:solidFill>
                <a:effectLst/>
                <a:uLnTx/>
                <a:uFillTx/>
                <a:latin typeface="Calibri"/>
                <a:ea typeface="Verdana" panose="020B0604030504040204" pitchFamily="34" charset="0"/>
                <a:cs typeface="Verdana" panose="020B0604030504040204" pitchFamily="34" charset="0"/>
              </a:rPr>
              <a:t>Lac Noir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CA" sz="2800" b="0" i="0" u="none" strike="noStrike" kern="1200" cap="none" spc="0" normalizeH="0" baseline="0" noProof="0" dirty="0">
                <a:ln>
                  <a:noFill/>
                </a:ln>
                <a:solidFill>
                  <a:prstClr val="black"/>
                </a:solidFill>
                <a:effectLst/>
                <a:uLnTx/>
                <a:uFillTx/>
                <a:latin typeface="Calibri"/>
                <a:ea typeface="Verdana" panose="020B0604030504040204" pitchFamily="34" charset="0"/>
                <a:cs typeface="Verdana" panose="020B0604030504040204" pitchFamily="34" charset="0"/>
              </a:rPr>
              <a:t>Lac Long</a:t>
            </a:r>
            <a:endParaRPr kumimoji="0" lang="fr-CA" sz="28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14" name="Group 13">
            <a:extLst>
              <a:ext uri="{FF2B5EF4-FFF2-40B4-BE49-F238E27FC236}">
                <a16:creationId xmlns:a16="http://schemas.microsoft.com/office/drawing/2014/main" id="{C7572736-E145-10B4-180A-54F799EE5C2C}"/>
              </a:ext>
            </a:extLst>
          </p:cNvPr>
          <p:cNvGrpSpPr/>
          <p:nvPr/>
        </p:nvGrpSpPr>
        <p:grpSpPr>
          <a:xfrm>
            <a:off x="5452633" y="330926"/>
            <a:ext cx="6469401" cy="6464279"/>
            <a:chOff x="5452633" y="633242"/>
            <a:chExt cx="5726069" cy="6161963"/>
          </a:xfrm>
        </p:grpSpPr>
        <p:pic>
          <p:nvPicPr>
            <p:cNvPr id="10" name="Picture 9">
              <a:extLst>
                <a:ext uri="{FF2B5EF4-FFF2-40B4-BE49-F238E27FC236}">
                  <a16:creationId xmlns:a16="http://schemas.microsoft.com/office/drawing/2014/main" id="{AB998C09-866B-8C72-D901-495D29B4EDD1}"/>
                </a:ext>
              </a:extLst>
            </p:cNvPr>
            <p:cNvPicPr>
              <a:picLocks noChangeAspect="1"/>
            </p:cNvPicPr>
            <p:nvPr/>
          </p:nvPicPr>
          <p:blipFill>
            <a:blip r:embed="rId3"/>
            <a:stretch>
              <a:fillRect/>
            </a:stretch>
          </p:blipFill>
          <p:spPr>
            <a:xfrm>
              <a:off x="5452633" y="633242"/>
              <a:ext cx="5726069" cy="6161963"/>
            </a:xfrm>
            <a:prstGeom prst="rect">
              <a:avLst/>
            </a:prstGeom>
          </p:spPr>
        </p:pic>
        <p:cxnSp>
          <p:nvCxnSpPr>
            <p:cNvPr id="12" name="Straight Connector 11">
              <a:extLst>
                <a:ext uri="{FF2B5EF4-FFF2-40B4-BE49-F238E27FC236}">
                  <a16:creationId xmlns:a16="http://schemas.microsoft.com/office/drawing/2014/main" id="{CDF79FF0-2924-8EF3-7411-DBB6C5516E88}"/>
                </a:ext>
              </a:extLst>
            </p:cNvPr>
            <p:cNvCxnSpPr>
              <a:cxnSpLocks/>
            </p:cNvCxnSpPr>
            <p:nvPr/>
          </p:nvCxnSpPr>
          <p:spPr>
            <a:xfrm flipH="1">
              <a:off x="5656633" y="4313670"/>
              <a:ext cx="5328000" cy="0"/>
            </a:xfrm>
            <a:prstGeom prst="line">
              <a:avLst/>
            </a:prstGeom>
            <a:ln w="31750"/>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8377821B-D323-853D-05A9-02138AF75177}"/>
              </a:ext>
            </a:extLst>
          </p:cNvPr>
          <p:cNvSpPr txBox="1"/>
          <p:nvPr/>
        </p:nvSpPr>
        <p:spPr>
          <a:xfrm>
            <a:off x="1813810" y="0"/>
            <a:ext cx="3394294"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3200" b="1" i="0" u="none" strike="noStrike" kern="1200" cap="none" spc="0" normalizeH="0" baseline="0" noProof="0" dirty="0">
                <a:ln>
                  <a:noFill/>
                </a:ln>
                <a:solidFill>
                  <a:prstClr val="black"/>
                </a:solidFill>
                <a:effectLst/>
                <a:uLnTx/>
                <a:uFillTx/>
                <a:latin typeface="Calibri"/>
                <a:ea typeface="Verdana" panose="020B0604030504040204" pitchFamily="34" charset="0"/>
                <a:cs typeface="Verdana" panose="020B0604030504040204" pitchFamily="34" charset="0"/>
              </a:rPr>
              <a:t>Bassin versant du Lac Heney</a:t>
            </a:r>
          </a:p>
        </p:txBody>
      </p:sp>
    </p:spTree>
    <p:extLst>
      <p:ext uri="{BB962C8B-B14F-4D97-AF65-F5344CB8AC3E}">
        <p14:creationId xmlns:p14="http://schemas.microsoft.com/office/powerpoint/2010/main" val="3817674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4294967295"/>
          </p:nvPr>
        </p:nvSpPr>
        <p:spPr>
          <a:xfrm>
            <a:off x="65465" y="1342634"/>
            <a:ext cx="6030535" cy="5400151"/>
          </a:xfrm>
        </p:spPr>
        <p:txBody>
          <a:bodyPr>
            <a:noAutofit/>
          </a:bodyPr>
          <a:lstStyle/>
          <a:p>
            <a:pPr marL="0" indent="0">
              <a:buNone/>
            </a:pPr>
            <a:endParaRPr lang="en-CA" sz="2400" b="1" dirty="0">
              <a:cs typeface="Arial" panose="020B0604020202020204" pitchFamily="34" charset="0"/>
            </a:endParaRPr>
          </a:p>
          <a:p>
            <a:pPr marL="0" indent="0">
              <a:buNone/>
            </a:pPr>
            <a:r>
              <a:rPr lang="en-CA" sz="2400" b="1" dirty="0">
                <a:cs typeface="Arial" panose="020B0604020202020204" pitchFamily="34" charset="0"/>
              </a:rPr>
              <a:t>Kilgour &amp; Associates</a:t>
            </a:r>
          </a:p>
          <a:p>
            <a:pPr lvl="1">
              <a:lnSpc>
                <a:spcPct val="100000"/>
              </a:lnSpc>
              <a:spcAft>
                <a:spcPts val="1000"/>
              </a:spcAft>
              <a:buFont typeface="Wingdings" pitchFamily="2" charset="2"/>
              <a:buChar char="Ø"/>
            </a:pPr>
            <a:r>
              <a:rPr lang="en-CA" b="1" dirty="0">
                <a:cs typeface="Arial" panose="020B0604020202020204" pitchFamily="34" charset="0"/>
              </a:rPr>
              <a:t> </a:t>
            </a:r>
            <a:r>
              <a:rPr lang="fr-CA" b="1" dirty="0">
                <a:cs typeface="Arial" panose="020B0604020202020204" pitchFamily="34" charset="0"/>
              </a:rPr>
              <a:t>Heney &amp; 4 </a:t>
            </a:r>
            <a:r>
              <a:rPr lang="fr-CA" b="1" dirty="0" err="1">
                <a:cs typeface="Arial" panose="020B0604020202020204" pitchFamily="34" charset="0"/>
              </a:rPr>
              <a:t>watershed</a:t>
            </a:r>
            <a:r>
              <a:rPr lang="fr-CA" b="1" dirty="0">
                <a:cs typeface="Arial" panose="020B0604020202020204" pitchFamily="34" charset="0"/>
              </a:rPr>
              <a:t> </a:t>
            </a:r>
            <a:r>
              <a:rPr lang="fr-CA" b="1" dirty="0" err="1">
                <a:cs typeface="Arial" panose="020B0604020202020204" pitchFamily="34" charset="0"/>
              </a:rPr>
              <a:t>lakes</a:t>
            </a:r>
            <a:r>
              <a:rPr lang="fr-CA" b="1" dirty="0">
                <a:cs typeface="Arial" panose="020B0604020202020204" pitchFamily="34" charset="0"/>
              </a:rPr>
              <a:t>. </a:t>
            </a:r>
          </a:p>
          <a:p>
            <a:pPr lvl="1">
              <a:lnSpc>
                <a:spcPct val="100000"/>
              </a:lnSpc>
              <a:spcAft>
                <a:spcPts val="1000"/>
              </a:spcAft>
              <a:buFont typeface="Wingdings" pitchFamily="2" charset="2"/>
              <a:buChar char="Ø"/>
            </a:pPr>
            <a:r>
              <a:rPr lang="fr-CA" b="1" dirty="0">
                <a:cs typeface="Arial" panose="020B0604020202020204" pitchFamily="34" charset="0"/>
              </a:rPr>
              <a:t>Spring, </a:t>
            </a:r>
            <a:r>
              <a:rPr lang="fr-CA" b="1" dirty="0" err="1">
                <a:cs typeface="Arial" panose="020B0604020202020204" pitchFamily="34" charset="0"/>
              </a:rPr>
              <a:t>summer</a:t>
            </a:r>
            <a:r>
              <a:rPr lang="fr-CA" b="1" dirty="0">
                <a:cs typeface="Arial" panose="020B0604020202020204" pitchFamily="34" charset="0"/>
              </a:rPr>
              <a:t>, and </a:t>
            </a:r>
            <a:r>
              <a:rPr lang="fr-CA" b="1" dirty="0" err="1">
                <a:cs typeface="Arial" panose="020B0604020202020204" pitchFamily="34" charset="0"/>
              </a:rPr>
              <a:t>fall</a:t>
            </a:r>
            <a:r>
              <a:rPr lang="fr-CA" b="1" dirty="0">
                <a:cs typeface="Arial" panose="020B0604020202020204" pitchFamily="34" charset="0"/>
              </a:rPr>
              <a:t> </a:t>
            </a:r>
            <a:r>
              <a:rPr lang="fr-CA" b="1" dirty="0" err="1">
                <a:cs typeface="Arial" panose="020B0604020202020204" pitchFamily="34" charset="0"/>
              </a:rPr>
              <a:t>samples</a:t>
            </a:r>
            <a:endParaRPr lang="fr-CA" b="1" dirty="0">
              <a:cs typeface="Arial" panose="020B0604020202020204" pitchFamily="34" charset="0"/>
            </a:endParaRPr>
          </a:p>
          <a:p>
            <a:pPr lvl="1">
              <a:lnSpc>
                <a:spcPct val="100000"/>
              </a:lnSpc>
              <a:spcAft>
                <a:spcPts val="1000"/>
              </a:spcAft>
              <a:buFont typeface="Wingdings" pitchFamily="2" charset="2"/>
              <a:buChar char="Ø"/>
            </a:pPr>
            <a:r>
              <a:rPr lang="fr-CA" b="1" dirty="0">
                <a:cs typeface="Arial" panose="020B0604020202020204" pitchFamily="34" charset="0"/>
              </a:rPr>
              <a:t>Total Phosphate (TP), </a:t>
            </a:r>
            <a:r>
              <a:rPr lang="fr-CA" b="1" dirty="0" err="1">
                <a:cs typeface="Arial" panose="020B0604020202020204" pitchFamily="34" charset="0"/>
              </a:rPr>
              <a:t>Dissolved</a:t>
            </a:r>
            <a:r>
              <a:rPr lang="fr-CA" b="1" dirty="0">
                <a:cs typeface="Arial" panose="020B0604020202020204" pitchFamily="34" charset="0"/>
              </a:rPr>
              <a:t> </a:t>
            </a:r>
            <a:r>
              <a:rPr lang="fr-CA" b="1" dirty="0" err="1">
                <a:cs typeface="Arial" panose="020B0604020202020204" pitchFamily="34" charset="0"/>
              </a:rPr>
              <a:t>Oxygen</a:t>
            </a:r>
            <a:r>
              <a:rPr lang="fr-CA" b="1" dirty="0">
                <a:cs typeface="Arial" panose="020B0604020202020204" pitchFamily="34" charset="0"/>
              </a:rPr>
              <a:t> (DO), Secchi </a:t>
            </a:r>
            <a:r>
              <a:rPr lang="fr-CA" b="1" dirty="0" err="1">
                <a:cs typeface="Arial" panose="020B0604020202020204" pitchFamily="34" charset="0"/>
              </a:rPr>
              <a:t>disk</a:t>
            </a:r>
            <a:r>
              <a:rPr lang="fr-CA" b="1" dirty="0">
                <a:cs typeface="Arial" panose="020B0604020202020204" pitchFamily="34" charset="0"/>
              </a:rPr>
              <a:t>, and </a:t>
            </a:r>
            <a:r>
              <a:rPr lang="fr-CA" b="1" dirty="0" err="1">
                <a:cs typeface="Arial" panose="020B0604020202020204" pitchFamily="34" charset="0"/>
              </a:rPr>
              <a:t>temperature</a:t>
            </a:r>
            <a:r>
              <a:rPr lang="fr-CA" b="1" dirty="0">
                <a:cs typeface="Arial" panose="020B0604020202020204" pitchFamily="34" charset="0"/>
              </a:rPr>
              <a:t>.</a:t>
            </a:r>
          </a:p>
          <a:p>
            <a:pPr marL="457200" lvl="1" indent="0">
              <a:spcAft>
                <a:spcPts val="1000"/>
              </a:spcAft>
              <a:buNone/>
            </a:pPr>
            <a:endParaRPr lang="en-CA" b="1" dirty="0">
              <a:cs typeface="Arial" panose="020B0604020202020204" pitchFamily="34" charset="0"/>
            </a:endParaRPr>
          </a:p>
          <a:p>
            <a:pPr marL="0" lvl="1" indent="0">
              <a:buNone/>
            </a:pPr>
            <a:r>
              <a:rPr lang="en-CA" b="1" dirty="0">
                <a:cs typeface="Arial" panose="020B0604020202020204" pitchFamily="34" charset="0"/>
              </a:rPr>
              <a:t>ABVLH (TM/CL)</a:t>
            </a:r>
          </a:p>
          <a:p>
            <a:pPr marL="800100" lvl="2" indent="-342900">
              <a:spcAft>
                <a:spcPts val="1000"/>
              </a:spcAft>
              <a:buFont typeface="Wingdings" pitchFamily="2" charset="2"/>
              <a:buChar char="Ø"/>
            </a:pPr>
            <a:r>
              <a:rPr lang="en-US" sz="2400" b="1" dirty="0">
                <a:cs typeface="Arial" panose="020B0604020202020204" pitchFamily="34" charset="0"/>
              </a:rPr>
              <a:t>Monthly sampling of temperature and dissolved oxygen</a:t>
            </a:r>
          </a:p>
          <a:p>
            <a:pPr marL="800100" lvl="2" indent="-342900">
              <a:spcAft>
                <a:spcPts val="1000"/>
              </a:spcAft>
              <a:buFont typeface="Wingdings" pitchFamily="2" charset="2"/>
              <a:buChar char="Ø"/>
            </a:pPr>
            <a:r>
              <a:rPr lang="en-US" sz="2400" b="1" dirty="0">
                <a:cs typeface="Arial" panose="020B0604020202020204" pitchFamily="34" charset="0"/>
              </a:rPr>
              <a:t>Secchi Dish (Transparency)</a:t>
            </a:r>
            <a:endParaRPr lang="en-CA" sz="2400" b="1" dirty="0">
              <a:cs typeface="Arial" panose="020B0604020202020204" pitchFamily="34" charset="0"/>
            </a:endParaRPr>
          </a:p>
          <a:p>
            <a:pPr marL="457200" lvl="2" indent="0">
              <a:spcAft>
                <a:spcPts val="1000"/>
              </a:spcAft>
              <a:buNone/>
            </a:pPr>
            <a:r>
              <a:rPr lang="en-CA" sz="2400" b="1" dirty="0">
                <a:cs typeface="Arial" panose="020B0604020202020204" pitchFamily="34" charset="0"/>
              </a:rPr>
              <a:t>     </a:t>
            </a:r>
            <a:endParaRPr lang="en-CA" sz="3600" dirty="0"/>
          </a:p>
        </p:txBody>
      </p:sp>
      <p:pic>
        <p:nvPicPr>
          <p:cNvPr id="4" name="Picture 3">
            <a:extLst>
              <a:ext uri="{FF2B5EF4-FFF2-40B4-BE49-F238E27FC236}">
                <a16:creationId xmlns:a16="http://schemas.microsoft.com/office/drawing/2014/main" id="{3A1A56A5-7823-0DE2-69C0-492229338927}"/>
              </a:ext>
            </a:extLst>
          </p:cNvPr>
          <p:cNvPicPr>
            <a:picLocks noChangeAspect="1"/>
          </p:cNvPicPr>
          <p:nvPr/>
        </p:nvPicPr>
        <p:blipFill>
          <a:blip r:embed="rId3"/>
          <a:stretch>
            <a:fillRect/>
          </a:stretch>
        </p:blipFill>
        <p:spPr>
          <a:xfrm>
            <a:off x="6440512" y="329685"/>
            <a:ext cx="5767390" cy="6370778"/>
          </a:xfrm>
          <a:prstGeom prst="rect">
            <a:avLst/>
          </a:prstGeom>
        </p:spPr>
      </p:pic>
      <p:grpSp>
        <p:nvGrpSpPr>
          <p:cNvPr id="15" name="Group 14">
            <a:extLst>
              <a:ext uri="{FF2B5EF4-FFF2-40B4-BE49-F238E27FC236}">
                <a16:creationId xmlns:a16="http://schemas.microsoft.com/office/drawing/2014/main" id="{49E8C49D-B6AC-1513-F5FB-9C2D3EBB878F}"/>
              </a:ext>
            </a:extLst>
          </p:cNvPr>
          <p:cNvGrpSpPr/>
          <p:nvPr/>
        </p:nvGrpSpPr>
        <p:grpSpPr>
          <a:xfrm>
            <a:off x="8268436" y="1523700"/>
            <a:ext cx="3858100" cy="4959257"/>
            <a:chOff x="8175388" y="1588443"/>
            <a:chExt cx="3858100" cy="4959257"/>
          </a:xfrm>
        </p:grpSpPr>
        <p:pic>
          <p:nvPicPr>
            <p:cNvPr id="8" name="Picture 7">
              <a:extLst>
                <a:ext uri="{FF2B5EF4-FFF2-40B4-BE49-F238E27FC236}">
                  <a16:creationId xmlns:a16="http://schemas.microsoft.com/office/drawing/2014/main" id="{78F1AE2E-5D2F-E166-F484-2048BAA84951}"/>
                </a:ext>
              </a:extLst>
            </p:cNvPr>
            <p:cNvPicPr>
              <a:picLocks noChangeAspect="1"/>
            </p:cNvPicPr>
            <p:nvPr/>
          </p:nvPicPr>
          <p:blipFill>
            <a:blip r:embed="rId4"/>
            <a:stretch>
              <a:fillRect/>
            </a:stretch>
          </p:blipFill>
          <p:spPr>
            <a:xfrm>
              <a:off x="10160036" y="3805647"/>
              <a:ext cx="1873452" cy="2742053"/>
            </a:xfrm>
            <a:prstGeom prst="rect">
              <a:avLst/>
            </a:prstGeom>
          </p:spPr>
        </p:pic>
        <p:sp>
          <p:nvSpPr>
            <p:cNvPr id="2" name="Oval 1">
              <a:extLst>
                <a:ext uri="{FF2B5EF4-FFF2-40B4-BE49-F238E27FC236}">
                  <a16:creationId xmlns:a16="http://schemas.microsoft.com/office/drawing/2014/main" id="{21B22D3E-21A1-54C9-6748-C2A69BDE897A}"/>
                </a:ext>
              </a:extLst>
            </p:cNvPr>
            <p:cNvSpPr/>
            <p:nvPr/>
          </p:nvSpPr>
          <p:spPr>
            <a:xfrm>
              <a:off x="8923063" y="3896940"/>
              <a:ext cx="116601" cy="153423"/>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Oval 2">
              <a:extLst>
                <a:ext uri="{FF2B5EF4-FFF2-40B4-BE49-F238E27FC236}">
                  <a16:creationId xmlns:a16="http://schemas.microsoft.com/office/drawing/2014/main" id="{4802EBC6-FCB1-2FDE-4B41-1BE0F127DF4B}"/>
                </a:ext>
              </a:extLst>
            </p:cNvPr>
            <p:cNvSpPr/>
            <p:nvPr/>
          </p:nvSpPr>
          <p:spPr>
            <a:xfrm>
              <a:off x="10124878" y="1588443"/>
              <a:ext cx="116601" cy="153423"/>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2" name="Oval 11">
              <a:extLst>
                <a:ext uri="{FF2B5EF4-FFF2-40B4-BE49-F238E27FC236}">
                  <a16:creationId xmlns:a16="http://schemas.microsoft.com/office/drawing/2014/main" id="{0E8F4E62-BB47-F232-323E-DED5B954536B}"/>
                </a:ext>
              </a:extLst>
            </p:cNvPr>
            <p:cNvSpPr/>
            <p:nvPr/>
          </p:nvSpPr>
          <p:spPr>
            <a:xfrm flipH="1" flipV="1">
              <a:off x="8256172" y="3068450"/>
              <a:ext cx="84917" cy="1541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Oval 12">
              <a:extLst>
                <a:ext uri="{FF2B5EF4-FFF2-40B4-BE49-F238E27FC236}">
                  <a16:creationId xmlns:a16="http://schemas.microsoft.com/office/drawing/2014/main" id="{79B08EFB-DD79-DC39-16F5-1F68CD6166D2}"/>
                </a:ext>
              </a:extLst>
            </p:cNvPr>
            <p:cNvSpPr/>
            <p:nvPr/>
          </p:nvSpPr>
          <p:spPr>
            <a:xfrm>
              <a:off x="8175388" y="4787819"/>
              <a:ext cx="116601" cy="153423"/>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4" name="Oval 13">
              <a:extLst>
                <a:ext uri="{FF2B5EF4-FFF2-40B4-BE49-F238E27FC236}">
                  <a16:creationId xmlns:a16="http://schemas.microsoft.com/office/drawing/2014/main" id="{DA5E175C-F6AF-FC82-7B3A-A2D293F68D30}"/>
                </a:ext>
              </a:extLst>
            </p:cNvPr>
            <p:cNvSpPr/>
            <p:nvPr/>
          </p:nvSpPr>
          <p:spPr>
            <a:xfrm>
              <a:off x="8487349" y="5253193"/>
              <a:ext cx="116601" cy="153423"/>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5" name="Title 4"/>
          <p:cNvSpPr>
            <a:spLocks noGrp="1"/>
          </p:cNvSpPr>
          <p:nvPr>
            <p:ph type="title" idx="4294967295"/>
          </p:nvPr>
        </p:nvSpPr>
        <p:spPr>
          <a:xfrm>
            <a:off x="1649547" y="28051"/>
            <a:ext cx="9123428" cy="1151692"/>
          </a:xfrm>
        </p:spPr>
        <p:txBody>
          <a:bodyPr>
            <a:noAutofit/>
          </a:bodyPr>
          <a:lstStyle/>
          <a:p>
            <a:r>
              <a:rPr lang="fr-CA" sz="3600" b="1" dirty="0">
                <a:latin typeface="+mn-lt"/>
                <a:cs typeface="Arial" panose="020B0604020202020204" pitchFamily="34" charset="0"/>
              </a:rPr>
              <a:t>2025/26 Sampling Program</a:t>
            </a:r>
            <a:endParaRPr lang="en-CA" sz="3600" b="1" dirty="0">
              <a:latin typeface="+mn-lt"/>
              <a:cs typeface="Arial" panose="020B0604020202020204" pitchFamily="34" charset="0"/>
            </a:endParaRPr>
          </a:p>
        </p:txBody>
      </p:sp>
    </p:spTree>
    <p:extLst>
      <p:ext uri="{BB962C8B-B14F-4D97-AF65-F5344CB8AC3E}">
        <p14:creationId xmlns:p14="http://schemas.microsoft.com/office/powerpoint/2010/main" val="35188080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7126C08-3EFE-607A-A315-475F7CD5FFC3}"/>
              </a:ext>
            </a:extLst>
          </p:cNvPr>
          <p:cNvPicPr>
            <a:picLocks noChangeAspect="1"/>
          </p:cNvPicPr>
          <p:nvPr/>
        </p:nvPicPr>
        <p:blipFill>
          <a:blip r:embed="rId3"/>
          <a:stretch>
            <a:fillRect/>
          </a:stretch>
        </p:blipFill>
        <p:spPr>
          <a:xfrm>
            <a:off x="496085" y="1445123"/>
            <a:ext cx="11243069" cy="5276352"/>
          </a:xfrm>
          <a:prstGeom prst="rect">
            <a:avLst/>
          </a:prstGeom>
        </p:spPr>
      </p:pic>
      <p:sp>
        <p:nvSpPr>
          <p:cNvPr id="2" name="Slide Number Placeholder 1">
            <a:extLst>
              <a:ext uri="{FF2B5EF4-FFF2-40B4-BE49-F238E27FC236}">
                <a16:creationId xmlns:a16="http://schemas.microsoft.com/office/drawing/2014/main" id="{AF854325-54ED-74FB-AD33-9E6B409DA50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071B5-D07C-40C4-A773-80FEDE03052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21" name="TextBox 20">
            <a:extLst>
              <a:ext uri="{FF2B5EF4-FFF2-40B4-BE49-F238E27FC236}">
                <a16:creationId xmlns:a16="http://schemas.microsoft.com/office/drawing/2014/main" id="{DBE29CC6-D81C-A62A-5068-04D40290790F}"/>
              </a:ext>
            </a:extLst>
          </p:cNvPr>
          <p:cNvSpPr txBox="1"/>
          <p:nvPr/>
        </p:nvSpPr>
        <p:spPr>
          <a:xfrm>
            <a:off x="2059103" y="188087"/>
            <a:ext cx="8885417"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a:ea typeface="MS Gothic" pitchFamily="49" charset="-128"/>
                <a:cs typeface="+mn-cs"/>
              </a:rPr>
              <a:t>Total average phosphorus concentration (µg/L)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a:ea typeface="MS Gothic" pitchFamily="49" charset="-128"/>
                <a:cs typeface="+mn-cs"/>
              </a:rPr>
              <a:t>Lac Heney, 1998 to 2025</a:t>
            </a:r>
            <a:endParaRPr kumimoji="0" lang="en-CA" sz="3200" b="1" i="0" u="none" strike="noStrike" kern="1200" cap="none" spc="0" normalizeH="0" baseline="0" noProof="0" dirty="0">
              <a:ln>
                <a:noFill/>
              </a:ln>
              <a:solidFill>
                <a:prstClr val="black"/>
              </a:solidFill>
              <a:effectLst/>
              <a:uLnTx/>
              <a:uFillTx/>
              <a:latin typeface="Calibri"/>
              <a:ea typeface="+mn-ea"/>
              <a:cs typeface="+mn-cs"/>
            </a:endParaRPr>
          </a:p>
        </p:txBody>
      </p:sp>
      <p:grpSp>
        <p:nvGrpSpPr>
          <p:cNvPr id="25" name="Group 24">
            <a:extLst>
              <a:ext uri="{FF2B5EF4-FFF2-40B4-BE49-F238E27FC236}">
                <a16:creationId xmlns:a16="http://schemas.microsoft.com/office/drawing/2014/main" id="{73FD5661-4009-A364-7101-B41D7D5C81CE}"/>
              </a:ext>
            </a:extLst>
          </p:cNvPr>
          <p:cNvGrpSpPr/>
          <p:nvPr/>
        </p:nvGrpSpPr>
        <p:grpSpPr>
          <a:xfrm>
            <a:off x="1626977" y="3497945"/>
            <a:ext cx="10486948" cy="1995695"/>
            <a:chOff x="3893942" y="3110907"/>
            <a:chExt cx="7795423" cy="1523127"/>
          </a:xfrm>
        </p:grpSpPr>
        <p:sp>
          <p:nvSpPr>
            <p:cNvPr id="13" name="TextBox 12">
              <a:extLst>
                <a:ext uri="{FF2B5EF4-FFF2-40B4-BE49-F238E27FC236}">
                  <a16:creationId xmlns:a16="http://schemas.microsoft.com/office/drawing/2014/main" id="{F9063540-4121-0B75-47F6-88A6BB4CC3DD}"/>
                </a:ext>
              </a:extLst>
            </p:cNvPr>
            <p:cNvSpPr txBox="1"/>
            <p:nvPr/>
          </p:nvSpPr>
          <p:spPr>
            <a:xfrm>
              <a:off x="8989198" y="3110907"/>
              <a:ext cx="2700167" cy="352346"/>
            </a:xfrm>
            <a:prstGeom prst="rect">
              <a:avLst/>
            </a:prstGeom>
            <a:solidFill>
              <a:srgbClr val="FFFF00"/>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2025 TP Avg = 11.9 ug/L  </a:t>
              </a:r>
            </a:p>
          </p:txBody>
        </p:sp>
        <p:sp>
          <p:nvSpPr>
            <p:cNvPr id="19" name="TextBox 18">
              <a:extLst>
                <a:ext uri="{FF2B5EF4-FFF2-40B4-BE49-F238E27FC236}">
                  <a16:creationId xmlns:a16="http://schemas.microsoft.com/office/drawing/2014/main" id="{51B614D9-18CC-91B9-A2DE-53D6E214A42C}"/>
                </a:ext>
              </a:extLst>
            </p:cNvPr>
            <p:cNvSpPr txBox="1"/>
            <p:nvPr/>
          </p:nvSpPr>
          <p:spPr>
            <a:xfrm>
              <a:off x="3893942" y="4234709"/>
              <a:ext cx="2334553" cy="39932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800" b="0" i="0" u="none" strike="noStrike" kern="1200" cap="none" spc="0" normalizeH="0" baseline="0" noProof="0" dirty="0">
                  <a:ln>
                    <a:noFill/>
                  </a:ln>
                  <a:solidFill>
                    <a:prstClr val="black"/>
                  </a:solidFill>
                  <a:effectLst/>
                  <a:uLnTx/>
                  <a:uFillTx/>
                  <a:latin typeface="Calibri"/>
                  <a:ea typeface="+mn-ea"/>
                  <a:cs typeface="+mn-cs"/>
                </a:rPr>
                <a:t>Treatment Dec 2007</a:t>
              </a:r>
            </a:p>
          </p:txBody>
        </p:sp>
      </p:grpSp>
      <p:sp>
        <p:nvSpPr>
          <p:cNvPr id="3" name="Arrow: Right 2">
            <a:extLst>
              <a:ext uri="{FF2B5EF4-FFF2-40B4-BE49-F238E27FC236}">
                <a16:creationId xmlns:a16="http://schemas.microsoft.com/office/drawing/2014/main" id="{77F77E7F-C9D4-453E-2EA9-803A7CD6794F}"/>
              </a:ext>
            </a:extLst>
          </p:cNvPr>
          <p:cNvSpPr/>
          <p:nvPr/>
        </p:nvSpPr>
        <p:spPr>
          <a:xfrm>
            <a:off x="3745345" y="4486217"/>
            <a:ext cx="978408" cy="484632"/>
          </a:xfrm>
          <a:prstGeom prst="rightArrow">
            <a:avLst/>
          </a:prstGeom>
          <a:solidFill>
            <a:srgbClr val="FF0000"/>
          </a:solidFill>
          <a:ln w="349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510256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a:extLst>
              <a:ext uri="{FF2B5EF4-FFF2-40B4-BE49-F238E27FC236}">
                <a16:creationId xmlns:a16="http://schemas.microsoft.com/office/drawing/2014/main" id="{60F2457B-5461-E913-4E31-78525D5A42A1}"/>
              </a:ext>
            </a:extLst>
          </p:cNvPr>
          <p:cNvSpPr/>
          <p:nvPr/>
        </p:nvSpPr>
        <p:spPr bwMode="auto">
          <a:xfrm>
            <a:off x="11003652" y="2162170"/>
            <a:ext cx="162824" cy="164158"/>
          </a:xfrm>
          <a:prstGeom prst="ellipse">
            <a:avLst/>
          </a:prstGeom>
          <a:solidFill>
            <a:srgbClr val="CC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endParaRPr kumimoji="0" lang="en-CA" sz="1800" b="0" i="0" u="none" strike="noStrike" kern="1200" cap="none" spc="0" normalizeH="0" baseline="0" noProof="0" dirty="0">
              <a:ln>
                <a:noFill/>
              </a:ln>
              <a:solidFill>
                <a:prstClr val="white"/>
              </a:solidFill>
              <a:effectLst/>
              <a:uLnTx/>
              <a:uFillTx/>
              <a:latin typeface="Arial" charset="0"/>
              <a:ea typeface="MS Gothic" charset="-128"/>
              <a:cs typeface="+mn-cs"/>
            </a:endParaRPr>
          </a:p>
        </p:txBody>
      </p:sp>
      <p:sp>
        <p:nvSpPr>
          <p:cNvPr id="11" name="Oval 10">
            <a:extLst>
              <a:ext uri="{FF2B5EF4-FFF2-40B4-BE49-F238E27FC236}">
                <a16:creationId xmlns:a16="http://schemas.microsoft.com/office/drawing/2014/main" id="{75640166-E8EF-342F-5F36-6D81FAEDE8D1}"/>
              </a:ext>
            </a:extLst>
          </p:cNvPr>
          <p:cNvSpPr/>
          <p:nvPr/>
        </p:nvSpPr>
        <p:spPr bwMode="auto">
          <a:xfrm>
            <a:off x="11210432" y="4646897"/>
            <a:ext cx="137646" cy="132217"/>
          </a:xfrm>
          <a:prstGeom prst="ellipse">
            <a:avLst/>
          </a:prstGeom>
          <a:solidFill>
            <a:srgbClr val="CC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a:pPr>
            <a:endParaRPr kumimoji="0" lang="en-CA" sz="1800" b="0" i="0" u="none" strike="noStrike" kern="1200" cap="none" spc="0" normalizeH="0" baseline="0" noProof="0" dirty="0">
              <a:ln>
                <a:noFill/>
              </a:ln>
              <a:solidFill>
                <a:prstClr val="white"/>
              </a:solidFill>
              <a:effectLst/>
              <a:uLnTx/>
              <a:uFillTx/>
              <a:latin typeface="Arial" charset="0"/>
              <a:ea typeface="MS Gothic" charset="-128"/>
              <a:cs typeface="+mn-cs"/>
            </a:endParaRPr>
          </a:p>
        </p:txBody>
      </p:sp>
      <p:sp>
        <p:nvSpPr>
          <p:cNvPr id="2" name="Rectangle 1">
            <a:extLst>
              <a:ext uri="{FF2B5EF4-FFF2-40B4-BE49-F238E27FC236}">
                <a16:creationId xmlns:a16="http://schemas.microsoft.com/office/drawing/2014/main" id="{AAB7B6B2-FF86-756E-4744-62D779B503AC}"/>
              </a:ext>
            </a:extLst>
          </p:cNvPr>
          <p:cNvSpPr/>
          <p:nvPr/>
        </p:nvSpPr>
        <p:spPr>
          <a:xfrm>
            <a:off x="1677183" y="260436"/>
            <a:ext cx="10189028" cy="55399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altLang="en-US" sz="3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Heney Lake </a:t>
            </a:r>
            <a:r>
              <a:rPr kumimoji="0" lang="fr-FR" altLang="en-US" sz="3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Phosphorus</a:t>
            </a:r>
            <a:r>
              <a:rPr kumimoji="0" lang="fr-FR" altLang="en-US" sz="3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Concentration (</a:t>
            </a:r>
            <a:r>
              <a:rPr kumimoji="0" lang="fr-FR" altLang="en-US" sz="30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ug</a:t>
            </a:r>
            <a:r>
              <a:rPr kumimoji="0" lang="fr-FR" altLang="en-US" sz="3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t>
            </a:r>
            <a:endParaRPr kumimoji="0" lang="fr-CA" sz="3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1AC19F69-9984-2236-A9F0-5B0320EE5B05}"/>
              </a:ext>
            </a:extLst>
          </p:cNvPr>
          <p:cNvSpPr txBox="1"/>
          <p:nvPr/>
        </p:nvSpPr>
        <p:spPr>
          <a:xfrm>
            <a:off x="314684" y="1502612"/>
            <a:ext cx="11421442" cy="48320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Summer data have shown a continuous decrease in total phosphorus over the previous three years, however with a slight increase in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10.7 µg/L in 2022; 9.1 µg/L in 2023; 7.9 µg/L in 2024; 11.9 µg/L in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Total phosphorus measurements taken at the end of summer indicate a release of phosphorus from the sediments, linked to decreased oxygen levels.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Oxygen levels at the sediment surface, at a depth of 33 m, were not completely anoxic (approximately 1 to 2 mg/ml).</a:t>
            </a:r>
            <a:endParaRPr kumimoji="0" lang="en-CA" sz="16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531656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0F74DB-A0E8-4909-0705-E0F92DA534EC}"/>
              </a:ext>
            </a:extLst>
          </p:cNvPr>
          <p:cNvSpPr/>
          <p:nvPr/>
        </p:nvSpPr>
        <p:spPr>
          <a:xfrm>
            <a:off x="1677183" y="260436"/>
            <a:ext cx="10189028" cy="101566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000" b="1" i="0" u="none" strike="noStrike" kern="1200" cap="none" spc="0" normalizeH="0" baseline="0" noProof="0" dirty="0">
                <a:ln>
                  <a:noFill/>
                </a:ln>
                <a:solidFill>
                  <a:prstClr val="black"/>
                </a:solidFill>
                <a:effectLst/>
                <a:uLnTx/>
                <a:uFillTx/>
                <a:latin typeface="Arial" panose="020B0604020202020204" pitchFamily="34" charset="0"/>
                <a:ea typeface="MS Gothic" pitchFamily="49" charset="-128"/>
                <a:cs typeface="Arial" panose="020B0604020202020204" pitchFamily="34" charset="0"/>
              </a:rPr>
              <a:t>Average concentration of total phosphorus in the lakes of the watershed (2015 – 2025 µg/L)</a:t>
            </a:r>
            <a:endParaRPr kumimoji="0" lang="fr-CA" sz="3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Slide Number Placeholder 2">
            <a:extLst>
              <a:ext uri="{FF2B5EF4-FFF2-40B4-BE49-F238E27FC236}">
                <a16:creationId xmlns:a16="http://schemas.microsoft.com/office/drawing/2014/main" id="{64B8B923-45C7-2FA8-2106-206FFA22AE4B}"/>
              </a:ext>
            </a:extLst>
          </p:cNvPr>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071B5-D07C-40C4-A773-80FEDE03052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7" name="TextBox 6">
            <a:extLst>
              <a:ext uri="{FF2B5EF4-FFF2-40B4-BE49-F238E27FC236}">
                <a16:creationId xmlns:a16="http://schemas.microsoft.com/office/drawing/2014/main" id="{38CDBBBB-ACAF-2E77-B626-A808603900DA}"/>
              </a:ext>
            </a:extLst>
          </p:cNvPr>
          <p:cNvSpPr txBox="1"/>
          <p:nvPr/>
        </p:nvSpPr>
        <p:spPr>
          <a:xfrm>
            <a:off x="197963" y="1553580"/>
            <a:ext cx="3467596"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The total phosphorus concentration in the tributary lakes has generally remained stable over time (general trend), despite significant annual variability.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Lac Vert is an exception: average concentrations there have generally decreased between 2015 and 2025.</a:t>
            </a:r>
            <a:endParaRPr kumimoji="0" lang="en-CA" sz="2400" b="1" i="0" u="none" strike="noStrike" kern="1200" cap="none" spc="0" normalizeH="0" baseline="0" noProof="0" dirty="0">
              <a:ln>
                <a:noFill/>
              </a:ln>
              <a:solidFill>
                <a:prstClr val="black"/>
              </a:solidFill>
              <a:effectLst/>
              <a:uLnTx/>
              <a:uFillTx/>
              <a:latin typeface="Calibri"/>
              <a:ea typeface="+mn-ea"/>
              <a:cs typeface="+mn-cs"/>
            </a:endParaRPr>
          </a:p>
        </p:txBody>
      </p:sp>
      <p:grpSp>
        <p:nvGrpSpPr>
          <p:cNvPr id="18" name="Group 17">
            <a:extLst>
              <a:ext uri="{FF2B5EF4-FFF2-40B4-BE49-F238E27FC236}">
                <a16:creationId xmlns:a16="http://schemas.microsoft.com/office/drawing/2014/main" id="{C06FC8DB-7BD2-3A22-914B-60784FB703AA}"/>
              </a:ext>
            </a:extLst>
          </p:cNvPr>
          <p:cNvGrpSpPr/>
          <p:nvPr/>
        </p:nvGrpSpPr>
        <p:grpSpPr>
          <a:xfrm>
            <a:off x="3581401" y="1359673"/>
            <a:ext cx="8512532" cy="5237891"/>
            <a:chOff x="3759087" y="1553580"/>
            <a:chExt cx="8334846" cy="5043984"/>
          </a:xfrm>
        </p:grpSpPr>
        <p:pic>
          <p:nvPicPr>
            <p:cNvPr id="4" name="Picture 3">
              <a:extLst>
                <a:ext uri="{FF2B5EF4-FFF2-40B4-BE49-F238E27FC236}">
                  <a16:creationId xmlns:a16="http://schemas.microsoft.com/office/drawing/2014/main" id="{1D0B1903-BC66-EE4E-F0E5-11C39884BC78}"/>
                </a:ext>
              </a:extLst>
            </p:cNvPr>
            <p:cNvPicPr>
              <a:picLocks noChangeAspect="1"/>
            </p:cNvPicPr>
            <p:nvPr/>
          </p:nvPicPr>
          <p:blipFill>
            <a:blip r:embed="rId3"/>
            <a:stretch>
              <a:fillRect/>
            </a:stretch>
          </p:blipFill>
          <p:spPr>
            <a:xfrm>
              <a:off x="3759087" y="1553580"/>
              <a:ext cx="8334846" cy="5043984"/>
            </a:xfrm>
            <a:prstGeom prst="rect">
              <a:avLst/>
            </a:prstGeom>
          </p:spPr>
        </p:pic>
        <p:sp>
          <p:nvSpPr>
            <p:cNvPr id="8" name="TextBox 7">
              <a:extLst>
                <a:ext uri="{FF2B5EF4-FFF2-40B4-BE49-F238E27FC236}">
                  <a16:creationId xmlns:a16="http://schemas.microsoft.com/office/drawing/2014/main" id="{F979EB98-1149-3D22-AAFC-904245443B40}"/>
                </a:ext>
              </a:extLst>
            </p:cNvPr>
            <p:cNvSpPr txBox="1"/>
            <p:nvPr/>
          </p:nvSpPr>
          <p:spPr>
            <a:xfrm>
              <a:off x="4325510" y="1713677"/>
              <a:ext cx="1202830"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prstClr val="black"/>
                  </a:solidFill>
                  <a:effectLst/>
                  <a:uLnTx/>
                  <a:uFillTx/>
                  <a:latin typeface="Calibri"/>
                  <a:ea typeface="+mn-ea"/>
                  <a:cs typeface="+mn-cs"/>
                </a:rPr>
                <a:t>Lac Vert</a:t>
              </a:r>
            </a:p>
          </p:txBody>
        </p:sp>
        <p:sp>
          <p:nvSpPr>
            <p:cNvPr id="10" name="TextBox 9">
              <a:extLst>
                <a:ext uri="{FF2B5EF4-FFF2-40B4-BE49-F238E27FC236}">
                  <a16:creationId xmlns:a16="http://schemas.microsoft.com/office/drawing/2014/main" id="{808C7DD9-2D32-B799-BB35-D69EA7CF0D36}"/>
                </a:ext>
              </a:extLst>
            </p:cNvPr>
            <p:cNvSpPr txBox="1"/>
            <p:nvPr/>
          </p:nvSpPr>
          <p:spPr>
            <a:xfrm>
              <a:off x="4295037" y="4275315"/>
              <a:ext cx="227498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prstClr val="black"/>
                  </a:solidFill>
                  <a:effectLst/>
                  <a:uLnTx/>
                  <a:uFillTx/>
                  <a:latin typeface="Calibri"/>
                  <a:ea typeface="+mn-ea"/>
                  <a:cs typeface="+mn-cs"/>
                </a:rPr>
                <a:t>Lac Desormeaux</a:t>
              </a:r>
            </a:p>
          </p:txBody>
        </p:sp>
        <p:sp>
          <p:nvSpPr>
            <p:cNvPr id="15" name="TextBox 14">
              <a:extLst>
                <a:ext uri="{FF2B5EF4-FFF2-40B4-BE49-F238E27FC236}">
                  <a16:creationId xmlns:a16="http://schemas.microsoft.com/office/drawing/2014/main" id="{E5CEF8F9-CD43-BBBE-ABCC-42DF6D496AC9}"/>
                </a:ext>
              </a:extLst>
            </p:cNvPr>
            <p:cNvSpPr txBox="1"/>
            <p:nvPr/>
          </p:nvSpPr>
          <p:spPr>
            <a:xfrm>
              <a:off x="8455274" y="1758209"/>
              <a:ext cx="2101857" cy="461665"/>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prstClr val="black"/>
                  </a:solidFill>
                  <a:effectLst/>
                  <a:uLnTx/>
                  <a:uFillTx/>
                  <a:latin typeface="Calibri"/>
                  <a:ea typeface="+mn-ea"/>
                  <a:cs typeface="+mn-cs"/>
                </a:rPr>
                <a:t>Lac a la Barbue</a:t>
              </a:r>
            </a:p>
          </p:txBody>
        </p:sp>
        <p:sp>
          <p:nvSpPr>
            <p:cNvPr id="17" name="TextBox 16">
              <a:extLst>
                <a:ext uri="{FF2B5EF4-FFF2-40B4-BE49-F238E27FC236}">
                  <a16:creationId xmlns:a16="http://schemas.microsoft.com/office/drawing/2014/main" id="{F850DA0C-BFA8-DF15-2E74-5EAF76406544}"/>
                </a:ext>
              </a:extLst>
            </p:cNvPr>
            <p:cNvSpPr txBox="1"/>
            <p:nvPr/>
          </p:nvSpPr>
          <p:spPr>
            <a:xfrm>
              <a:off x="8455274" y="4341583"/>
              <a:ext cx="121539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prstClr val="black"/>
                  </a:solidFill>
                  <a:effectLst/>
                  <a:uLnTx/>
                  <a:uFillTx/>
                  <a:latin typeface="Calibri"/>
                  <a:ea typeface="+mn-ea"/>
                  <a:cs typeface="+mn-cs"/>
                </a:rPr>
                <a:t>Lac Noir</a:t>
              </a:r>
            </a:p>
          </p:txBody>
        </p:sp>
      </p:grpSp>
    </p:spTree>
    <p:extLst>
      <p:ext uri="{BB962C8B-B14F-4D97-AF65-F5344CB8AC3E}">
        <p14:creationId xmlns:p14="http://schemas.microsoft.com/office/powerpoint/2010/main" val="30901719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0F74DB-A0E8-4909-0705-E0F92DA534EC}"/>
              </a:ext>
            </a:extLst>
          </p:cNvPr>
          <p:cNvSpPr/>
          <p:nvPr/>
        </p:nvSpPr>
        <p:spPr>
          <a:xfrm>
            <a:off x="1677183" y="260436"/>
            <a:ext cx="10189028" cy="101566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3000" b="1" i="0" u="none" strike="noStrike" kern="1200" cap="none" spc="0" normalizeH="0" baseline="0" noProof="0" dirty="0">
                <a:ln>
                  <a:noFill/>
                </a:ln>
                <a:solidFill>
                  <a:prstClr val="black"/>
                </a:solidFill>
                <a:effectLst/>
                <a:uLnTx/>
                <a:uFillTx/>
                <a:latin typeface="Arial" panose="020B0604020202020204" pitchFamily="34" charset="0"/>
                <a:ea typeface="MS Gothic" pitchFamily="49" charset="-128"/>
                <a:cs typeface="Arial" panose="020B0604020202020204" pitchFamily="34" charset="0"/>
              </a:rPr>
              <a:t>Average concentration of total phosphorus in the watershed lakes (2025 µg/L)</a:t>
            </a:r>
            <a:endParaRPr kumimoji="0" lang="fr-CA" sz="3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30" name="Straight Connector 29">
            <a:extLst>
              <a:ext uri="{FF2B5EF4-FFF2-40B4-BE49-F238E27FC236}">
                <a16:creationId xmlns:a16="http://schemas.microsoft.com/office/drawing/2014/main" id="{720614B7-EDCB-98F3-74CF-4BFF253CAC6F}"/>
              </a:ext>
            </a:extLst>
          </p:cNvPr>
          <p:cNvCxnSpPr>
            <a:cxnSpLocks/>
          </p:cNvCxnSpPr>
          <p:nvPr/>
        </p:nvCxnSpPr>
        <p:spPr>
          <a:xfrm>
            <a:off x="4057594" y="4245329"/>
            <a:ext cx="3312004" cy="0"/>
          </a:xfrm>
          <a:prstGeom prst="line">
            <a:avLst/>
          </a:prstGeom>
          <a:ln w="41275" cap="flat" cmpd="sng" algn="ctr">
            <a:solidFill>
              <a:schemeClr val="tx1"/>
            </a:solidFill>
            <a:prstDash val="sys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a:extLst>
              <a:ext uri="{FF2B5EF4-FFF2-40B4-BE49-F238E27FC236}">
                <a16:creationId xmlns:a16="http://schemas.microsoft.com/office/drawing/2014/main" id="{201020B5-FE25-92A6-336A-59C2B9F8A840}"/>
              </a:ext>
            </a:extLst>
          </p:cNvPr>
          <p:cNvCxnSpPr>
            <a:cxnSpLocks/>
          </p:cNvCxnSpPr>
          <p:nvPr/>
        </p:nvCxnSpPr>
        <p:spPr>
          <a:xfrm>
            <a:off x="4057594" y="4981422"/>
            <a:ext cx="3312004" cy="0"/>
          </a:xfrm>
          <a:prstGeom prst="line">
            <a:avLst/>
          </a:prstGeom>
          <a:ln w="47625" cap="flat" cmpd="sng" algn="ctr">
            <a:solidFill>
              <a:schemeClr val="accent6">
                <a:lumMod val="75000"/>
              </a:schemeClr>
            </a:solidFill>
            <a:prstDash val="dash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4" name="Straight Connector 33">
            <a:extLst>
              <a:ext uri="{FF2B5EF4-FFF2-40B4-BE49-F238E27FC236}">
                <a16:creationId xmlns:a16="http://schemas.microsoft.com/office/drawing/2014/main" id="{4C751F3C-558B-A88B-E595-E9E435A013A5}"/>
              </a:ext>
            </a:extLst>
          </p:cNvPr>
          <p:cNvCxnSpPr>
            <a:cxnSpLocks/>
          </p:cNvCxnSpPr>
          <p:nvPr/>
        </p:nvCxnSpPr>
        <p:spPr>
          <a:xfrm>
            <a:off x="4057594" y="3103154"/>
            <a:ext cx="3312004" cy="0"/>
          </a:xfrm>
          <a:prstGeom prst="line">
            <a:avLst/>
          </a:prstGeom>
          <a:ln w="28575">
            <a:headEnd type="none" w="med" len="med"/>
            <a:tailEnd type="none" w="med" len="med"/>
          </a:ln>
        </p:spPr>
        <p:style>
          <a:lnRef idx="2">
            <a:schemeClr val="accent2"/>
          </a:lnRef>
          <a:fillRef idx="0">
            <a:schemeClr val="accent2"/>
          </a:fillRef>
          <a:effectRef idx="1">
            <a:schemeClr val="accent2"/>
          </a:effectRef>
          <a:fontRef idx="minor">
            <a:schemeClr val="tx1"/>
          </a:fontRef>
        </p:style>
      </p:cxnSp>
      <p:cxnSp>
        <p:nvCxnSpPr>
          <p:cNvPr id="35" name="Straight Connector 34">
            <a:extLst>
              <a:ext uri="{FF2B5EF4-FFF2-40B4-BE49-F238E27FC236}">
                <a16:creationId xmlns:a16="http://schemas.microsoft.com/office/drawing/2014/main" id="{479AC16D-A18A-BD06-923D-B1CA8F5DEDD7}"/>
              </a:ext>
            </a:extLst>
          </p:cNvPr>
          <p:cNvCxnSpPr>
            <a:cxnSpLocks/>
          </p:cNvCxnSpPr>
          <p:nvPr/>
        </p:nvCxnSpPr>
        <p:spPr>
          <a:xfrm>
            <a:off x="4095658" y="3878280"/>
            <a:ext cx="3312004" cy="0"/>
          </a:xfrm>
          <a:prstGeom prst="line">
            <a:avLst/>
          </a:prstGeom>
          <a:ln w="41275" cap="flat" cmpd="sng" algn="ctr">
            <a:solidFill>
              <a:srgbClr val="0070C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37" name="Group 36">
            <a:extLst>
              <a:ext uri="{FF2B5EF4-FFF2-40B4-BE49-F238E27FC236}">
                <a16:creationId xmlns:a16="http://schemas.microsoft.com/office/drawing/2014/main" id="{4F91E8F8-F02A-C713-9ED1-5AD03A1D9FEB}"/>
              </a:ext>
            </a:extLst>
          </p:cNvPr>
          <p:cNvGrpSpPr/>
          <p:nvPr/>
        </p:nvGrpSpPr>
        <p:grpSpPr>
          <a:xfrm>
            <a:off x="636258" y="1797317"/>
            <a:ext cx="11005048" cy="4667587"/>
            <a:chOff x="882035" y="1822439"/>
            <a:chExt cx="10741693" cy="4604077"/>
          </a:xfrm>
        </p:grpSpPr>
        <p:grpSp>
          <p:nvGrpSpPr>
            <p:cNvPr id="6" name="Group 5">
              <a:extLst>
                <a:ext uri="{FF2B5EF4-FFF2-40B4-BE49-F238E27FC236}">
                  <a16:creationId xmlns:a16="http://schemas.microsoft.com/office/drawing/2014/main" id="{28F23BBC-F59F-40EF-2DEC-722363908089}"/>
                </a:ext>
              </a:extLst>
            </p:cNvPr>
            <p:cNvGrpSpPr/>
            <p:nvPr/>
          </p:nvGrpSpPr>
          <p:grpSpPr>
            <a:xfrm>
              <a:off x="882035" y="1822439"/>
              <a:ext cx="6597770" cy="4604077"/>
              <a:chOff x="776829" y="1778165"/>
              <a:chExt cx="6597770" cy="4604077"/>
            </a:xfrm>
          </p:grpSpPr>
          <p:grpSp>
            <p:nvGrpSpPr>
              <p:cNvPr id="7" name="Group 6">
                <a:extLst>
                  <a:ext uri="{FF2B5EF4-FFF2-40B4-BE49-F238E27FC236}">
                    <a16:creationId xmlns:a16="http://schemas.microsoft.com/office/drawing/2014/main" id="{1A3F3D61-C8FF-DB5A-590C-5BD7D578A126}"/>
                  </a:ext>
                </a:extLst>
              </p:cNvPr>
              <p:cNvGrpSpPr/>
              <p:nvPr/>
            </p:nvGrpSpPr>
            <p:grpSpPr>
              <a:xfrm>
                <a:off x="776829" y="1778165"/>
                <a:ext cx="1853031" cy="4578185"/>
                <a:chOff x="1691229" y="1180285"/>
                <a:chExt cx="1853031" cy="4578185"/>
              </a:xfrm>
            </p:grpSpPr>
            <p:sp>
              <p:nvSpPr>
                <p:cNvPr id="21" name="TextBox 20">
                  <a:extLst>
                    <a:ext uri="{FF2B5EF4-FFF2-40B4-BE49-F238E27FC236}">
                      <a16:creationId xmlns:a16="http://schemas.microsoft.com/office/drawing/2014/main" id="{1964C385-4EFA-2696-A786-7A2E04820F8B}"/>
                    </a:ext>
                  </a:extLst>
                </p:cNvPr>
                <p:cNvSpPr txBox="1"/>
                <p:nvPr/>
              </p:nvSpPr>
              <p:spPr>
                <a:xfrm>
                  <a:off x="1843777" y="4684974"/>
                  <a:ext cx="1556836" cy="349968"/>
                </a:xfrm>
                <a:prstGeom prst="rect">
                  <a:avLst/>
                </a:prstGeom>
                <a:noFill/>
              </p:spPr>
              <p:txBody>
                <a:bodyPr wrap="none" rtlCol="0">
                  <a:spAutoFit/>
                </a:bodyPr>
                <a:lstStyle/>
                <a:p>
                  <a:pPr marL="0" marR="0" lvl="0" indent="0" algn="l" defTabSz="447675" rtl="0" eaLnBrk="1" fontAlgn="base" latinLnBrk="0" hangingPunct="0">
                    <a:lnSpc>
                      <a:spcPct val="93000"/>
                    </a:lnSpc>
                    <a:spcBef>
                      <a:spcPct val="0"/>
                    </a:spcBef>
                    <a:spcAft>
                      <a:spcPct val="0"/>
                    </a:spcAft>
                    <a:buClr>
                      <a:srgbClr val="000000"/>
                    </a:buClr>
                    <a:buSzPct val="100000"/>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mn-ea"/>
                      <a:cs typeface="+mn-cs"/>
                    </a:rPr>
                    <a:t>Oligotrophic</a:t>
                  </a:r>
                  <a:endParaRPr kumimoji="0" lang="en-CA" sz="1800" b="1" i="0" u="none" strike="noStrike" kern="1200" cap="none" spc="0" normalizeH="0" baseline="0" noProof="0" dirty="0">
                    <a:ln>
                      <a:noFill/>
                    </a:ln>
                    <a:solidFill>
                      <a:srgbClr val="FFFFFF"/>
                    </a:solidFill>
                    <a:effectLst/>
                    <a:uLnTx/>
                    <a:uFillTx/>
                    <a:latin typeface="Arial" charset="0"/>
                    <a:ea typeface="+mn-ea"/>
                    <a:cs typeface="+mn-cs"/>
                  </a:endParaRPr>
                </a:p>
              </p:txBody>
            </p:sp>
            <p:sp>
              <p:nvSpPr>
                <p:cNvPr id="22" name="TextBox 21">
                  <a:extLst>
                    <a:ext uri="{FF2B5EF4-FFF2-40B4-BE49-F238E27FC236}">
                      <a16:creationId xmlns:a16="http://schemas.microsoft.com/office/drawing/2014/main" id="{DD554D57-B471-0575-9E80-E3ACC0D52319}"/>
                    </a:ext>
                  </a:extLst>
                </p:cNvPr>
                <p:cNvSpPr txBox="1"/>
                <p:nvPr/>
              </p:nvSpPr>
              <p:spPr>
                <a:xfrm>
                  <a:off x="1906114" y="3291262"/>
                  <a:ext cx="1556836" cy="349968"/>
                </a:xfrm>
                <a:prstGeom prst="rect">
                  <a:avLst/>
                </a:prstGeom>
                <a:noFill/>
              </p:spPr>
              <p:txBody>
                <a:bodyPr wrap="none" rtlCol="0">
                  <a:spAutoFit/>
                </a:bodyPr>
                <a:lstStyle/>
                <a:p>
                  <a:pPr marL="0" marR="0" lvl="0" indent="0" algn="l" defTabSz="447675" rtl="0" eaLnBrk="1" fontAlgn="base" latinLnBrk="0" hangingPunct="0">
                    <a:lnSpc>
                      <a:spcPct val="93000"/>
                    </a:lnSpc>
                    <a:spcBef>
                      <a:spcPct val="0"/>
                    </a:spcBef>
                    <a:spcAft>
                      <a:spcPct val="0"/>
                    </a:spcAft>
                    <a:buClr>
                      <a:srgbClr val="000000"/>
                    </a:buClr>
                    <a:buSzPct val="100000"/>
                    <a:buFontTx/>
                    <a:buNone/>
                    <a:tabLst/>
                    <a:defRPr/>
                  </a:pPr>
                  <a:r>
                    <a:rPr kumimoji="0" lang="en-US" sz="1800" b="1" i="0" u="none" strike="noStrike" kern="1200" cap="none" spc="0" normalizeH="0" baseline="0" noProof="0" dirty="0">
                      <a:ln>
                        <a:noFill/>
                      </a:ln>
                      <a:solidFill>
                        <a:srgbClr val="FFFFFF"/>
                      </a:solidFill>
                      <a:effectLst/>
                      <a:uLnTx/>
                      <a:uFillTx/>
                      <a:latin typeface="Arial" charset="0"/>
                      <a:ea typeface="+mn-ea"/>
                      <a:cs typeface="+mn-cs"/>
                    </a:rPr>
                    <a:t>Mesotrophic</a:t>
                  </a:r>
                  <a:endParaRPr kumimoji="0" lang="en-CA" sz="1800" b="1" i="0" u="none" strike="noStrike" kern="1200" cap="none" spc="0" normalizeH="0" baseline="0" noProof="0" dirty="0">
                    <a:ln>
                      <a:noFill/>
                    </a:ln>
                    <a:solidFill>
                      <a:srgbClr val="FFFFFF"/>
                    </a:solidFill>
                    <a:effectLst/>
                    <a:uLnTx/>
                    <a:uFillTx/>
                    <a:latin typeface="Arial" charset="0"/>
                    <a:ea typeface="+mn-ea"/>
                    <a:cs typeface="+mn-cs"/>
                  </a:endParaRPr>
                </a:p>
              </p:txBody>
            </p:sp>
            <p:cxnSp>
              <p:nvCxnSpPr>
                <p:cNvPr id="24" name="Straight Arrow Connector 23">
                  <a:extLst>
                    <a:ext uri="{FF2B5EF4-FFF2-40B4-BE49-F238E27FC236}">
                      <a16:creationId xmlns:a16="http://schemas.microsoft.com/office/drawing/2014/main" id="{B2E3615B-9BD3-76D5-0FF2-439E1A28D547}"/>
                    </a:ext>
                  </a:extLst>
                </p:cNvPr>
                <p:cNvCxnSpPr/>
                <p:nvPr/>
              </p:nvCxnSpPr>
              <p:spPr bwMode="auto">
                <a:xfrm flipH="1">
                  <a:off x="3504810" y="4329964"/>
                  <a:ext cx="10125" cy="1428506"/>
                </a:xfrm>
                <a:prstGeom prst="straightConnector1">
                  <a:avLst/>
                </a:prstGeom>
                <a:ln w="38100">
                  <a:solidFill>
                    <a:srgbClr val="00B050"/>
                  </a:solidFill>
                  <a:headEnd type="arrow"/>
                  <a:tailEnd type="arrow"/>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4"/>
                </a:lnRef>
                <a:fillRef idx="0">
                  <a:schemeClr val="accent4"/>
                </a:fillRef>
                <a:effectRef idx="1">
                  <a:schemeClr val="accent4"/>
                </a:effectRef>
                <a:fontRef idx="minor">
                  <a:schemeClr val="tx1"/>
                </a:fontRef>
              </p:style>
            </p:cxnSp>
            <p:cxnSp>
              <p:nvCxnSpPr>
                <p:cNvPr id="25" name="Straight Arrow Connector 24">
                  <a:extLst>
                    <a:ext uri="{FF2B5EF4-FFF2-40B4-BE49-F238E27FC236}">
                      <a16:creationId xmlns:a16="http://schemas.microsoft.com/office/drawing/2014/main" id="{34B13794-640C-1C7A-337B-B6BD7ADCE2E8}"/>
                    </a:ext>
                  </a:extLst>
                </p:cNvPr>
                <p:cNvCxnSpPr/>
                <p:nvPr/>
              </p:nvCxnSpPr>
              <p:spPr bwMode="auto">
                <a:xfrm>
                  <a:off x="3544260" y="1180285"/>
                  <a:ext cx="0" cy="1268452"/>
                </a:xfrm>
                <a:prstGeom prst="straightConnector1">
                  <a:avLst/>
                </a:prstGeom>
                <a:ln w="38100">
                  <a:solidFill>
                    <a:srgbClr val="FF0000"/>
                  </a:solidFill>
                  <a:headEnd type="arrow"/>
                  <a:tailEnd type="arrow"/>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4"/>
                </a:lnRef>
                <a:fillRef idx="0">
                  <a:schemeClr val="accent4"/>
                </a:fillRef>
                <a:effectRef idx="1">
                  <a:schemeClr val="accent4"/>
                </a:effectRef>
                <a:fontRef idx="minor">
                  <a:schemeClr val="tx1"/>
                </a:fontRef>
              </p:style>
            </p:cxnSp>
            <p:cxnSp>
              <p:nvCxnSpPr>
                <p:cNvPr id="26" name="Straight Arrow Connector 25">
                  <a:extLst>
                    <a:ext uri="{FF2B5EF4-FFF2-40B4-BE49-F238E27FC236}">
                      <a16:creationId xmlns:a16="http://schemas.microsoft.com/office/drawing/2014/main" id="{EB11AA43-A3DA-AEED-B8A9-DEC69020E60E}"/>
                    </a:ext>
                  </a:extLst>
                </p:cNvPr>
                <p:cNvCxnSpPr/>
                <p:nvPr/>
              </p:nvCxnSpPr>
              <p:spPr bwMode="auto">
                <a:xfrm flipH="1">
                  <a:off x="3506540" y="2558260"/>
                  <a:ext cx="37720" cy="1720578"/>
                </a:xfrm>
                <a:prstGeom prst="straightConnector1">
                  <a:avLst/>
                </a:prstGeom>
                <a:ln w="38100">
                  <a:solidFill>
                    <a:srgbClr val="FFFF00"/>
                  </a:solidFill>
                  <a:headEnd type="arrow"/>
                  <a:tailEnd type="arrow"/>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4"/>
                </a:lnRef>
                <a:fillRef idx="0">
                  <a:schemeClr val="accent4"/>
                </a:fillRef>
                <a:effectRef idx="1">
                  <a:schemeClr val="accent4"/>
                </a:effectRef>
                <a:fontRef idx="minor">
                  <a:schemeClr val="tx1"/>
                </a:fontRef>
              </p:style>
            </p:cxnSp>
            <p:sp>
              <p:nvSpPr>
                <p:cNvPr id="28" name="TextBox 27">
                  <a:extLst>
                    <a:ext uri="{FF2B5EF4-FFF2-40B4-BE49-F238E27FC236}">
                      <a16:creationId xmlns:a16="http://schemas.microsoft.com/office/drawing/2014/main" id="{89B5A184-A529-80AD-3B99-E66683CD49F3}"/>
                    </a:ext>
                  </a:extLst>
                </p:cNvPr>
                <p:cNvSpPr txBox="1"/>
                <p:nvPr/>
              </p:nvSpPr>
              <p:spPr>
                <a:xfrm>
                  <a:off x="1691229" y="1930584"/>
                  <a:ext cx="1841796" cy="401623"/>
                </a:xfrm>
                <a:prstGeom prst="rect">
                  <a:avLst/>
                </a:prstGeom>
                <a:noFill/>
              </p:spPr>
              <p:txBody>
                <a:bodyPr wrap="none" rtlCol="0">
                  <a:spAutoFit/>
                </a:bodyPr>
                <a:lstStyle/>
                <a:p>
                  <a:pPr marL="0" marR="0" lvl="0" indent="0" algn="l" defTabSz="447675" rtl="0" eaLnBrk="1" fontAlgn="base" latinLnBrk="0" hangingPunct="0">
                    <a:lnSpc>
                      <a:spcPct val="93000"/>
                    </a:lnSpc>
                    <a:spcBef>
                      <a:spcPct val="0"/>
                    </a:spcBef>
                    <a:spcAft>
                      <a:spcPct val="0"/>
                    </a:spcAft>
                    <a:buClr>
                      <a:srgbClr val="000000"/>
                    </a:buClr>
                    <a:buSzPct val="100000"/>
                    <a:buFontTx/>
                    <a:buNone/>
                    <a:tabLst/>
                    <a:defRPr/>
                  </a:pPr>
                  <a:r>
                    <a:rPr kumimoji="0" lang="en-US" sz="2200" b="1" i="1" u="none" strike="noStrike" kern="1200" cap="none" spc="0" normalizeH="0" baseline="0" noProof="0" dirty="0">
                      <a:ln>
                        <a:noFill/>
                      </a:ln>
                      <a:solidFill>
                        <a:srgbClr val="00B050"/>
                      </a:solidFill>
                      <a:effectLst/>
                      <a:uLnTx/>
                      <a:uFillTx/>
                      <a:latin typeface="Arial" charset="0"/>
                      <a:ea typeface="+mn-ea"/>
                      <a:cs typeface="+mn-cs"/>
                    </a:rPr>
                    <a:t>EUTROPHIC</a:t>
                  </a:r>
                  <a:endParaRPr kumimoji="0" lang="en-CA" sz="2200" b="1" i="1" u="none" strike="noStrike" kern="1200" cap="none" spc="0" normalizeH="0" baseline="0" noProof="0" dirty="0">
                    <a:ln>
                      <a:noFill/>
                    </a:ln>
                    <a:solidFill>
                      <a:srgbClr val="00B050"/>
                    </a:solidFill>
                    <a:effectLst/>
                    <a:uLnTx/>
                    <a:uFillTx/>
                    <a:latin typeface="Arial" charset="0"/>
                    <a:ea typeface="+mn-ea"/>
                    <a:cs typeface="+mn-cs"/>
                  </a:endParaRPr>
                </a:p>
              </p:txBody>
            </p:sp>
          </p:grpSp>
          <p:pic>
            <p:nvPicPr>
              <p:cNvPr id="17" name="Picture 16">
                <a:extLst>
                  <a:ext uri="{FF2B5EF4-FFF2-40B4-BE49-F238E27FC236}">
                    <a16:creationId xmlns:a16="http://schemas.microsoft.com/office/drawing/2014/main" id="{4107AA50-9B2A-5EB6-BE0D-116F24548911}"/>
                  </a:ext>
                </a:extLst>
              </p:cNvPr>
              <p:cNvPicPr>
                <a:picLocks noChangeAspect="1"/>
              </p:cNvPicPr>
              <p:nvPr/>
            </p:nvPicPr>
            <p:blipFill>
              <a:blip r:embed="rId3"/>
              <a:stretch>
                <a:fillRect/>
              </a:stretch>
            </p:blipFill>
            <p:spPr>
              <a:xfrm>
                <a:off x="2866727" y="1778165"/>
                <a:ext cx="798241" cy="4535461"/>
              </a:xfrm>
              <a:prstGeom prst="rect">
                <a:avLst/>
              </a:prstGeom>
            </p:spPr>
          </p:pic>
          <p:cxnSp>
            <p:nvCxnSpPr>
              <p:cNvPr id="18" name="Straight Connector 17">
                <a:extLst>
                  <a:ext uri="{FF2B5EF4-FFF2-40B4-BE49-F238E27FC236}">
                    <a16:creationId xmlns:a16="http://schemas.microsoft.com/office/drawing/2014/main" id="{28E78AE8-CFBF-8253-6A23-E50072EAEB98}"/>
                  </a:ext>
                </a:extLst>
              </p:cNvPr>
              <p:cNvCxnSpPr>
                <a:cxnSpLocks/>
              </p:cNvCxnSpPr>
              <p:nvPr/>
            </p:nvCxnSpPr>
            <p:spPr>
              <a:xfrm>
                <a:off x="4035129" y="2528464"/>
                <a:ext cx="0" cy="3827885"/>
              </a:xfrm>
              <a:prstGeom prst="line">
                <a:avLst/>
              </a:prstGeom>
              <a:ln w="41275"/>
            </p:spPr>
            <p:style>
              <a:lnRef idx="2">
                <a:schemeClr val="dk1"/>
              </a:lnRef>
              <a:fillRef idx="0">
                <a:schemeClr val="dk1"/>
              </a:fillRef>
              <a:effectRef idx="1">
                <a:schemeClr val="dk1"/>
              </a:effectRef>
              <a:fontRef idx="minor">
                <a:schemeClr val="tx1"/>
              </a:fontRef>
            </p:style>
          </p:cxnSp>
          <p:cxnSp>
            <p:nvCxnSpPr>
              <p:cNvPr id="19" name="Straight Connector 18">
                <a:extLst>
                  <a:ext uri="{FF2B5EF4-FFF2-40B4-BE49-F238E27FC236}">
                    <a16:creationId xmlns:a16="http://schemas.microsoft.com/office/drawing/2014/main" id="{F4A7587E-3387-826D-F27B-57431C93BCAB}"/>
                  </a:ext>
                </a:extLst>
              </p:cNvPr>
              <p:cNvCxnSpPr>
                <a:cxnSpLocks/>
              </p:cNvCxnSpPr>
              <p:nvPr/>
            </p:nvCxnSpPr>
            <p:spPr>
              <a:xfrm flipV="1">
                <a:off x="4035129" y="6356350"/>
                <a:ext cx="3176981" cy="25892"/>
              </a:xfrm>
              <a:prstGeom prst="line">
                <a:avLst/>
              </a:prstGeom>
              <a:ln w="41275"/>
            </p:spPr>
            <p:style>
              <a:lnRef idx="2">
                <a:schemeClr val="dk1"/>
              </a:lnRef>
              <a:fillRef idx="0">
                <a:schemeClr val="dk1"/>
              </a:fillRef>
              <a:effectRef idx="1">
                <a:schemeClr val="dk1"/>
              </a:effectRef>
              <a:fontRef idx="minor">
                <a:schemeClr val="tx1"/>
              </a:fontRef>
            </p:style>
          </p:cxnSp>
          <p:cxnSp>
            <p:nvCxnSpPr>
              <p:cNvPr id="20" name="Straight Connector 19">
                <a:extLst>
                  <a:ext uri="{FF2B5EF4-FFF2-40B4-BE49-F238E27FC236}">
                    <a16:creationId xmlns:a16="http://schemas.microsoft.com/office/drawing/2014/main" id="{74B86E40-D7D4-29A3-02A6-FAAD7B22BE86}"/>
                  </a:ext>
                </a:extLst>
              </p:cNvPr>
              <p:cNvCxnSpPr>
                <a:cxnSpLocks/>
              </p:cNvCxnSpPr>
              <p:nvPr/>
            </p:nvCxnSpPr>
            <p:spPr>
              <a:xfrm>
                <a:off x="4121422" y="4649236"/>
                <a:ext cx="3253177" cy="0"/>
              </a:xfrm>
              <a:prstGeom prst="line">
                <a:avLst/>
              </a:prstGeom>
              <a:ln w="63500">
                <a:solidFill>
                  <a:srgbClr val="FF0000"/>
                </a:solidFill>
                <a:prstDash val="sysDash"/>
              </a:ln>
            </p:spPr>
            <p:style>
              <a:lnRef idx="1">
                <a:schemeClr val="accent1"/>
              </a:lnRef>
              <a:fillRef idx="0">
                <a:schemeClr val="accent1"/>
              </a:fillRef>
              <a:effectRef idx="0">
                <a:schemeClr val="accent1"/>
              </a:effectRef>
              <a:fontRef idx="minor">
                <a:schemeClr val="tx1"/>
              </a:fontRef>
            </p:style>
          </p:cxnSp>
        </p:grpSp>
        <p:sp>
          <p:nvSpPr>
            <p:cNvPr id="29" name="TextBox 28">
              <a:extLst>
                <a:ext uri="{FF2B5EF4-FFF2-40B4-BE49-F238E27FC236}">
                  <a16:creationId xmlns:a16="http://schemas.microsoft.com/office/drawing/2014/main" id="{4E0ACA8E-9F3F-09DF-A0F0-F084A4659F8F}"/>
                </a:ext>
              </a:extLst>
            </p:cNvPr>
            <p:cNvSpPr txBox="1"/>
            <p:nvPr/>
          </p:nvSpPr>
          <p:spPr>
            <a:xfrm flipH="1">
              <a:off x="7834679" y="1965940"/>
              <a:ext cx="3789049" cy="3825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a:ln>
                    <a:noFill/>
                  </a:ln>
                  <a:solidFill>
                    <a:prstClr val="black"/>
                  </a:solidFill>
                  <a:effectLst/>
                  <a:uLnTx/>
                  <a:uFillTx/>
                  <a:latin typeface="Calibri" panose="020F0502020204030204" pitchFamily="34" charset="0"/>
                  <a:ea typeface="+mn-ea"/>
                  <a:cs typeface="+mn-cs"/>
                </a:rPr>
                <a:t>Average TP ug/L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Lac Désormeaux  24.0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Lac à la Barbue   17.0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Lac Noir                15.0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Lac Heney             11.9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Lac Vert                   9.0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
        <p:nvSpPr>
          <p:cNvPr id="3" name="TextBox 2">
            <a:extLst>
              <a:ext uri="{FF2B5EF4-FFF2-40B4-BE49-F238E27FC236}">
                <a16:creationId xmlns:a16="http://schemas.microsoft.com/office/drawing/2014/main" id="{1EC4CDAF-38AC-B032-4E81-2CE3D20C135D}"/>
              </a:ext>
            </a:extLst>
          </p:cNvPr>
          <p:cNvSpPr txBox="1"/>
          <p:nvPr/>
        </p:nvSpPr>
        <p:spPr>
          <a:xfrm>
            <a:off x="143253" y="3870817"/>
            <a:ext cx="2284600" cy="407163"/>
          </a:xfrm>
          <a:prstGeom prst="rect">
            <a:avLst/>
          </a:prstGeom>
          <a:noFill/>
        </p:spPr>
        <p:txBody>
          <a:bodyPr wrap="none" rtlCol="0">
            <a:spAutoFit/>
          </a:bodyPr>
          <a:lstStyle/>
          <a:p>
            <a:pPr marL="0" marR="0" lvl="0" indent="0" algn="l" defTabSz="447675" rtl="0" eaLnBrk="1" fontAlgn="base" latinLnBrk="0" hangingPunct="0">
              <a:lnSpc>
                <a:spcPct val="93000"/>
              </a:lnSpc>
              <a:spcBef>
                <a:spcPct val="0"/>
              </a:spcBef>
              <a:spcAft>
                <a:spcPct val="0"/>
              </a:spcAft>
              <a:buClr>
                <a:srgbClr val="000000"/>
              </a:buClr>
              <a:buSzPct val="100000"/>
              <a:buFontTx/>
              <a:buNone/>
              <a:tabLst/>
              <a:defRPr/>
            </a:pPr>
            <a:r>
              <a:rPr kumimoji="0" lang="en-US" sz="2200" b="1" i="1" u="none" strike="noStrike" kern="1200" cap="none" spc="0" normalizeH="0" baseline="0" noProof="0" dirty="0">
                <a:ln>
                  <a:noFill/>
                </a:ln>
                <a:solidFill>
                  <a:srgbClr val="00B050"/>
                </a:solidFill>
                <a:effectLst/>
                <a:uLnTx/>
                <a:uFillTx/>
                <a:latin typeface="Arial" charset="0"/>
                <a:ea typeface="+mn-ea"/>
                <a:cs typeface="+mn-cs"/>
              </a:rPr>
              <a:t>MESOTROPHIC</a:t>
            </a:r>
            <a:endParaRPr kumimoji="0" lang="en-CA" sz="2200" b="1" i="1" u="none" strike="noStrike" kern="1200" cap="none" spc="0" normalizeH="0" baseline="0" noProof="0" dirty="0">
              <a:ln>
                <a:noFill/>
              </a:ln>
              <a:solidFill>
                <a:srgbClr val="00B050"/>
              </a:solidFill>
              <a:effectLst/>
              <a:uLnTx/>
              <a:uFillTx/>
              <a:latin typeface="Arial" charset="0"/>
              <a:ea typeface="+mn-ea"/>
              <a:cs typeface="+mn-cs"/>
            </a:endParaRPr>
          </a:p>
        </p:txBody>
      </p:sp>
      <p:sp>
        <p:nvSpPr>
          <p:cNvPr id="4" name="TextBox 3">
            <a:extLst>
              <a:ext uri="{FF2B5EF4-FFF2-40B4-BE49-F238E27FC236}">
                <a16:creationId xmlns:a16="http://schemas.microsoft.com/office/drawing/2014/main" id="{1BC96307-AAB3-4DD7-2ABB-055ED70DA9E1}"/>
              </a:ext>
            </a:extLst>
          </p:cNvPr>
          <p:cNvSpPr txBox="1"/>
          <p:nvPr/>
        </p:nvSpPr>
        <p:spPr>
          <a:xfrm>
            <a:off x="-38500" y="5269525"/>
            <a:ext cx="2552302" cy="407163"/>
          </a:xfrm>
          <a:prstGeom prst="rect">
            <a:avLst/>
          </a:prstGeom>
          <a:noFill/>
        </p:spPr>
        <p:txBody>
          <a:bodyPr wrap="none" rtlCol="0">
            <a:spAutoFit/>
          </a:bodyPr>
          <a:lstStyle/>
          <a:p>
            <a:pPr marL="0" marR="0" lvl="0" indent="0" algn="l" defTabSz="447675" rtl="0" eaLnBrk="1" fontAlgn="base" latinLnBrk="0" hangingPunct="0">
              <a:lnSpc>
                <a:spcPct val="93000"/>
              </a:lnSpc>
              <a:spcBef>
                <a:spcPct val="0"/>
              </a:spcBef>
              <a:spcAft>
                <a:spcPct val="0"/>
              </a:spcAft>
              <a:buClr>
                <a:srgbClr val="000000"/>
              </a:buClr>
              <a:buSzPct val="100000"/>
              <a:buFontTx/>
              <a:buNone/>
              <a:tabLst/>
              <a:defRPr/>
            </a:pPr>
            <a:r>
              <a:rPr kumimoji="0" lang="en-US" sz="2200" b="1" i="1" u="none" strike="noStrike" kern="1200" cap="none" spc="0" normalizeH="0" baseline="0" noProof="0" dirty="0">
                <a:ln>
                  <a:noFill/>
                </a:ln>
                <a:solidFill>
                  <a:srgbClr val="00B050"/>
                </a:solidFill>
                <a:effectLst/>
                <a:uLnTx/>
                <a:uFillTx/>
                <a:latin typeface="Arial" charset="0"/>
                <a:ea typeface="+mn-ea"/>
                <a:cs typeface="+mn-cs"/>
              </a:rPr>
              <a:t>OLIGOTRPOPHIC</a:t>
            </a:r>
            <a:endParaRPr kumimoji="0" lang="en-CA" sz="2200" b="1" i="1" u="none" strike="noStrike" kern="1200" cap="none" spc="0" normalizeH="0" baseline="0" noProof="0" dirty="0">
              <a:ln>
                <a:noFill/>
              </a:ln>
              <a:solidFill>
                <a:srgbClr val="00B050"/>
              </a:solidFill>
              <a:effectLst/>
              <a:uLnTx/>
              <a:uFillTx/>
              <a:latin typeface="Arial" charset="0"/>
              <a:ea typeface="+mn-ea"/>
              <a:cs typeface="+mn-cs"/>
            </a:endParaRPr>
          </a:p>
        </p:txBody>
      </p:sp>
    </p:spTree>
    <p:extLst>
      <p:ext uri="{BB962C8B-B14F-4D97-AF65-F5344CB8AC3E}">
        <p14:creationId xmlns:p14="http://schemas.microsoft.com/office/powerpoint/2010/main" val="40505008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78400" y="74952"/>
            <a:ext cx="9286716" cy="909638"/>
          </a:xfrm>
          <a:ln>
            <a:noFill/>
          </a:ln>
        </p:spPr>
        <p:txBody>
          <a:bodyPr>
            <a:normAutofit fontScale="90000"/>
          </a:bodyPr>
          <a:lstStyle/>
          <a:p>
            <a:pPr>
              <a:spcBef>
                <a:spcPts val="600"/>
              </a:spcBef>
            </a:pPr>
            <a:r>
              <a:rPr lang="en-US" sz="4000" b="1" dirty="0">
                <a:latin typeface="+mn-lt"/>
              </a:rPr>
              <a:t>Water clarity measurements using a Secchi disk (depth in meters)</a:t>
            </a:r>
            <a:endParaRPr lang="en-CA" sz="4000" b="1" dirty="0">
              <a:latin typeface="+mn-lt"/>
            </a:endParaRPr>
          </a:p>
        </p:txBody>
      </p:sp>
      <p:sp>
        <p:nvSpPr>
          <p:cNvPr id="4" name="TextBox 3">
            <a:extLst>
              <a:ext uri="{FF2B5EF4-FFF2-40B4-BE49-F238E27FC236}">
                <a16:creationId xmlns:a16="http://schemas.microsoft.com/office/drawing/2014/main" id="{5BB0EC86-F003-494E-9A2B-FE25ECDD7D25}"/>
              </a:ext>
            </a:extLst>
          </p:cNvPr>
          <p:cNvSpPr txBox="1"/>
          <p:nvPr/>
        </p:nvSpPr>
        <p:spPr>
          <a:xfrm>
            <a:off x="283502" y="4919727"/>
            <a:ext cx="11286198" cy="193899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The depth measured by the Secchi disk allows us to assess turbidity (water transparency), which depends on many factors such as algae, phytoplankton, and suspended sediments.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Generally, clearer water means cleaner, healthier water.</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Lake Heney experienced a decrease in transparency in 2025.</a:t>
            </a:r>
            <a:endParaRPr kumimoji="0" lang="en-CA" sz="24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1026" name="Picture 2" descr="Friends of Hobbs State Park - Conservation Area, Inc. - Secchi Day ...">
            <a:extLst>
              <a:ext uri="{FF2B5EF4-FFF2-40B4-BE49-F238E27FC236}">
                <a16:creationId xmlns:a16="http://schemas.microsoft.com/office/drawing/2014/main" id="{69C4F501-2993-4602-A9D3-791F927601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502" y="1783365"/>
            <a:ext cx="3708837" cy="292494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Content Placeholder 7">
            <a:extLst>
              <a:ext uri="{FF2B5EF4-FFF2-40B4-BE49-F238E27FC236}">
                <a16:creationId xmlns:a16="http://schemas.microsoft.com/office/drawing/2014/main" id="{7879F8DD-2301-4A51-9669-24E9F619EDE1}"/>
              </a:ext>
            </a:extLst>
          </p:cNvPr>
          <p:cNvGraphicFramePr>
            <a:graphicFrameLocks/>
          </p:cNvGraphicFramePr>
          <p:nvPr/>
        </p:nvGraphicFramePr>
        <p:xfrm>
          <a:off x="4178250" y="1108560"/>
          <a:ext cx="7471537" cy="3599749"/>
        </p:xfrm>
        <a:graphic>
          <a:graphicData uri="http://schemas.openxmlformats.org/drawingml/2006/table">
            <a:tbl>
              <a:tblPr firstRow="1" firstCol="1" bandRow="1">
                <a:tableStyleId>{5C22544A-7EE6-4342-B048-85BDC9FD1C3A}</a:tableStyleId>
              </a:tblPr>
              <a:tblGrid>
                <a:gridCol w="1711760">
                  <a:extLst>
                    <a:ext uri="{9D8B030D-6E8A-4147-A177-3AD203B41FA5}">
                      <a16:colId xmlns:a16="http://schemas.microsoft.com/office/drawing/2014/main" val="20000"/>
                    </a:ext>
                  </a:extLst>
                </a:gridCol>
                <a:gridCol w="1179301">
                  <a:extLst>
                    <a:ext uri="{9D8B030D-6E8A-4147-A177-3AD203B41FA5}">
                      <a16:colId xmlns:a16="http://schemas.microsoft.com/office/drawing/2014/main" val="20001"/>
                    </a:ext>
                  </a:extLst>
                </a:gridCol>
                <a:gridCol w="1261602">
                  <a:extLst>
                    <a:ext uri="{9D8B030D-6E8A-4147-A177-3AD203B41FA5}">
                      <a16:colId xmlns:a16="http://schemas.microsoft.com/office/drawing/2014/main" val="20003"/>
                    </a:ext>
                  </a:extLst>
                </a:gridCol>
                <a:gridCol w="1251077">
                  <a:extLst>
                    <a:ext uri="{9D8B030D-6E8A-4147-A177-3AD203B41FA5}">
                      <a16:colId xmlns:a16="http://schemas.microsoft.com/office/drawing/2014/main" val="20004"/>
                    </a:ext>
                  </a:extLst>
                </a:gridCol>
                <a:gridCol w="1051681">
                  <a:extLst>
                    <a:ext uri="{9D8B030D-6E8A-4147-A177-3AD203B41FA5}">
                      <a16:colId xmlns:a16="http://schemas.microsoft.com/office/drawing/2014/main" val="1297335192"/>
                    </a:ext>
                  </a:extLst>
                </a:gridCol>
                <a:gridCol w="1016116">
                  <a:extLst>
                    <a:ext uri="{9D8B030D-6E8A-4147-A177-3AD203B41FA5}">
                      <a16:colId xmlns:a16="http://schemas.microsoft.com/office/drawing/2014/main" val="171305164"/>
                    </a:ext>
                  </a:extLst>
                </a:gridCol>
              </a:tblGrid>
              <a:tr h="700839">
                <a:tc>
                  <a:txBody>
                    <a:bodyPr/>
                    <a:lstStyle/>
                    <a:p>
                      <a:endParaRPr lang="en-CA" sz="2000" dirty="0">
                        <a:latin typeface="Arial" panose="020B0604020202020204" pitchFamily="34" charset="0"/>
                        <a:cs typeface="Arial" panose="020B0604020202020204" pitchFamily="34" charset="0"/>
                      </a:endParaRPr>
                    </a:p>
                  </a:txBody>
                  <a:tcPr>
                    <a:solidFill>
                      <a:schemeClr val="accent6">
                        <a:lumMod val="75000"/>
                      </a:schemeClr>
                    </a:solidFill>
                  </a:tcPr>
                </a:tc>
                <a:tc>
                  <a:txBody>
                    <a:bodyPr/>
                    <a:lstStyle/>
                    <a:p>
                      <a:pPr algn="ctr"/>
                      <a:r>
                        <a:rPr lang="fr-CA" sz="2000" noProof="0" dirty="0">
                          <a:latin typeface="Arial" panose="020B0604020202020204" pitchFamily="34" charset="0"/>
                          <a:cs typeface="Arial" panose="020B0604020202020204" pitchFamily="34" charset="0"/>
                        </a:rPr>
                        <a:t>Spring</a:t>
                      </a:r>
                    </a:p>
                  </a:txBody>
                  <a:tcPr>
                    <a:solidFill>
                      <a:schemeClr val="accent6">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000" noProof="0" dirty="0">
                          <a:latin typeface="Arial" panose="020B0604020202020204" pitchFamily="34" charset="0"/>
                          <a:cs typeface="Arial" panose="020B0604020202020204" pitchFamily="34" charset="0"/>
                        </a:rPr>
                        <a:t>Summer</a:t>
                      </a:r>
                    </a:p>
                    <a:p>
                      <a:pPr algn="ctr"/>
                      <a:endParaRPr lang="en-US" sz="2000" dirty="0">
                        <a:latin typeface="Arial" panose="020B0604020202020204" pitchFamily="34" charset="0"/>
                        <a:cs typeface="Arial" panose="020B0604020202020204" pitchFamily="34" charset="0"/>
                      </a:endParaRPr>
                    </a:p>
                  </a:txBody>
                  <a:tcPr>
                    <a:solidFill>
                      <a:schemeClr val="accent6">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000" noProof="0" dirty="0">
                          <a:latin typeface="Arial" panose="020B0604020202020204" pitchFamily="34" charset="0"/>
                          <a:cs typeface="Arial" panose="020B0604020202020204" pitchFamily="34" charset="0"/>
                        </a:rPr>
                        <a:t>Late Fall</a:t>
                      </a:r>
                    </a:p>
                    <a:p>
                      <a:pPr algn="ctr"/>
                      <a:endParaRPr lang="en-CA" sz="2000" dirty="0">
                        <a:latin typeface="Arial" panose="020B0604020202020204" pitchFamily="34" charset="0"/>
                        <a:cs typeface="Arial" panose="020B0604020202020204" pitchFamily="34" charset="0"/>
                      </a:endParaRPr>
                    </a:p>
                  </a:txBody>
                  <a:tcPr>
                    <a:solidFill>
                      <a:schemeClr val="accent6">
                        <a:lumMod val="75000"/>
                      </a:schemeClr>
                    </a:solidFill>
                  </a:tcPr>
                </a:tc>
                <a:tc>
                  <a:txBody>
                    <a:bodyPr/>
                    <a:lstStyle/>
                    <a:p>
                      <a:pPr algn="ctr"/>
                      <a:r>
                        <a:rPr lang="en-CA" sz="2000" dirty="0">
                          <a:latin typeface="Arial" panose="020B0604020202020204" pitchFamily="34" charset="0"/>
                          <a:cs typeface="Arial" panose="020B0604020202020204" pitchFamily="34" charset="0"/>
                        </a:rPr>
                        <a:t>AVG 2025</a:t>
                      </a:r>
                    </a:p>
                  </a:txBody>
                  <a:tcPr>
                    <a:solidFill>
                      <a:schemeClr val="accent6">
                        <a:lumMod val="75000"/>
                      </a:schemeClr>
                    </a:solidFill>
                  </a:tcPr>
                </a:tc>
                <a:tc>
                  <a:txBody>
                    <a:bodyPr/>
                    <a:lstStyle/>
                    <a:p>
                      <a:pPr algn="ctr"/>
                      <a:r>
                        <a:rPr lang="en-CA" sz="2000" dirty="0">
                          <a:latin typeface="Arial" panose="020B0604020202020204" pitchFamily="34" charset="0"/>
                          <a:cs typeface="Arial" panose="020B0604020202020204" pitchFamily="34" charset="0"/>
                        </a:rPr>
                        <a:t>AVG 2024</a:t>
                      </a:r>
                    </a:p>
                  </a:txBody>
                  <a:tcPr>
                    <a:solidFill>
                      <a:schemeClr val="accent6">
                        <a:lumMod val="75000"/>
                      </a:schemeClr>
                    </a:solidFill>
                  </a:tcPr>
                </a:tc>
                <a:extLst>
                  <a:ext uri="{0D108BD9-81ED-4DB2-BD59-A6C34878D82A}">
                    <a16:rowId xmlns:a16="http://schemas.microsoft.com/office/drawing/2014/main" val="10000"/>
                  </a:ext>
                </a:extLst>
              </a:tr>
              <a:tr h="4799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latin typeface="Arial" panose="020B0604020202020204" pitchFamily="34" charset="0"/>
                          <a:cs typeface="Arial" panose="020B0604020202020204" pitchFamily="34" charset="0"/>
                        </a:rPr>
                        <a:t>Lac Heney</a:t>
                      </a:r>
                      <a:endParaRPr lang="en-CA" sz="2000" dirty="0">
                        <a:latin typeface="Arial" panose="020B0604020202020204" pitchFamily="34" charset="0"/>
                        <a:cs typeface="Arial" panose="020B0604020202020204" pitchFamily="34" charset="0"/>
                      </a:endParaRPr>
                    </a:p>
                  </a:txBody>
                  <a:tcPr>
                    <a:solidFill>
                      <a:schemeClr val="accent6">
                        <a:lumMod val="75000"/>
                      </a:schemeClr>
                    </a:solidFill>
                  </a:tcPr>
                </a:tc>
                <a:tc>
                  <a:txBody>
                    <a:bodyPr/>
                    <a:lstStyle/>
                    <a:p>
                      <a:pPr algn="ctr"/>
                      <a:r>
                        <a:rPr lang="en-CA" sz="2400" dirty="0">
                          <a:latin typeface="Arial" panose="020B0604020202020204" pitchFamily="34" charset="0"/>
                          <a:cs typeface="Arial" panose="020B0604020202020204" pitchFamily="34" charset="0"/>
                        </a:rPr>
                        <a:t>1.8</a:t>
                      </a:r>
                    </a:p>
                  </a:txBody>
                  <a:tcPr/>
                </a:tc>
                <a:tc>
                  <a:txBody>
                    <a:bodyPr/>
                    <a:lstStyle/>
                    <a:p>
                      <a:pPr algn="ctr"/>
                      <a:r>
                        <a:rPr lang="en-CA" sz="2400" dirty="0">
                          <a:latin typeface="Arial" panose="020B0604020202020204" pitchFamily="34" charset="0"/>
                          <a:cs typeface="Arial" panose="020B0604020202020204" pitchFamily="34" charset="0"/>
                        </a:rPr>
                        <a:t>3.0</a:t>
                      </a:r>
                    </a:p>
                  </a:txBody>
                  <a:tcPr/>
                </a:tc>
                <a:tc>
                  <a:txBody>
                    <a:bodyPr/>
                    <a:lstStyle/>
                    <a:p>
                      <a:pPr algn="ctr"/>
                      <a:r>
                        <a:rPr lang="en-CA" sz="2400" dirty="0">
                          <a:latin typeface="Arial" panose="020B0604020202020204" pitchFamily="34" charset="0"/>
                          <a:cs typeface="Arial" panose="020B0604020202020204" pitchFamily="34" charset="0"/>
                        </a:rPr>
                        <a:t>2.0</a:t>
                      </a:r>
                    </a:p>
                  </a:txBody>
                  <a:tcPr/>
                </a:tc>
                <a:tc>
                  <a:txBody>
                    <a:bodyPr/>
                    <a:lstStyle/>
                    <a:p>
                      <a:pPr algn="ctr"/>
                      <a:r>
                        <a:rPr lang="en-CA" sz="2400" b="1" dirty="0">
                          <a:latin typeface="Arial" panose="020B0604020202020204" pitchFamily="34" charset="0"/>
                          <a:cs typeface="Arial" panose="020B0604020202020204" pitchFamily="34" charset="0"/>
                        </a:rPr>
                        <a:t>2.3</a:t>
                      </a:r>
                    </a:p>
                  </a:txBody>
                  <a:tcPr/>
                </a:tc>
                <a:tc>
                  <a:txBody>
                    <a:bodyPr/>
                    <a:lstStyle/>
                    <a:p>
                      <a:pPr algn="ctr"/>
                      <a:r>
                        <a:rPr lang="en-CA" sz="2400" dirty="0">
                          <a:latin typeface="Arial" panose="020B0604020202020204" pitchFamily="34" charset="0"/>
                          <a:cs typeface="Arial" panose="020B0604020202020204" pitchFamily="34" charset="0"/>
                        </a:rPr>
                        <a:t>4.8</a:t>
                      </a:r>
                    </a:p>
                  </a:txBody>
                  <a:tcPr/>
                </a:tc>
                <a:extLst>
                  <a:ext uri="{0D108BD9-81ED-4DB2-BD59-A6C34878D82A}">
                    <a16:rowId xmlns:a16="http://schemas.microsoft.com/office/drawing/2014/main" val="10001"/>
                  </a:ext>
                </a:extLst>
              </a:tr>
              <a:tr h="496452">
                <a:tc>
                  <a:txBody>
                    <a:bodyPr/>
                    <a:lstStyle/>
                    <a:p>
                      <a:r>
                        <a:rPr lang="en-US" sz="2000" dirty="0">
                          <a:latin typeface="Arial" panose="020B0604020202020204" pitchFamily="34" charset="0"/>
                          <a:cs typeface="Arial" panose="020B0604020202020204" pitchFamily="34" charset="0"/>
                        </a:rPr>
                        <a:t>Lac Vert</a:t>
                      </a:r>
                      <a:endParaRPr lang="en-CA" sz="2000" dirty="0">
                        <a:latin typeface="Arial" panose="020B0604020202020204" pitchFamily="34" charset="0"/>
                        <a:cs typeface="Arial" panose="020B0604020202020204" pitchFamily="34" charset="0"/>
                      </a:endParaRPr>
                    </a:p>
                  </a:txBody>
                  <a:tcPr>
                    <a:solidFill>
                      <a:schemeClr val="accent6">
                        <a:lumMod val="75000"/>
                      </a:schemeClr>
                    </a:solidFill>
                  </a:tcPr>
                </a:tc>
                <a:tc>
                  <a:txBody>
                    <a:bodyPr/>
                    <a:lstStyle/>
                    <a:p>
                      <a:pPr algn="ctr"/>
                      <a:r>
                        <a:rPr lang="en-CA" sz="2400" dirty="0">
                          <a:latin typeface="Arial" panose="020B0604020202020204" pitchFamily="34" charset="0"/>
                          <a:cs typeface="Arial" panose="020B0604020202020204" pitchFamily="34" charset="0"/>
                        </a:rPr>
                        <a:t>1.9</a:t>
                      </a:r>
                    </a:p>
                  </a:txBody>
                  <a:tcPr/>
                </a:tc>
                <a:tc>
                  <a:txBody>
                    <a:bodyPr/>
                    <a:lstStyle/>
                    <a:p>
                      <a:pPr algn="ctr"/>
                      <a:r>
                        <a:rPr lang="en-CA" sz="2400" dirty="0">
                          <a:latin typeface="Arial" panose="020B0604020202020204" pitchFamily="34" charset="0"/>
                          <a:cs typeface="Arial" panose="020B0604020202020204" pitchFamily="34" charset="0"/>
                        </a:rPr>
                        <a:t>7.0</a:t>
                      </a:r>
                    </a:p>
                  </a:txBody>
                  <a:tcPr/>
                </a:tc>
                <a:tc>
                  <a:txBody>
                    <a:bodyPr/>
                    <a:lstStyle/>
                    <a:p>
                      <a:pPr algn="ctr"/>
                      <a:r>
                        <a:rPr lang="en-CA" sz="2400" dirty="0">
                          <a:latin typeface="Arial" panose="020B0604020202020204" pitchFamily="34" charset="0"/>
                          <a:cs typeface="Arial" panose="020B0604020202020204" pitchFamily="34" charset="0"/>
                        </a:rPr>
                        <a:t>3.6</a:t>
                      </a:r>
                    </a:p>
                  </a:txBody>
                  <a:tcPr/>
                </a:tc>
                <a:tc>
                  <a:txBody>
                    <a:bodyPr/>
                    <a:lstStyle/>
                    <a:p>
                      <a:pPr algn="ctr"/>
                      <a:r>
                        <a:rPr lang="en-CA" sz="2400" b="1" dirty="0">
                          <a:latin typeface="Arial" panose="020B0604020202020204" pitchFamily="34" charset="0"/>
                          <a:cs typeface="Arial" panose="020B0604020202020204" pitchFamily="34" charset="0"/>
                        </a:rPr>
                        <a:t>3.4</a:t>
                      </a:r>
                    </a:p>
                  </a:txBody>
                  <a:tcPr/>
                </a:tc>
                <a:tc>
                  <a:txBody>
                    <a:bodyPr/>
                    <a:lstStyle/>
                    <a:p>
                      <a:pPr algn="ctr"/>
                      <a:r>
                        <a:rPr lang="en-CA" sz="2400" dirty="0">
                          <a:latin typeface="Arial" panose="020B0604020202020204" pitchFamily="34" charset="0"/>
                          <a:cs typeface="Arial" panose="020B0604020202020204" pitchFamily="34" charset="0"/>
                        </a:rPr>
                        <a:t>3.4</a:t>
                      </a:r>
                    </a:p>
                  </a:txBody>
                  <a:tcPr/>
                </a:tc>
                <a:extLst>
                  <a:ext uri="{0D108BD9-81ED-4DB2-BD59-A6C34878D82A}">
                    <a16:rowId xmlns:a16="http://schemas.microsoft.com/office/drawing/2014/main" val="10002"/>
                  </a:ext>
                </a:extLst>
              </a:tr>
              <a:tr h="52019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2000" b="1" i="0" u="none" strike="noStrike" kern="1200" baseline="0" dirty="0">
                          <a:solidFill>
                            <a:schemeClr val="lt1"/>
                          </a:solidFill>
                          <a:latin typeface="Arial" panose="020B0604020202020204" pitchFamily="34" charset="0"/>
                          <a:ea typeface="+mn-ea"/>
                          <a:cs typeface="Arial" panose="020B0604020202020204" pitchFamily="34" charset="0"/>
                        </a:rPr>
                        <a:t>Lac Noir</a:t>
                      </a:r>
                      <a:endParaRPr lang="en-CA" sz="20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solidFill>
                      <a:schemeClr val="accent6">
                        <a:lumMod val="75000"/>
                      </a:schemeClr>
                    </a:solidFill>
                  </a:tcPr>
                </a:tc>
                <a:tc>
                  <a:txBody>
                    <a:bodyPr/>
                    <a:lstStyle/>
                    <a:p>
                      <a:pPr marL="0" marR="0" lvl="0" indent="0" algn="ctr" defTabSz="914220" rtl="0" eaLnBrk="1" fontAlgn="auto" latinLnBrk="0" hangingPunct="1">
                        <a:lnSpc>
                          <a:spcPct val="100000"/>
                        </a:lnSpc>
                        <a:spcBef>
                          <a:spcPts val="0"/>
                        </a:spcBef>
                        <a:spcAft>
                          <a:spcPts val="0"/>
                        </a:spcAft>
                        <a:buClrTx/>
                        <a:buSzTx/>
                        <a:buFontTx/>
                        <a:buNone/>
                        <a:tabLst/>
                        <a:defRPr/>
                      </a:pPr>
                      <a:r>
                        <a:rPr lang="en-CA" sz="2400" dirty="0">
                          <a:latin typeface="Arial" panose="020B0604020202020204" pitchFamily="34" charset="0"/>
                          <a:cs typeface="Arial" panose="020B0604020202020204" pitchFamily="34" charset="0"/>
                        </a:rPr>
                        <a:t>3.0</a:t>
                      </a:r>
                    </a:p>
                  </a:txBody>
                  <a:tcPr/>
                </a:tc>
                <a:tc>
                  <a:txBody>
                    <a:bodyPr/>
                    <a:lstStyle/>
                    <a:p>
                      <a:pPr marL="0" marR="0" lvl="0" indent="0" algn="ctr" defTabSz="914220" rtl="0" eaLnBrk="1" fontAlgn="auto" latinLnBrk="0" hangingPunct="1">
                        <a:lnSpc>
                          <a:spcPct val="100000"/>
                        </a:lnSpc>
                        <a:spcBef>
                          <a:spcPts val="0"/>
                        </a:spcBef>
                        <a:spcAft>
                          <a:spcPts val="0"/>
                        </a:spcAft>
                        <a:buClrTx/>
                        <a:buSzTx/>
                        <a:buFontTx/>
                        <a:buNone/>
                        <a:tabLst/>
                        <a:defRPr/>
                      </a:pPr>
                      <a:r>
                        <a:rPr lang="en-CA" sz="2400" dirty="0">
                          <a:latin typeface="Arial" panose="020B0604020202020204" pitchFamily="34" charset="0"/>
                          <a:cs typeface="Arial" panose="020B0604020202020204" pitchFamily="34" charset="0"/>
                        </a:rPr>
                        <a:t>4.0</a:t>
                      </a:r>
                    </a:p>
                  </a:txBody>
                  <a:tcPr/>
                </a:tc>
                <a:tc>
                  <a:txBody>
                    <a:bodyPr/>
                    <a:lstStyle/>
                    <a:p>
                      <a:pPr marL="0" marR="0" lvl="0" indent="0" algn="ctr" defTabSz="914220" rtl="0" eaLnBrk="1" fontAlgn="auto" latinLnBrk="0" hangingPunct="1">
                        <a:lnSpc>
                          <a:spcPct val="100000"/>
                        </a:lnSpc>
                        <a:spcBef>
                          <a:spcPts val="0"/>
                        </a:spcBef>
                        <a:spcAft>
                          <a:spcPts val="0"/>
                        </a:spcAft>
                        <a:buClrTx/>
                        <a:buSzTx/>
                        <a:buFontTx/>
                        <a:buNone/>
                        <a:tabLst/>
                        <a:defRPr/>
                      </a:pPr>
                      <a:r>
                        <a:rPr lang="en-CA" sz="2400" dirty="0">
                          <a:latin typeface="Arial" panose="020B0604020202020204" pitchFamily="34" charset="0"/>
                          <a:cs typeface="Arial" panose="020B0604020202020204" pitchFamily="34" charset="0"/>
                        </a:rPr>
                        <a:t>2.0</a:t>
                      </a:r>
                    </a:p>
                  </a:txBody>
                  <a:tcPr/>
                </a:tc>
                <a:tc>
                  <a:txBody>
                    <a:bodyPr/>
                    <a:lstStyle/>
                    <a:p>
                      <a:pPr marL="0" marR="0" lvl="0" indent="0" algn="ctr" defTabSz="914220" rtl="0" eaLnBrk="1" fontAlgn="auto" latinLnBrk="0" hangingPunct="1">
                        <a:lnSpc>
                          <a:spcPct val="100000"/>
                        </a:lnSpc>
                        <a:spcBef>
                          <a:spcPts val="0"/>
                        </a:spcBef>
                        <a:spcAft>
                          <a:spcPts val="0"/>
                        </a:spcAft>
                        <a:buClrTx/>
                        <a:buSzTx/>
                        <a:buFontTx/>
                        <a:buNone/>
                        <a:tabLst/>
                        <a:defRPr/>
                      </a:pPr>
                      <a:r>
                        <a:rPr lang="en-CA" sz="2400" b="1" dirty="0">
                          <a:latin typeface="Arial" panose="020B0604020202020204" pitchFamily="34" charset="0"/>
                          <a:cs typeface="Arial" panose="020B0604020202020204" pitchFamily="34" charset="0"/>
                        </a:rPr>
                        <a:t>3.3</a:t>
                      </a:r>
                    </a:p>
                  </a:txBody>
                  <a:tcPr/>
                </a:tc>
                <a:tc>
                  <a:txBody>
                    <a:bodyPr/>
                    <a:lstStyle/>
                    <a:p>
                      <a:pPr marL="0" marR="0" lvl="0" indent="0" algn="ctr" defTabSz="914220" rtl="0" eaLnBrk="1" fontAlgn="auto" latinLnBrk="0" hangingPunct="1">
                        <a:lnSpc>
                          <a:spcPct val="100000"/>
                        </a:lnSpc>
                        <a:spcBef>
                          <a:spcPts val="0"/>
                        </a:spcBef>
                        <a:spcAft>
                          <a:spcPts val="0"/>
                        </a:spcAft>
                        <a:buClrTx/>
                        <a:buSzTx/>
                        <a:buFontTx/>
                        <a:buNone/>
                        <a:tabLst/>
                        <a:defRPr/>
                      </a:pPr>
                      <a:r>
                        <a:rPr lang="en-CA" sz="2400" dirty="0">
                          <a:latin typeface="Arial" panose="020B0604020202020204" pitchFamily="34" charset="0"/>
                          <a:cs typeface="Arial" panose="020B0604020202020204" pitchFamily="34" charset="0"/>
                        </a:rPr>
                        <a:t>3.0</a:t>
                      </a:r>
                    </a:p>
                  </a:txBody>
                  <a:tcPr/>
                </a:tc>
                <a:extLst>
                  <a:ext uri="{0D108BD9-81ED-4DB2-BD59-A6C34878D82A}">
                    <a16:rowId xmlns:a16="http://schemas.microsoft.com/office/drawing/2014/main" val="10003"/>
                  </a:ext>
                </a:extLst>
              </a:tr>
              <a:tr h="7008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2000" b="1" i="0" u="none" strike="noStrike" kern="1200" baseline="0" dirty="0">
                          <a:solidFill>
                            <a:schemeClr val="lt1"/>
                          </a:solidFill>
                          <a:latin typeface="Arial" panose="020B0604020202020204" pitchFamily="34" charset="0"/>
                          <a:ea typeface="+mn-ea"/>
                          <a:cs typeface="Arial" panose="020B0604020202020204" pitchFamily="34" charset="0"/>
                        </a:rPr>
                        <a:t>Lac à la Barbue</a:t>
                      </a:r>
                      <a:endParaRPr lang="en-CA" sz="20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solidFill>
                      <a:schemeClr val="accent6">
                        <a:lumMod val="75000"/>
                      </a:schemeClr>
                    </a:solidFill>
                  </a:tcPr>
                </a:tc>
                <a:tc>
                  <a:txBody>
                    <a:bodyPr/>
                    <a:lstStyle/>
                    <a:p>
                      <a:pPr algn="ctr"/>
                      <a:r>
                        <a:rPr lang="en-CA" sz="2400" dirty="0">
                          <a:latin typeface="Arial" panose="020B0604020202020204" pitchFamily="34" charset="0"/>
                          <a:cs typeface="Arial" panose="020B0604020202020204" pitchFamily="34" charset="0"/>
                        </a:rPr>
                        <a:t>1.8</a:t>
                      </a:r>
                    </a:p>
                  </a:txBody>
                  <a:tcPr/>
                </a:tc>
                <a:tc>
                  <a:txBody>
                    <a:bodyPr/>
                    <a:lstStyle/>
                    <a:p>
                      <a:pPr algn="ctr"/>
                      <a:r>
                        <a:rPr lang="en-CA" sz="2400" dirty="0">
                          <a:latin typeface="Arial" panose="020B0604020202020204" pitchFamily="34" charset="0"/>
                          <a:cs typeface="Arial" panose="020B0604020202020204" pitchFamily="34" charset="0"/>
                        </a:rPr>
                        <a:t>5.0</a:t>
                      </a:r>
                    </a:p>
                  </a:txBody>
                  <a:tcPr/>
                </a:tc>
                <a:tc>
                  <a:txBody>
                    <a:bodyPr/>
                    <a:lstStyle/>
                    <a:p>
                      <a:pPr algn="ctr"/>
                      <a:r>
                        <a:rPr lang="en-CA" sz="2400" dirty="0">
                          <a:latin typeface="Arial" panose="020B0604020202020204" pitchFamily="34" charset="0"/>
                          <a:cs typeface="Arial" panose="020B0604020202020204" pitchFamily="34" charset="0"/>
                        </a:rPr>
                        <a:t>2.0</a:t>
                      </a:r>
                    </a:p>
                  </a:txBody>
                  <a:tcPr/>
                </a:tc>
                <a:tc>
                  <a:txBody>
                    <a:bodyPr/>
                    <a:lstStyle/>
                    <a:p>
                      <a:pPr algn="ctr"/>
                      <a:r>
                        <a:rPr lang="en-CA" sz="2400" b="1" dirty="0">
                          <a:latin typeface="Arial" panose="020B0604020202020204" pitchFamily="34" charset="0"/>
                          <a:cs typeface="Arial" panose="020B0604020202020204" pitchFamily="34" charset="0"/>
                        </a:rPr>
                        <a:t>2.9</a:t>
                      </a:r>
                    </a:p>
                  </a:txBody>
                  <a:tcPr/>
                </a:tc>
                <a:tc>
                  <a:txBody>
                    <a:bodyPr/>
                    <a:lstStyle/>
                    <a:p>
                      <a:pPr algn="ctr"/>
                      <a:r>
                        <a:rPr lang="en-CA" sz="2400" dirty="0">
                          <a:latin typeface="Arial" panose="020B0604020202020204" pitchFamily="34" charset="0"/>
                          <a:cs typeface="Arial" panose="020B0604020202020204" pitchFamily="34" charset="0"/>
                        </a:rPr>
                        <a:t>3.0</a:t>
                      </a:r>
                    </a:p>
                  </a:txBody>
                  <a:tcPr/>
                </a:tc>
                <a:extLst>
                  <a:ext uri="{0D108BD9-81ED-4DB2-BD59-A6C34878D82A}">
                    <a16:rowId xmlns:a16="http://schemas.microsoft.com/office/drawing/2014/main" val="10004"/>
                  </a:ext>
                </a:extLst>
              </a:tr>
              <a:tr h="700839">
                <a:tc>
                  <a:txBody>
                    <a:bodyPr/>
                    <a:lstStyle/>
                    <a:p>
                      <a:pPr marL="0" marR="0" lvl="0" indent="0" algn="l" defTabSz="914220" rtl="0" eaLnBrk="1" fontAlgn="auto" latinLnBrk="0" hangingPunct="1">
                        <a:lnSpc>
                          <a:spcPct val="100000"/>
                        </a:lnSpc>
                        <a:spcBef>
                          <a:spcPts val="0"/>
                        </a:spcBef>
                        <a:spcAft>
                          <a:spcPts val="0"/>
                        </a:spcAft>
                        <a:buClrTx/>
                        <a:buSzTx/>
                        <a:buFontTx/>
                        <a:buNone/>
                        <a:tabLst/>
                        <a:defRPr/>
                      </a:pPr>
                      <a:r>
                        <a:rPr lang="en-CA" sz="2000" b="1" i="0" u="none" strike="noStrike" kern="1200" baseline="0" dirty="0">
                          <a:solidFill>
                            <a:schemeClr val="lt1"/>
                          </a:solidFill>
                          <a:latin typeface="Arial" panose="020B0604020202020204" pitchFamily="34" charset="0"/>
                          <a:ea typeface="+mn-ea"/>
                          <a:cs typeface="Arial" panose="020B0604020202020204" pitchFamily="34" charset="0"/>
                        </a:rPr>
                        <a:t>Lac Desormeaux</a:t>
                      </a:r>
                      <a:endParaRPr lang="en-CA" sz="2000" b="0" i="0" u="none" strike="noStrike" kern="1200" baseline="0" dirty="0">
                        <a:solidFill>
                          <a:schemeClr val="lt1"/>
                        </a:solidFill>
                        <a:latin typeface="Arial" panose="020B0604020202020204" pitchFamily="34" charset="0"/>
                        <a:ea typeface="+mn-ea"/>
                        <a:cs typeface="Arial" panose="020B0604020202020204" pitchFamily="34" charset="0"/>
                      </a:endParaRPr>
                    </a:p>
                  </a:txBody>
                  <a:tcPr>
                    <a:solidFill>
                      <a:schemeClr val="accent6">
                        <a:lumMod val="75000"/>
                      </a:schemeClr>
                    </a:solidFill>
                  </a:tcPr>
                </a:tc>
                <a:tc>
                  <a:txBody>
                    <a:bodyPr/>
                    <a:lstStyle/>
                    <a:p>
                      <a:pPr algn="ctr"/>
                      <a:r>
                        <a:rPr lang="en-CA" sz="2400" dirty="0">
                          <a:latin typeface="Arial" panose="020B0604020202020204" pitchFamily="34" charset="0"/>
                          <a:cs typeface="Arial" panose="020B0604020202020204" pitchFamily="34" charset="0"/>
                        </a:rPr>
                        <a:t>1.8</a:t>
                      </a:r>
                    </a:p>
                  </a:txBody>
                  <a:tcPr/>
                </a:tc>
                <a:tc>
                  <a:txBody>
                    <a:bodyPr/>
                    <a:lstStyle/>
                    <a:p>
                      <a:pPr algn="ctr"/>
                      <a:r>
                        <a:rPr lang="en-CA" sz="2400" dirty="0">
                          <a:latin typeface="Arial" panose="020B0604020202020204" pitchFamily="34" charset="0"/>
                          <a:cs typeface="Arial" panose="020B0604020202020204" pitchFamily="34" charset="0"/>
                        </a:rPr>
                        <a:t>3.0</a:t>
                      </a:r>
                    </a:p>
                  </a:txBody>
                  <a:tcPr/>
                </a:tc>
                <a:tc>
                  <a:txBody>
                    <a:bodyPr/>
                    <a:lstStyle/>
                    <a:p>
                      <a:pPr algn="ctr"/>
                      <a:r>
                        <a:rPr lang="en-CA" sz="2400" dirty="0">
                          <a:latin typeface="Arial" panose="020B0604020202020204" pitchFamily="34" charset="0"/>
                          <a:cs typeface="Arial" panose="020B0604020202020204" pitchFamily="34" charset="0"/>
                        </a:rPr>
                        <a:t>2.0</a:t>
                      </a:r>
                    </a:p>
                  </a:txBody>
                  <a:tcPr/>
                </a:tc>
                <a:tc>
                  <a:txBody>
                    <a:bodyPr/>
                    <a:lstStyle/>
                    <a:p>
                      <a:pPr algn="ctr"/>
                      <a:r>
                        <a:rPr lang="en-CA" sz="2400" b="1" dirty="0">
                          <a:latin typeface="Arial" panose="020B0604020202020204" pitchFamily="34" charset="0"/>
                          <a:cs typeface="Arial" panose="020B0604020202020204" pitchFamily="34" charset="0"/>
                        </a:rPr>
                        <a:t>2.3</a:t>
                      </a:r>
                    </a:p>
                  </a:txBody>
                  <a:tcPr/>
                </a:tc>
                <a:tc>
                  <a:txBody>
                    <a:bodyPr/>
                    <a:lstStyle/>
                    <a:p>
                      <a:pPr algn="ctr"/>
                      <a:r>
                        <a:rPr lang="en-CA" sz="2400" dirty="0">
                          <a:latin typeface="Arial" panose="020B0604020202020204" pitchFamily="34" charset="0"/>
                          <a:cs typeface="Arial" panose="020B0604020202020204" pitchFamily="34" charset="0"/>
                        </a:rPr>
                        <a:t>2.1</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6782652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4AA73BF-6589-AC2F-E9B2-B8619B98BF85}"/>
              </a:ext>
            </a:extLst>
          </p:cNvPr>
          <p:cNvSpPr txBox="1"/>
          <p:nvPr/>
        </p:nvSpPr>
        <p:spPr>
          <a:xfrm>
            <a:off x="140529" y="1468149"/>
            <a:ext cx="4720490" cy="498598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600"/>
              </a:spcAft>
              <a:buClrTx/>
              <a:buSzTx/>
              <a:buFont typeface="Wingdings" pitchFamily="2" charset="2"/>
              <a:buChar char="Ø"/>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The dark blue areas indicate optimal habitat for lake trout (water between 8 and 12°C and oxygen above 6.5 mg/L).</a:t>
            </a:r>
          </a:p>
          <a:p>
            <a:pPr marL="342900" marR="0" lvl="0" indent="-342900" algn="l" defTabSz="914400" rtl="0" eaLnBrk="1" fontAlgn="auto" latinLnBrk="0" hangingPunct="1">
              <a:lnSpc>
                <a:spcPct val="100000"/>
              </a:lnSpc>
              <a:spcBef>
                <a:spcPts val="0"/>
              </a:spcBef>
              <a:spcAft>
                <a:spcPts val="600"/>
              </a:spcAft>
              <a:buClrTx/>
              <a:buSzTx/>
              <a:buFont typeface="Wingdings" pitchFamily="2" charset="2"/>
              <a:buChar char="Ø"/>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The light blue areas indicate suboptimal habitat (oxygen level above 5.0 mg/L).</a:t>
            </a:r>
          </a:p>
          <a:p>
            <a:pPr marL="342900" marR="0" lvl="0" indent="-342900" algn="l" defTabSz="914400" rtl="0" eaLnBrk="1" fontAlgn="auto" latinLnBrk="0" hangingPunct="1">
              <a:lnSpc>
                <a:spcPct val="100000"/>
              </a:lnSpc>
              <a:spcBef>
                <a:spcPts val="0"/>
              </a:spcBef>
              <a:spcAft>
                <a:spcPts val="600"/>
              </a:spcAft>
              <a:buClrTx/>
              <a:buSzTx/>
              <a:buFont typeface="Wingdings" pitchFamily="2" charset="2"/>
              <a:buChar char="Ø"/>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Note: Lake trout can survive at an oxygen level of 4 mg/L.</a:t>
            </a:r>
            <a:endParaRPr kumimoji="0" lang="en-CA"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TextBox 8">
            <a:extLst>
              <a:ext uri="{FF2B5EF4-FFF2-40B4-BE49-F238E27FC236}">
                <a16:creationId xmlns:a16="http://schemas.microsoft.com/office/drawing/2014/main" id="{21E58CDE-21B3-317B-8616-9571C59C01BC}"/>
              </a:ext>
            </a:extLst>
          </p:cNvPr>
          <p:cNvSpPr txBox="1"/>
          <p:nvPr/>
        </p:nvSpPr>
        <p:spPr>
          <a:xfrm>
            <a:off x="2678139" y="373532"/>
            <a:ext cx="7318332"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altLang="en-US" sz="3200" b="1" i="0" u="none" strike="noStrike" kern="1200" cap="none" spc="0" normalizeH="0" baseline="0" noProof="0" dirty="0">
                <a:ln>
                  <a:noFill/>
                </a:ln>
                <a:solidFill>
                  <a:prstClr val="black"/>
                </a:solidFill>
                <a:effectLst/>
                <a:uLnTx/>
                <a:uFillTx/>
                <a:latin typeface="Calibri"/>
                <a:ea typeface="MS Gothic" pitchFamily="49" charset="-128"/>
                <a:cs typeface="Arial" panose="020B0604020202020204" pitchFamily="34" charset="0"/>
              </a:rPr>
              <a:t>Habitat for </a:t>
            </a:r>
            <a:r>
              <a:rPr kumimoji="0" lang="fr-CA" altLang="en-US" sz="3200" b="1" i="0" u="none" strike="noStrike" kern="1200" cap="none" spc="0" normalizeH="0" baseline="0" noProof="0" dirty="0" err="1">
                <a:ln>
                  <a:noFill/>
                </a:ln>
                <a:solidFill>
                  <a:prstClr val="black"/>
                </a:solidFill>
                <a:effectLst/>
                <a:uLnTx/>
                <a:uFillTx/>
                <a:latin typeface="Calibri"/>
                <a:ea typeface="MS Gothic" pitchFamily="49" charset="-128"/>
                <a:cs typeface="Arial" panose="020B0604020202020204" pitchFamily="34" charset="0"/>
              </a:rPr>
              <a:t>lake</a:t>
            </a:r>
            <a:r>
              <a:rPr kumimoji="0" lang="fr-CA" altLang="en-US" sz="3200" b="1" i="0" u="none" strike="noStrike" kern="1200" cap="none" spc="0" normalizeH="0" baseline="0" noProof="0" dirty="0">
                <a:ln>
                  <a:noFill/>
                </a:ln>
                <a:solidFill>
                  <a:prstClr val="black"/>
                </a:solidFill>
                <a:effectLst/>
                <a:uLnTx/>
                <a:uFillTx/>
                <a:latin typeface="Calibri"/>
                <a:ea typeface="MS Gothic" pitchFamily="49" charset="-128"/>
                <a:cs typeface="Arial" panose="020B0604020202020204" pitchFamily="34" charset="0"/>
              </a:rPr>
              <a:t> </a:t>
            </a:r>
            <a:r>
              <a:rPr kumimoji="0" lang="fr-CA" altLang="en-US" sz="3200" b="1" i="0" u="none" strike="noStrike" kern="1200" cap="none" spc="0" normalizeH="0" baseline="0" noProof="0" dirty="0" err="1">
                <a:ln>
                  <a:noFill/>
                </a:ln>
                <a:solidFill>
                  <a:prstClr val="black"/>
                </a:solidFill>
                <a:effectLst/>
                <a:uLnTx/>
                <a:uFillTx/>
                <a:latin typeface="Calibri"/>
                <a:ea typeface="MS Gothic" pitchFamily="49" charset="-128"/>
                <a:cs typeface="Arial" panose="020B0604020202020204" pitchFamily="34" charset="0"/>
              </a:rPr>
              <a:t>trout</a:t>
            </a:r>
            <a:r>
              <a:rPr kumimoji="0" lang="fr-CA" altLang="en-US" sz="3200" b="1" i="0" u="none" strike="noStrike" kern="1200" cap="none" spc="0" normalizeH="0" baseline="0" noProof="0" dirty="0">
                <a:ln>
                  <a:noFill/>
                </a:ln>
                <a:solidFill>
                  <a:prstClr val="black"/>
                </a:solidFill>
                <a:effectLst/>
                <a:uLnTx/>
                <a:uFillTx/>
                <a:latin typeface="Calibri"/>
                <a:ea typeface="MS Gothic" pitchFamily="49" charset="-128"/>
                <a:cs typeface="Arial" panose="020B0604020202020204" pitchFamily="34" charset="0"/>
              </a:rPr>
              <a:t> 2022 to 2025</a:t>
            </a:r>
            <a:endParaRPr kumimoji="0" lang="en-CA" sz="32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FC9D1FDF-F9E9-2C95-A352-C152DA418091}"/>
              </a:ext>
            </a:extLst>
          </p:cNvPr>
          <p:cNvPicPr>
            <a:picLocks noChangeAspect="1"/>
          </p:cNvPicPr>
          <p:nvPr/>
        </p:nvPicPr>
        <p:blipFill>
          <a:blip r:embed="rId3"/>
          <a:stretch>
            <a:fillRect/>
          </a:stretch>
        </p:blipFill>
        <p:spPr>
          <a:xfrm>
            <a:off x="4826741" y="1468149"/>
            <a:ext cx="7238590" cy="5016319"/>
          </a:xfrm>
          <a:prstGeom prst="rect">
            <a:avLst/>
          </a:prstGeom>
        </p:spPr>
      </p:pic>
      <p:sp>
        <p:nvSpPr>
          <p:cNvPr id="8" name="TextBox 7">
            <a:extLst>
              <a:ext uri="{FF2B5EF4-FFF2-40B4-BE49-F238E27FC236}">
                <a16:creationId xmlns:a16="http://schemas.microsoft.com/office/drawing/2014/main" id="{520A7A91-0A5A-30D9-668C-240A65C09A8D}"/>
              </a:ext>
            </a:extLst>
          </p:cNvPr>
          <p:cNvSpPr txBox="1"/>
          <p:nvPr/>
        </p:nvSpPr>
        <p:spPr>
          <a:xfrm>
            <a:off x="5192202" y="1796995"/>
            <a:ext cx="80663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prstClr val="black"/>
                </a:solidFill>
                <a:effectLst/>
                <a:uLnTx/>
                <a:uFillTx/>
                <a:latin typeface="Calibri"/>
                <a:ea typeface="+mn-ea"/>
                <a:cs typeface="+mn-cs"/>
              </a:rPr>
              <a:t>2022</a:t>
            </a:r>
          </a:p>
        </p:txBody>
      </p:sp>
      <p:sp>
        <p:nvSpPr>
          <p:cNvPr id="11" name="TextBox 10">
            <a:extLst>
              <a:ext uri="{FF2B5EF4-FFF2-40B4-BE49-F238E27FC236}">
                <a16:creationId xmlns:a16="http://schemas.microsoft.com/office/drawing/2014/main" id="{CC84568D-9016-A87F-3FF7-908625FC452B}"/>
              </a:ext>
            </a:extLst>
          </p:cNvPr>
          <p:cNvSpPr txBox="1"/>
          <p:nvPr/>
        </p:nvSpPr>
        <p:spPr>
          <a:xfrm>
            <a:off x="5267736" y="3010938"/>
            <a:ext cx="80663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prstClr val="black"/>
                </a:solidFill>
                <a:effectLst/>
                <a:uLnTx/>
                <a:uFillTx/>
                <a:latin typeface="Calibri"/>
                <a:ea typeface="+mn-ea"/>
                <a:cs typeface="+mn-cs"/>
              </a:rPr>
              <a:t>2023</a:t>
            </a:r>
          </a:p>
        </p:txBody>
      </p:sp>
      <p:sp>
        <p:nvSpPr>
          <p:cNvPr id="14" name="TextBox 13">
            <a:extLst>
              <a:ext uri="{FF2B5EF4-FFF2-40B4-BE49-F238E27FC236}">
                <a16:creationId xmlns:a16="http://schemas.microsoft.com/office/drawing/2014/main" id="{DB8978CB-3B30-B228-802E-9E118FD56B11}"/>
              </a:ext>
            </a:extLst>
          </p:cNvPr>
          <p:cNvSpPr txBox="1"/>
          <p:nvPr/>
        </p:nvSpPr>
        <p:spPr>
          <a:xfrm>
            <a:off x="5207229" y="4224882"/>
            <a:ext cx="80663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prstClr val="black"/>
                </a:solidFill>
                <a:effectLst/>
                <a:uLnTx/>
                <a:uFillTx/>
                <a:latin typeface="Calibri"/>
                <a:ea typeface="+mn-ea"/>
                <a:cs typeface="+mn-cs"/>
              </a:rPr>
              <a:t>2024</a:t>
            </a:r>
          </a:p>
        </p:txBody>
      </p:sp>
      <p:sp>
        <p:nvSpPr>
          <p:cNvPr id="21" name="TextBox 20">
            <a:extLst>
              <a:ext uri="{FF2B5EF4-FFF2-40B4-BE49-F238E27FC236}">
                <a16:creationId xmlns:a16="http://schemas.microsoft.com/office/drawing/2014/main" id="{2AEF3072-818F-D13F-99DC-79E533B34498}"/>
              </a:ext>
            </a:extLst>
          </p:cNvPr>
          <p:cNvSpPr txBox="1"/>
          <p:nvPr/>
        </p:nvSpPr>
        <p:spPr>
          <a:xfrm>
            <a:off x="5267737" y="5315444"/>
            <a:ext cx="80663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prstClr val="black"/>
                </a:solidFill>
                <a:effectLst/>
                <a:uLnTx/>
                <a:uFillTx/>
                <a:latin typeface="Calibri"/>
                <a:ea typeface="+mn-ea"/>
                <a:cs typeface="+mn-cs"/>
              </a:rPr>
              <a:t>2025</a:t>
            </a:r>
          </a:p>
        </p:txBody>
      </p:sp>
    </p:spTree>
    <p:extLst>
      <p:ext uri="{BB962C8B-B14F-4D97-AF65-F5344CB8AC3E}">
        <p14:creationId xmlns:p14="http://schemas.microsoft.com/office/powerpoint/2010/main" val="16390328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8026" y="1564773"/>
            <a:ext cx="10753715" cy="5136278"/>
          </a:xfrm>
        </p:spPr>
        <p:txBody>
          <a:bodyPr>
            <a:normAutofit fontScale="25000" lnSpcReduction="20000"/>
          </a:bodyPr>
          <a:lstStyle/>
          <a:p>
            <a:pPr marL="0" indent="0">
              <a:buNone/>
            </a:pPr>
            <a:r>
              <a:rPr lang="en-US" sz="14400" b="1" dirty="0"/>
              <a:t>2026 Monitoring Program</a:t>
            </a:r>
          </a:p>
          <a:p>
            <a:pPr marL="0" indent="0">
              <a:buNone/>
            </a:pPr>
            <a:endParaRPr lang="en-US" sz="5900" b="1" dirty="0"/>
          </a:p>
          <a:p>
            <a:pPr>
              <a:lnSpc>
                <a:spcPct val="120000"/>
              </a:lnSpc>
              <a:spcBef>
                <a:spcPts val="600"/>
              </a:spcBef>
              <a:spcAft>
                <a:spcPts val="600"/>
              </a:spcAft>
              <a:buFont typeface="Wingdings" panose="05000000000000000000" pitchFamily="2" charset="2"/>
              <a:buChar char="Ø"/>
            </a:pPr>
            <a:r>
              <a:rPr lang="en-US" sz="11200" b="1" dirty="0"/>
              <a:t>Continue spring, summer, and fall watershed monitoring by Kilgour Association, funded by the Foundation.</a:t>
            </a:r>
          </a:p>
          <a:p>
            <a:pPr marL="0" indent="0">
              <a:lnSpc>
                <a:spcPct val="120000"/>
              </a:lnSpc>
              <a:spcBef>
                <a:spcPts val="600"/>
              </a:spcBef>
              <a:spcAft>
                <a:spcPts val="600"/>
              </a:spcAft>
              <a:buNone/>
            </a:pPr>
            <a:endParaRPr lang="en-US" sz="11200" b="1" dirty="0"/>
          </a:p>
          <a:p>
            <a:pPr>
              <a:lnSpc>
                <a:spcPct val="120000"/>
              </a:lnSpc>
              <a:spcBef>
                <a:spcPts val="600"/>
              </a:spcBef>
              <a:spcAft>
                <a:spcPts val="600"/>
              </a:spcAft>
              <a:buFont typeface="Wingdings" panose="05000000000000000000" pitchFamily="2" charset="2"/>
              <a:buChar char="Ø"/>
            </a:pPr>
            <a:r>
              <a:rPr lang="en-US" sz="11200" b="1" dirty="0"/>
              <a:t>ABVLH will continue monthly monitoring of dissolved oxygen, temperature, and clarity (by Lake Association members).</a:t>
            </a:r>
          </a:p>
          <a:p>
            <a:pPr marL="0" indent="0">
              <a:lnSpc>
                <a:spcPct val="120000"/>
              </a:lnSpc>
              <a:spcBef>
                <a:spcPts val="600"/>
              </a:spcBef>
              <a:spcAft>
                <a:spcPts val="600"/>
              </a:spcAft>
              <a:buNone/>
            </a:pPr>
            <a:endParaRPr lang="en-US" sz="11200" b="1" dirty="0"/>
          </a:p>
          <a:p>
            <a:pPr>
              <a:lnSpc>
                <a:spcPct val="120000"/>
              </a:lnSpc>
              <a:spcBef>
                <a:spcPts val="600"/>
              </a:spcBef>
              <a:spcAft>
                <a:spcPts val="600"/>
              </a:spcAft>
              <a:buFont typeface="Wingdings" panose="05000000000000000000" pitchFamily="2" charset="2"/>
              <a:buChar char="Ø"/>
            </a:pPr>
            <a:r>
              <a:rPr lang="en-US" sz="11200" b="1" dirty="0"/>
              <a:t>Support the Quebec RSVL (Voluntary Lake Monitoring Network) program. RSVL will monitor Lake Heney three times in 2026.</a:t>
            </a:r>
            <a:endParaRPr lang="en-US" sz="11200" dirty="0"/>
          </a:p>
          <a:p>
            <a:pPr lvl="1">
              <a:buFont typeface="Wingdings" pitchFamily="2" charset="2"/>
              <a:buChar char="Ø"/>
            </a:pPr>
            <a:endParaRPr lang="en-US" sz="2800" dirty="0"/>
          </a:p>
        </p:txBody>
      </p:sp>
      <p:sp>
        <p:nvSpPr>
          <p:cNvPr id="2" name="Title 1"/>
          <p:cNvSpPr>
            <a:spLocks noGrp="1"/>
          </p:cNvSpPr>
          <p:nvPr>
            <p:ph type="title" idx="4294967295"/>
          </p:nvPr>
        </p:nvSpPr>
        <p:spPr>
          <a:xfrm>
            <a:off x="2103680" y="156949"/>
            <a:ext cx="5808535" cy="865188"/>
          </a:xfrm>
          <a:ln>
            <a:noFill/>
          </a:ln>
        </p:spPr>
        <p:txBody>
          <a:bodyPr>
            <a:normAutofit/>
          </a:bodyPr>
          <a:lstStyle/>
          <a:p>
            <a:r>
              <a:rPr lang="en-US" sz="4000" b="1" dirty="0">
                <a:latin typeface="+mn-lt"/>
              </a:rPr>
              <a:t>Next steps</a:t>
            </a:r>
            <a:endParaRPr lang="en-CA" sz="4000" b="1" dirty="0">
              <a:latin typeface="+mn-lt"/>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071B5-D07C-40C4-A773-80FEDE03052E}" type="slidenum">
              <a:rPr kumimoji="0" lang="en-US" sz="14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4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53154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743380F-A062-4C79-8AE0-235686AF7430}"/>
              </a:ext>
            </a:extLst>
          </p:cNvPr>
          <p:cNvSpPr>
            <a:spLocks noGrp="1"/>
          </p:cNvSpPr>
          <p:nvPr>
            <p:ph idx="1"/>
          </p:nvPr>
        </p:nvSpPr>
        <p:spPr>
          <a:xfrm>
            <a:off x="374560" y="1637226"/>
            <a:ext cx="11426915" cy="4965277"/>
          </a:xfrm>
        </p:spPr>
        <p:txBody>
          <a:bodyPr>
            <a:normAutofit/>
          </a:bodyPr>
          <a:lstStyle/>
          <a:p>
            <a:pPr marL="0" indent="0">
              <a:spcBef>
                <a:spcPts val="1200"/>
              </a:spcBef>
              <a:spcAft>
                <a:spcPts val="600"/>
              </a:spcAft>
              <a:buNone/>
            </a:pPr>
            <a:r>
              <a:rPr lang="en-CA" b="1" dirty="0">
                <a:cs typeface="Arial" panose="020B0604020202020204" pitchFamily="34" charset="0"/>
              </a:rPr>
              <a:t>Major activities in 2025-26</a:t>
            </a:r>
          </a:p>
          <a:p>
            <a:pPr marL="457200" indent="-457200">
              <a:spcBef>
                <a:spcPts val="600"/>
              </a:spcBef>
              <a:buFont typeface="+mj-lt"/>
              <a:buAutoNum type="arabicParenR"/>
            </a:pPr>
            <a:r>
              <a:rPr lang="en-CA" sz="2400" dirty="0">
                <a:cs typeface="Arial" panose="020B0604020202020204" pitchFamily="34" charset="0"/>
              </a:rPr>
              <a:t>Science &amp; Environment Committee</a:t>
            </a:r>
          </a:p>
          <a:p>
            <a:pPr lvl="1">
              <a:spcBef>
                <a:spcPts val="600"/>
              </a:spcBef>
              <a:buFont typeface="Wingdings" pitchFamily="2" charset="2"/>
              <a:buChar char="Ø"/>
            </a:pPr>
            <a:r>
              <a:rPr lang="en-CA" dirty="0">
                <a:cs typeface="Arial" panose="020B0604020202020204" pitchFamily="34" charset="0"/>
              </a:rPr>
              <a:t>Monitoring </a:t>
            </a:r>
            <a:r>
              <a:rPr lang="en-US" dirty="0">
                <a:cs typeface="Arial" panose="020B0604020202020204" pitchFamily="34" charset="0"/>
              </a:rPr>
              <a:t>–</a:t>
            </a:r>
            <a:r>
              <a:rPr lang="en-CA" dirty="0">
                <a:cs typeface="Arial" panose="020B0604020202020204" pitchFamily="34" charset="0"/>
              </a:rPr>
              <a:t> phosphorus, oxygen</a:t>
            </a:r>
          </a:p>
          <a:p>
            <a:pPr lvl="1">
              <a:spcBef>
                <a:spcPts val="600"/>
              </a:spcBef>
              <a:buFont typeface="Wingdings" pitchFamily="2" charset="2"/>
              <a:buChar char="Ø"/>
            </a:pPr>
            <a:r>
              <a:rPr lang="en-CA" dirty="0">
                <a:cs typeface="Arial" panose="020B0604020202020204" pitchFamily="34" charset="0"/>
              </a:rPr>
              <a:t>Eurasian Milfoil Working Group</a:t>
            </a:r>
          </a:p>
          <a:p>
            <a:pPr lvl="1">
              <a:spcBef>
                <a:spcPts val="600"/>
              </a:spcBef>
              <a:buFont typeface="Wingdings" pitchFamily="2" charset="2"/>
              <a:buChar char="Ø"/>
            </a:pPr>
            <a:r>
              <a:rPr lang="en-US" dirty="0">
                <a:cs typeface="Arial" panose="020B0604020202020204" pitchFamily="34" charset="0"/>
              </a:rPr>
              <a:t>Community Wildflower Program </a:t>
            </a:r>
            <a:endParaRPr lang="en-CA" dirty="0">
              <a:cs typeface="Arial" panose="020B0604020202020204" pitchFamily="34" charset="0"/>
            </a:endParaRPr>
          </a:p>
          <a:p>
            <a:pPr marL="457200" indent="-457200">
              <a:spcBef>
                <a:spcPts val="600"/>
              </a:spcBef>
              <a:buFont typeface="+mj-lt"/>
              <a:buAutoNum type="arabicParenR"/>
            </a:pPr>
            <a:r>
              <a:rPr lang="en-CA" sz="2400" dirty="0">
                <a:cs typeface="Arial" panose="020B0604020202020204" pitchFamily="34" charset="0"/>
              </a:rPr>
              <a:t>Communications</a:t>
            </a:r>
          </a:p>
          <a:p>
            <a:pPr lvl="1">
              <a:spcBef>
                <a:spcPts val="600"/>
              </a:spcBef>
              <a:buFont typeface="Wingdings" pitchFamily="2" charset="2"/>
              <a:buChar char="Ø"/>
            </a:pPr>
            <a:r>
              <a:rPr lang="en-CA" dirty="0">
                <a:cs typeface="Arial" panose="020B0604020202020204" pitchFamily="34" charset="0"/>
              </a:rPr>
              <a:t>Two on-line newsletters </a:t>
            </a:r>
          </a:p>
          <a:p>
            <a:pPr lvl="1">
              <a:spcBef>
                <a:spcPts val="600"/>
              </a:spcBef>
              <a:buFont typeface="Wingdings" pitchFamily="2" charset="2"/>
              <a:buChar char="Ø"/>
            </a:pPr>
            <a:r>
              <a:rPr lang="en-CA" dirty="0">
                <a:cs typeface="Arial" panose="020B0604020202020204" pitchFamily="34" charset="0"/>
              </a:rPr>
              <a:t>Bulletins on key issues – e.g. elections – </a:t>
            </a:r>
            <a:r>
              <a:rPr lang="en-CA" i="1" dirty="0">
                <a:cs typeface="Arial" panose="020B0604020202020204" pitchFamily="34" charset="0"/>
              </a:rPr>
              <a:t>not just lost docks</a:t>
            </a:r>
          </a:p>
          <a:p>
            <a:pPr lvl="1">
              <a:spcBef>
                <a:spcPts val="600"/>
              </a:spcBef>
              <a:buFont typeface="Wingdings" pitchFamily="2" charset="2"/>
              <a:buChar char="Ø"/>
            </a:pPr>
            <a:r>
              <a:rPr lang="en-CA" dirty="0">
                <a:cs typeface="Arial" panose="020B0604020202020204" pitchFamily="34" charset="0"/>
              </a:rPr>
              <a:t>FB Group </a:t>
            </a:r>
            <a:r>
              <a:rPr lang="en-US" dirty="0"/>
              <a:t>–</a:t>
            </a:r>
            <a:r>
              <a:rPr lang="en-CA" dirty="0">
                <a:cs typeface="Arial" panose="020B0604020202020204" pitchFamily="34" charset="0"/>
              </a:rPr>
              <a:t> </a:t>
            </a:r>
            <a:r>
              <a:rPr lang="en-CA" b="1" dirty="0">
                <a:highlight>
                  <a:srgbClr val="FFFFFF"/>
                </a:highlight>
                <a:cs typeface="Arial" panose="020B0604020202020204" pitchFamily="34" charset="0"/>
                <a:hlinkClick r:id="rId2"/>
              </a:rPr>
              <a:t>Friends of Lac Heney | Les Amis de Lac Heney</a:t>
            </a:r>
            <a:r>
              <a:rPr lang="en-CA" dirty="0">
                <a:cs typeface="Arial" panose="020B0604020202020204" pitchFamily="34" charset="0"/>
              </a:rPr>
              <a:t> </a:t>
            </a:r>
            <a:r>
              <a:rPr lang="en-US" dirty="0"/>
              <a:t>– </a:t>
            </a:r>
            <a:r>
              <a:rPr lang="en-CA" dirty="0">
                <a:cs typeface="Arial" panose="020B0604020202020204" pitchFamily="34" charset="0"/>
              </a:rPr>
              <a:t>over 540 members </a:t>
            </a:r>
          </a:p>
          <a:p>
            <a:pPr marL="457200" indent="-457200">
              <a:spcBef>
                <a:spcPts val="600"/>
              </a:spcBef>
              <a:buFont typeface="+mj-lt"/>
              <a:buAutoNum type="arabicParenR"/>
            </a:pPr>
            <a:r>
              <a:rPr lang="en-CA" sz="2400" dirty="0">
                <a:cs typeface="Arial" panose="020B0604020202020204" pitchFamily="34" charset="0"/>
              </a:rPr>
              <a:t>Municipal relations</a:t>
            </a:r>
          </a:p>
          <a:p>
            <a:pPr lvl="1">
              <a:spcBef>
                <a:spcPts val="600"/>
              </a:spcBef>
              <a:buFont typeface="Wingdings" pitchFamily="2" charset="2"/>
              <a:buChar char="Ø"/>
            </a:pPr>
            <a:r>
              <a:rPr lang="en-CA" dirty="0">
                <a:cs typeface="Arial" panose="020B0604020202020204" pitchFamily="34" charset="0"/>
              </a:rPr>
              <a:t>Meetings with </a:t>
            </a:r>
            <a:r>
              <a:rPr lang="fr-FR" dirty="0">
                <a:cs typeface="Arial" panose="020B0604020202020204" pitchFamily="34" charset="0"/>
              </a:rPr>
              <a:t>MRC de la Vallée de-la-Gatineau, Municipalité de Lac-Sainte-Marie, Ville de Gracefield </a:t>
            </a:r>
            <a:endParaRPr lang="en-CA" dirty="0">
              <a:cs typeface="Arial" panose="020B0604020202020204" pitchFamily="34" charset="0"/>
            </a:endParaRPr>
          </a:p>
        </p:txBody>
      </p:sp>
      <p:sp>
        <p:nvSpPr>
          <p:cNvPr id="3" name="Slide Number Placeholder 2">
            <a:extLst>
              <a:ext uri="{FF2B5EF4-FFF2-40B4-BE49-F238E27FC236}">
                <a16:creationId xmlns:a16="http://schemas.microsoft.com/office/drawing/2014/main" id="{85A668EF-00A2-48DF-B8DD-217574E36F8C}"/>
              </a:ext>
            </a:extLst>
          </p:cNvPr>
          <p:cNvSpPr>
            <a:spLocks noGrp="1"/>
          </p:cNvSpPr>
          <p:nvPr>
            <p:ph type="sldNum" sz="quarter" idx="12"/>
          </p:nvPr>
        </p:nvSpPr>
        <p:spPr>
          <a:xfrm>
            <a:off x="8572500" y="6318250"/>
            <a:ext cx="2743200" cy="365125"/>
          </a:xfrm>
        </p:spPr>
        <p:txBody>
          <a:bodyPr/>
          <a:lstStyle/>
          <a:p>
            <a:fld id="{794071B5-D07C-40C4-A773-80FEDE03052E}" type="slidenum">
              <a:rPr lang="en-US" smtClean="0"/>
              <a:t>3</a:t>
            </a:fld>
            <a:endParaRPr lang="en-US" dirty="0"/>
          </a:p>
        </p:txBody>
      </p:sp>
      <p:sp>
        <p:nvSpPr>
          <p:cNvPr id="4" name="Content Placeholder 1">
            <a:extLst>
              <a:ext uri="{FF2B5EF4-FFF2-40B4-BE49-F238E27FC236}">
                <a16:creationId xmlns:a16="http://schemas.microsoft.com/office/drawing/2014/main" id="{A91B975A-1379-446B-AA7F-68BCA08DEDDD}"/>
              </a:ext>
            </a:extLst>
          </p:cNvPr>
          <p:cNvSpPr txBox="1">
            <a:spLocks/>
          </p:cNvSpPr>
          <p:nvPr/>
        </p:nvSpPr>
        <p:spPr>
          <a:xfrm>
            <a:off x="1913879" y="255497"/>
            <a:ext cx="5395887" cy="7514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CA" sz="3000" b="1" dirty="0"/>
              <a:t>President’s Report</a:t>
            </a:r>
          </a:p>
        </p:txBody>
      </p:sp>
    </p:spTree>
    <p:extLst>
      <p:ext uri="{BB962C8B-B14F-4D97-AF65-F5344CB8AC3E}">
        <p14:creationId xmlns:p14="http://schemas.microsoft.com/office/powerpoint/2010/main" val="4223028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69765" y="450111"/>
            <a:ext cx="9590661" cy="607539"/>
          </a:xfrm>
          <a:prstGeom prst="rect">
            <a:avLst/>
          </a:prstGeom>
          <a:noFill/>
        </p:spPr>
        <p:txBody>
          <a:bodyPr wrap="square" rtlCol="0">
            <a:spAutoFit/>
          </a:bodyPr>
          <a:lstStyle/>
          <a:p>
            <a:pPr marL="0" marR="0" lvl="0" indent="0" algn="l" defTabSz="447675" rtl="0" eaLnBrk="1" fontAlgn="base" latinLnBrk="0" hangingPunct="0">
              <a:lnSpc>
                <a:spcPct val="93000"/>
              </a:lnSpc>
              <a:spcBef>
                <a:spcPct val="0"/>
              </a:spcBef>
              <a:spcAft>
                <a:spcPct val="0"/>
              </a:spcAft>
              <a:buClr>
                <a:srgbClr val="000000"/>
              </a:buClr>
              <a:buSzPct val="100000"/>
              <a:buFontTx/>
              <a:buNone/>
              <a:tabLst/>
              <a:defRPr/>
            </a:pPr>
            <a:r>
              <a:rPr kumimoji="0" lang="en-CA" sz="2800" b="1" i="0" u="none" strike="noStrike" kern="1200" cap="none" spc="0" normalizeH="0" baseline="0" noProof="0" dirty="0">
                <a:ln>
                  <a:noFill/>
                </a:ln>
                <a:solidFill>
                  <a:prstClr val="black"/>
                </a:solidFill>
                <a:effectLst/>
                <a:uLnTx/>
                <a:uFillTx/>
                <a:latin typeface="Calibri"/>
                <a:ea typeface="+mn-ea"/>
                <a:cs typeface="+mn-cs"/>
              </a:rPr>
              <a:t>  </a:t>
            </a:r>
            <a:r>
              <a:rPr kumimoji="0" lang="en-CA" sz="3600" b="1" i="0" u="none" strike="noStrike" kern="1200" cap="none" spc="0" normalizeH="0" baseline="0" noProof="0" dirty="0">
                <a:ln>
                  <a:noFill/>
                </a:ln>
                <a:solidFill>
                  <a:prstClr val="black"/>
                </a:solidFill>
                <a:effectLst/>
                <a:uLnTx/>
                <a:uFillTx/>
                <a:latin typeface="Calibri"/>
                <a:ea typeface="+mn-ea"/>
                <a:cs typeface="+mn-cs"/>
              </a:rPr>
              <a:t>Phosphates in Lakes </a:t>
            </a:r>
            <a:r>
              <a:rPr kumimoji="0" lang="fr-CA" sz="3600" b="1" i="0" u="none" strike="noStrike" kern="1200" cap="none" spc="0" normalizeH="0" baseline="0" noProof="0" dirty="0">
                <a:ln>
                  <a:noFill/>
                </a:ln>
                <a:solidFill>
                  <a:prstClr val="black"/>
                </a:solidFill>
                <a:effectLst/>
                <a:uLnTx/>
                <a:uFillTx/>
                <a:latin typeface="Calibri"/>
                <a:ea typeface="+mn-ea"/>
                <a:cs typeface="+mn-cs"/>
              </a:rPr>
              <a:t>Promotes ALGAE GROWTH</a:t>
            </a:r>
          </a:p>
        </p:txBody>
      </p:sp>
      <p:sp>
        <p:nvSpPr>
          <p:cNvPr id="4" name="TextBox 3">
            <a:extLst>
              <a:ext uri="{FF2B5EF4-FFF2-40B4-BE49-F238E27FC236}">
                <a16:creationId xmlns:a16="http://schemas.microsoft.com/office/drawing/2014/main" id="{5375CFE2-72EF-4E89-851C-45F910190536}"/>
              </a:ext>
            </a:extLst>
          </p:cNvPr>
          <p:cNvSpPr txBox="1"/>
          <p:nvPr/>
        </p:nvSpPr>
        <p:spPr>
          <a:xfrm>
            <a:off x="4172192" y="1416115"/>
            <a:ext cx="7945118" cy="526297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Algae may result </a:t>
            </a:r>
            <a:r>
              <a:rPr kumimoji="0" lang="en-CA" sz="2400" b="0" i="0" u="none" strike="noStrike" kern="1200" cap="none" spc="0" normalizeH="0" baseline="0" noProof="0" dirty="0">
                <a:ln>
                  <a:noFill/>
                </a:ln>
                <a:solidFill>
                  <a:prstClr val="black"/>
                </a:solidFill>
                <a:effectLst/>
                <a:uLnTx/>
                <a:uFillTx/>
                <a:latin typeface="Calibri"/>
                <a:ea typeface="+mn-ea"/>
                <a:cs typeface="+mn-cs"/>
              </a:rPr>
              <a:t>in harmful algal blooms, Blue-green algae and cyanobacteria which can have severe impacts on human, animal and aquatic health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0" i="0" u="none" strike="noStrike" kern="1200" cap="none" spc="0" normalizeH="0" baseline="0" noProof="0" dirty="0">
                <a:ln>
                  <a:noFill/>
                </a:ln>
                <a:solidFill>
                  <a:prstClr val="black"/>
                </a:solidFill>
                <a:effectLst/>
                <a:uLnTx/>
                <a:uFillTx/>
                <a:latin typeface="Calibri"/>
                <a:ea typeface="+mn-ea"/>
                <a:cs typeface="+mn-cs"/>
              </a:rPr>
              <a:t>19 years after the FeCI3 treatment in 2007, we continue to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0" i="0" u="none" strike="noStrike" kern="1200" cap="none" spc="0" normalizeH="0" baseline="0" noProof="0" dirty="0">
                <a:ln>
                  <a:noFill/>
                </a:ln>
                <a:solidFill>
                  <a:prstClr val="black"/>
                </a:solidFill>
                <a:effectLst/>
                <a:uLnTx/>
                <a:uFillTx/>
                <a:latin typeface="Calibri"/>
                <a:ea typeface="+mn-ea"/>
                <a:cs typeface="+mn-cs"/>
              </a:rPr>
              <a:t>see a variety of algae blooms in Lac Heney &amp; Lac Desormeaux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0" i="0" u="none" strike="noStrike" kern="1200" cap="none" spc="0" normalizeH="0" baseline="0" noProof="0" dirty="0">
                <a:ln>
                  <a:noFill/>
                </a:ln>
                <a:solidFill>
                  <a:prstClr val="black"/>
                </a:solidFill>
                <a:effectLst/>
                <a:uLnTx/>
                <a:uFillTx/>
                <a:latin typeface="Calibri"/>
                <a:ea typeface="+mn-ea"/>
                <a:cs typeface="+mn-cs"/>
              </a:rPr>
              <a:t>during the summer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Health Effects of Contact with Harmful Algae</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skin irritation</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respiratory effects</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gastroenteritis (vomiting, fever, </a:t>
            </a:r>
            <a:r>
              <a:rPr kumimoji="0" lang="en-CA" sz="2400" b="0" i="0" u="none" strike="noStrike" kern="1200" cap="none" spc="0" normalizeH="0" baseline="0" noProof="0" dirty="0">
                <a:ln>
                  <a:noFill/>
                </a:ln>
                <a:solidFill>
                  <a:prstClr val="black"/>
                </a:solidFill>
                <a:effectLst/>
                <a:uLnTx/>
                <a:uFillTx/>
                <a:latin typeface="Calibri"/>
                <a:ea typeface="+mn-ea"/>
                <a:cs typeface="+mn-cs"/>
              </a:rPr>
              <a:t>diarrhoea</a:t>
            </a:r>
            <a:r>
              <a:rPr kumimoji="0" lang="en-US" sz="2400" b="0" i="0" u="none" strike="noStrike" kern="1200" cap="none" spc="0" normalizeH="0" baseline="0" noProof="0" dirty="0">
                <a:ln>
                  <a:noFill/>
                </a:ln>
                <a:solidFill>
                  <a:prstClr val="black"/>
                </a:solidFill>
                <a:effectLst/>
                <a:uLnTx/>
                <a:uFillTx/>
                <a:latin typeface="Calibri"/>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Ø"/>
              <a:tabLst/>
              <a:defRPr/>
            </a:pPr>
            <a:r>
              <a:rPr kumimoji="0" lang="en-CA" sz="2400" b="0" i="0" u="none" strike="noStrike" kern="1200" cap="none" spc="0" normalizeH="0" baseline="0" noProof="0" dirty="0">
                <a:ln>
                  <a:noFill/>
                </a:ln>
                <a:solidFill>
                  <a:prstClr val="black"/>
                </a:solidFill>
                <a:effectLst/>
                <a:uLnTx/>
                <a:uFillTx/>
                <a:latin typeface="Calibri"/>
                <a:ea typeface="+mn-ea"/>
                <a:cs typeface="+mn-cs"/>
              </a:rPr>
              <a:t>blue-green algae can produce toxins fatal to animals, and     has been connected to fish kills, and</a:t>
            </a:r>
            <a:r>
              <a:rPr kumimoji="0" lang="en-US" sz="2400" b="0" i="0" u="none" strike="noStrike" kern="1200" cap="none" spc="0" normalizeH="0" baseline="0" noProof="0" dirty="0">
                <a:ln>
                  <a:noFill/>
                </a:ln>
                <a:solidFill>
                  <a:prstClr val="black"/>
                </a:solidFill>
                <a:effectLst/>
                <a:uLnTx/>
                <a:uFillTx/>
                <a:latin typeface="Calibri"/>
                <a:ea typeface="+mn-ea"/>
                <a:cs typeface="+mn-cs"/>
              </a:rPr>
              <a:t> the death of </a:t>
            </a:r>
            <a:r>
              <a:rPr kumimoji="0" lang="en-CA" sz="2400" b="0" i="0" u="none" strike="noStrike" kern="1200" cap="none" spc="0" normalizeH="0" baseline="0" noProof="0" dirty="0">
                <a:ln>
                  <a:noFill/>
                </a:ln>
                <a:solidFill>
                  <a:prstClr val="black"/>
                </a:solidFill>
                <a:effectLst/>
                <a:uLnTx/>
                <a:uFillTx/>
                <a:latin typeface="Calibri"/>
                <a:ea typeface="+mn-ea"/>
                <a:cs typeface="+mn-cs"/>
              </a:rPr>
              <a:t>dogs</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TextBox 6">
            <a:extLst>
              <a:ext uri="{FF2B5EF4-FFF2-40B4-BE49-F238E27FC236}">
                <a16:creationId xmlns:a16="http://schemas.microsoft.com/office/drawing/2014/main" id="{EE1E936A-085F-B1C9-A74A-EEB0F573909F}"/>
              </a:ext>
            </a:extLst>
          </p:cNvPr>
          <p:cNvSpPr txBox="1"/>
          <p:nvPr/>
        </p:nvSpPr>
        <p:spPr>
          <a:xfrm>
            <a:off x="372801" y="5715405"/>
            <a:ext cx="3601592"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1"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Lac Heney - June 2023</a:t>
            </a:r>
          </a:p>
        </p:txBody>
      </p:sp>
      <p:sp>
        <p:nvSpPr>
          <p:cNvPr id="2" name="AutoShape 2">
            <a:extLst>
              <a:ext uri="{FF2B5EF4-FFF2-40B4-BE49-F238E27FC236}">
                <a16:creationId xmlns:a16="http://schemas.microsoft.com/office/drawing/2014/main" id="{1832BABF-ACA0-5169-BDD5-FEF70DB1A8A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AutoShape 4">
            <a:extLst>
              <a:ext uri="{FF2B5EF4-FFF2-40B4-BE49-F238E27FC236}">
                <a16:creationId xmlns:a16="http://schemas.microsoft.com/office/drawing/2014/main" id="{86F9F01B-1A08-FC5D-5846-8F6708E6C9E9}"/>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4C6A51CA-5AD0-6D9A-5363-3E7F3FB51BE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5950" y="1731034"/>
            <a:ext cx="3875349" cy="3827297"/>
          </a:xfrm>
          <a:prstGeom prst="rect">
            <a:avLst/>
          </a:prstGeom>
        </p:spPr>
      </p:pic>
    </p:spTree>
    <p:extLst>
      <p:ext uri="{BB962C8B-B14F-4D97-AF65-F5344CB8AC3E}">
        <p14:creationId xmlns:p14="http://schemas.microsoft.com/office/powerpoint/2010/main" val="21988293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1CF51-B090-1B13-D312-767FC97131C2}"/>
              </a:ext>
            </a:extLst>
          </p:cNvPr>
          <p:cNvSpPr>
            <a:spLocks noGrp="1"/>
          </p:cNvSpPr>
          <p:nvPr>
            <p:ph type="title"/>
          </p:nvPr>
        </p:nvSpPr>
        <p:spPr>
          <a:xfrm>
            <a:off x="1238603" y="413150"/>
            <a:ext cx="10515600" cy="986674"/>
          </a:xfrm>
        </p:spPr>
        <p:txBody>
          <a:bodyPr>
            <a:normAutofit/>
          </a:bodyPr>
          <a:lstStyle/>
          <a:p>
            <a:pPr algn="ctr"/>
            <a:r>
              <a:rPr lang="en-CA" sz="3600" b="1" dirty="0">
                <a:effectLst/>
                <a:latin typeface="Calibri" panose="020F0502020204030204" pitchFamily="34" charset="0"/>
                <a:ea typeface="Calibri" panose="020F0502020204030204" pitchFamily="34" charset="0"/>
                <a:cs typeface="Times New Roman" panose="02020603050405020304" pitchFamily="18" charset="0"/>
              </a:rPr>
              <a:t>A Lake is Only as Healthy as its Shorelines</a:t>
            </a:r>
            <a:endParaRPr lang="en-CA" dirty="0"/>
          </a:p>
        </p:txBody>
      </p:sp>
      <p:sp>
        <p:nvSpPr>
          <p:cNvPr id="3" name="Text Placeholder 2">
            <a:extLst>
              <a:ext uri="{FF2B5EF4-FFF2-40B4-BE49-F238E27FC236}">
                <a16:creationId xmlns:a16="http://schemas.microsoft.com/office/drawing/2014/main" id="{B19C1111-756A-90CD-D253-AD7DD44955FA}"/>
              </a:ext>
            </a:extLst>
          </p:cNvPr>
          <p:cNvSpPr>
            <a:spLocks noGrp="1"/>
          </p:cNvSpPr>
          <p:nvPr>
            <p:ph type="body" idx="1"/>
          </p:nvPr>
        </p:nvSpPr>
        <p:spPr>
          <a:xfrm>
            <a:off x="612774" y="1931275"/>
            <a:ext cx="11392667" cy="4622800"/>
          </a:xfrm>
        </p:spPr>
        <p:txBody>
          <a:bodyPr>
            <a:normAutofit/>
          </a:bodyPr>
          <a:lstStyle/>
          <a:p>
            <a:pPr marL="0" indent="0" algn="ctr">
              <a:buNone/>
            </a:pPr>
            <a:r>
              <a:rPr lang="en-CA" sz="3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Your protection of the shoreline is mandatory (MRC Regulation) and critical to protect the water quality of our lakes! </a:t>
            </a:r>
          </a:p>
          <a:p>
            <a:pPr marL="357188" indent="-350838">
              <a:lnSpc>
                <a:spcPct val="120000"/>
              </a:lnSpc>
              <a:buFont typeface="Wingdings" pitchFamily="2" charset="2"/>
              <a:buChar char="Ø"/>
            </a:pPr>
            <a:r>
              <a:rPr lang="en-CA" sz="2800" dirty="0">
                <a:effectLst/>
                <a:latin typeface="Calibri" panose="020F0502020204030204" pitchFamily="34" charset="0"/>
                <a:ea typeface="Calibri" panose="020F0502020204030204" pitchFamily="34" charset="0"/>
                <a:cs typeface="Times New Roman" panose="02020603050405020304" pitchFamily="18" charset="0"/>
              </a:rPr>
              <a:t>Protects against soil and shoreline erosion</a:t>
            </a:r>
          </a:p>
          <a:p>
            <a:pPr marL="357188" indent="-350838">
              <a:lnSpc>
                <a:spcPct val="120000"/>
              </a:lnSpc>
              <a:buFont typeface="Wingdings" pitchFamily="2" charset="2"/>
              <a:buChar char="Ø"/>
            </a:pPr>
            <a:r>
              <a:rPr lang="en-CA" sz="2800" dirty="0">
                <a:effectLst/>
                <a:latin typeface="Calibri" panose="020F0502020204030204" pitchFamily="34" charset="0"/>
                <a:ea typeface="Calibri" panose="020F0502020204030204" pitchFamily="34" charset="0"/>
                <a:cs typeface="Times New Roman" panose="02020603050405020304" pitchFamily="18" charset="0"/>
              </a:rPr>
              <a:t>Provides a barrier against sediment input to the lakes</a:t>
            </a:r>
          </a:p>
          <a:p>
            <a:pPr marL="357188" indent="-350838">
              <a:lnSpc>
                <a:spcPct val="120000"/>
              </a:lnSpc>
              <a:buFont typeface="Wingdings" pitchFamily="2" charset="2"/>
              <a:buChar char="Ø"/>
            </a:pPr>
            <a:r>
              <a:rPr lang="en-CA" dirty="0">
                <a:latin typeface="Calibri" panose="020F0502020204030204" pitchFamily="34" charset="0"/>
                <a:ea typeface="Calibri" panose="020F0502020204030204" pitchFamily="34" charset="0"/>
                <a:cs typeface="Times New Roman" panose="02020603050405020304" pitchFamily="18" charset="0"/>
              </a:rPr>
              <a:t>Acts as a filter against added nutrients (Phosphorus)</a:t>
            </a:r>
          </a:p>
          <a:p>
            <a:pPr marL="357188" indent="-350838">
              <a:lnSpc>
                <a:spcPct val="120000"/>
              </a:lnSpc>
              <a:buFont typeface="Wingdings" pitchFamily="2" charset="2"/>
              <a:buChar char="Ø"/>
            </a:pPr>
            <a:r>
              <a:rPr lang="en-CA" sz="2800" dirty="0">
                <a:effectLst/>
                <a:latin typeface="Calibri" panose="020F0502020204030204" pitchFamily="34" charset="0"/>
                <a:ea typeface="Calibri" panose="020F0502020204030204" pitchFamily="34" charset="0"/>
                <a:cs typeface="Times New Roman" panose="02020603050405020304" pitchFamily="18" charset="0"/>
              </a:rPr>
              <a:t>Acts as a regulator of the hydrological cycle (water cycle) </a:t>
            </a:r>
          </a:p>
          <a:p>
            <a:pPr marL="357188" indent="-350838">
              <a:lnSpc>
                <a:spcPct val="120000"/>
              </a:lnSpc>
              <a:buFont typeface="Wingdings" pitchFamily="2" charset="2"/>
              <a:buChar char="Ø"/>
            </a:pPr>
            <a:r>
              <a:rPr lang="en-CA" sz="2800" dirty="0">
                <a:effectLst/>
                <a:latin typeface="Calibri" panose="020F0502020204030204" pitchFamily="34" charset="0"/>
                <a:ea typeface="Calibri" panose="020F0502020204030204" pitchFamily="34" charset="0"/>
                <a:cs typeface="Times New Roman" panose="02020603050405020304" pitchFamily="18" charset="0"/>
              </a:rPr>
              <a:t>Provides a habitat for fauna and flora</a:t>
            </a:r>
          </a:p>
          <a:p>
            <a:pPr marL="357188" indent="-350838">
              <a:lnSpc>
                <a:spcPct val="120000"/>
              </a:lnSpc>
              <a:buFont typeface="Wingdings" pitchFamily="2" charset="2"/>
              <a:buChar char="Ø"/>
            </a:pP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Font typeface="Calibri" panose="020F0502020204030204" pitchFamily="34" charset="0"/>
              <a:buChar char="-"/>
            </a:pPr>
            <a:endParaRPr lang="en-CA" sz="2800" dirty="0">
              <a:effectLst/>
              <a:latin typeface="Calibri" panose="020F0502020204030204" pitchFamily="34" charset="0"/>
              <a:ea typeface="Calibri" panose="020F0502020204030204" pitchFamily="34" charset="0"/>
              <a:cs typeface="Times New Roman" panose="02020603050405020304" pitchFamily="18" charset="0"/>
            </a:endParaRPr>
          </a:p>
          <a:p>
            <a:pPr marL="0" indent="20638" algn="ctr"/>
            <a:endParaRPr lang="en-CA" sz="3200" dirty="0"/>
          </a:p>
        </p:txBody>
      </p:sp>
    </p:spTree>
    <p:extLst>
      <p:ext uri="{BB962C8B-B14F-4D97-AF65-F5344CB8AC3E}">
        <p14:creationId xmlns:p14="http://schemas.microsoft.com/office/powerpoint/2010/main" val="8713820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9F67EF-50C2-A12C-9495-A5E56F0F29E6}"/>
              </a:ext>
            </a:extLst>
          </p:cNvPr>
          <p:cNvSpPr>
            <a:spLocks noGrp="1"/>
          </p:cNvSpPr>
          <p:nvPr>
            <p:ph type="title"/>
          </p:nvPr>
        </p:nvSpPr>
        <p:spPr>
          <a:xfrm>
            <a:off x="1745129" y="140057"/>
            <a:ext cx="6878918" cy="1223549"/>
          </a:xfrm>
        </p:spPr>
        <p:txBody>
          <a:bodyPr/>
          <a:lstStyle/>
          <a:p>
            <a:pPr algn="ctr"/>
            <a:r>
              <a:rPr lang="en-CA" sz="4000" b="1" dirty="0">
                <a:latin typeface="Calibri" panose="020F0502020204030204" pitchFamily="34" charset="0"/>
                <a:ea typeface="Calibri" panose="020F0502020204030204" pitchFamily="34" charset="0"/>
                <a:cs typeface="Calibri" panose="020F0502020204030204" pitchFamily="34" charset="0"/>
              </a:rPr>
              <a:t>Just Say No To Lawns</a:t>
            </a:r>
          </a:p>
        </p:txBody>
      </p:sp>
      <p:sp>
        <p:nvSpPr>
          <p:cNvPr id="3" name="Text Placeholder 2">
            <a:extLst>
              <a:ext uri="{FF2B5EF4-FFF2-40B4-BE49-F238E27FC236}">
                <a16:creationId xmlns:a16="http://schemas.microsoft.com/office/drawing/2014/main" id="{D3A744CF-70AC-A4E6-E214-E3BBF563573F}"/>
              </a:ext>
            </a:extLst>
          </p:cNvPr>
          <p:cNvSpPr>
            <a:spLocks noGrp="1"/>
          </p:cNvSpPr>
          <p:nvPr>
            <p:ph type="body" idx="1"/>
          </p:nvPr>
        </p:nvSpPr>
        <p:spPr>
          <a:xfrm>
            <a:off x="612774" y="1701426"/>
            <a:ext cx="10966451" cy="4222750"/>
          </a:xfrm>
        </p:spPr>
        <p:txBody>
          <a:bodyPr>
            <a:normAutofit/>
          </a:bodyPr>
          <a:lstStyle/>
          <a:p>
            <a:pPr marL="357188" indent="-350838">
              <a:lnSpc>
                <a:spcPct val="120000"/>
              </a:lnSpc>
              <a:buFont typeface="Wingdings" pitchFamily="2" charset="2"/>
              <a:buChar char="Ø"/>
            </a:pPr>
            <a:r>
              <a:rPr lang="en-CA" sz="2800" dirty="0"/>
              <a:t>Give yourself a break from another menial task at the cottage and minimize your lawn</a:t>
            </a:r>
          </a:p>
          <a:p>
            <a:pPr marL="357188" indent="-350838">
              <a:lnSpc>
                <a:spcPct val="120000"/>
              </a:lnSpc>
              <a:buFont typeface="Wingdings" pitchFamily="2" charset="2"/>
              <a:buChar char="Ø"/>
            </a:pPr>
            <a:r>
              <a:rPr lang="en-CA" sz="2800" dirty="0"/>
              <a:t>Convert your lawn to dwarf clover that doesn’t require fertilizer or mowing</a:t>
            </a:r>
          </a:p>
          <a:p>
            <a:pPr marL="357188" indent="-350838">
              <a:lnSpc>
                <a:spcPct val="120000"/>
              </a:lnSpc>
              <a:buFont typeface="Wingdings" pitchFamily="2" charset="2"/>
              <a:buChar char="Ø"/>
            </a:pPr>
            <a:r>
              <a:rPr lang="en-CA" sz="2800" dirty="0"/>
              <a:t>Lawns attract geese and ducks, their feces ruin the water quality: E-coli contaminates the water, causes swimmers itch, ruins your dock</a:t>
            </a:r>
          </a:p>
          <a:p>
            <a:pPr marL="357188" indent="-350838">
              <a:lnSpc>
                <a:spcPct val="120000"/>
              </a:lnSpc>
              <a:buFont typeface="Wingdings" pitchFamily="2" charset="2"/>
              <a:buChar char="Ø"/>
            </a:pPr>
            <a:r>
              <a:rPr lang="en-CA" sz="2800" dirty="0"/>
              <a:t>Lawns don’t preclude water run-off as well as native plants</a:t>
            </a:r>
          </a:p>
          <a:p>
            <a:pPr marL="342900" indent="-342900">
              <a:buFontTx/>
              <a:buChar char="-"/>
            </a:pPr>
            <a:endParaRPr lang="en-CA" sz="2800" dirty="0"/>
          </a:p>
          <a:p>
            <a:pPr marL="342900" indent="-342900">
              <a:buFontTx/>
              <a:buChar char="-"/>
            </a:pPr>
            <a:endParaRPr lang="en-CA" sz="2800" dirty="0"/>
          </a:p>
          <a:p>
            <a:pPr marL="342900" indent="-342900">
              <a:buFontTx/>
              <a:buChar char="-"/>
            </a:pPr>
            <a:endParaRPr lang="en-CA" dirty="0"/>
          </a:p>
        </p:txBody>
      </p:sp>
    </p:spTree>
    <p:extLst>
      <p:ext uri="{BB962C8B-B14F-4D97-AF65-F5344CB8AC3E}">
        <p14:creationId xmlns:p14="http://schemas.microsoft.com/office/powerpoint/2010/main" val="37306457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406799B-CB63-413C-99C4-D1040E9966FF}"/>
              </a:ext>
            </a:extLst>
          </p:cNvPr>
          <p:cNvSpPr txBox="1">
            <a:spLocks/>
          </p:cNvSpPr>
          <p:nvPr/>
        </p:nvSpPr>
        <p:spPr>
          <a:xfrm>
            <a:off x="156519" y="1665264"/>
            <a:ext cx="12101384" cy="4970991"/>
          </a:xfrm>
          <a:prstGeom prst="rect">
            <a:avLst/>
          </a:prstGeom>
        </p:spPr>
        <p:txBody>
          <a:bodyPr>
            <a:normAutofit fontScale="92500" lnSpcReduction="10000"/>
          </a:bodyPr>
          <a:lstStyle>
            <a:lvl1pPr marL="341313" indent="-341313" algn="l" defTabSz="447675" rtl="0" eaLnBrk="0" fontAlgn="base" hangingPunct="0">
              <a:lnSpc>
                <a:spcPct val="95000"/>
              </a:lnSpc>
              <a:spcBef>
                <a:spcPct val="0"/>
              </a:spcBef>
              <a:spcAft>
                <a:spcPts val="1425"/>
              </a:spcAft>
              <a:buClr>
                <a:srgbClr val="000000"/>
              </a:buClr>
              <a:buSzPct val="100000"/>
              <a:buFont typeface="Times New Roman" pitchFamily="18" charset="0"/>
              <a:defRPr sz="2300">
                <a:solidFill>
                  <a:srgbClr val="000000"/>
                </a:solidFill>
                <a:latin typeface="+mn-lt"/>
                <a:ea typeface="+mn-ea"/>
                <a:cs typeface="+mn-cs"/>
              </a:defRPr>
            </a:lvl1pPr>
            <a:lvl2pPr marL="741363" indent="-284163" algn="l" defTabSz="447675" rtl="0" eaLnBrk="0" fontAlgn="base" hangingPunct="0">
              <a:lnSpc>
                <a:spcPct val="95000"/>
              </a:lnSpc>
              <a:spcBef>
                <a:spcPct val="0"/>
              </a:spcBef>
              <a:spcAft>
                <a:spcPts val="1138"/>
              </a:spcAft>
              <a:buClr>
                <a:srgbClr val="000000"/>
              </a:buClr>
              <a:buSzPct val="100000"/>
              <a:buFont typeface="Times New Roman" pitchFamily="18" charset="0"/>
              <a:defRPr>
                <a:solidFill>
                  <a:srgbClr val="000000"/>
                </a:solidFill>
                <a:latin typeface="+mn-lt"/>
                <a:ea typeface="+mn-ea"/>
              </a:defRPr>
            </a:lvl2pPr>
            <a:lvl3pPr marL="1141413" indent="-227013" algn="l" defTabSz="447675" rtl="0" eaLnBrk="0" fontAlgn="base" hangingPunct="0">
              <a:lnSpc>
                <a:spcPct val="95000"/>
              </a:lnSpc>
              <a:spcBef>
                <a:spcPct val="0"/>
              </a:spcBef>
              <a:spcAft>
                <a:spcPts val="850"/>
              </a:spcAft>
              <a:buClr>
                <a:srgbClr val="000000"/>
              </a:buClr>
              <a:buSzPct val="100000"/>
              <a:buFont typeface="Times New Roman" pitchFamily="18" charset="0"/>
              <a:defRPr sz="1600">
                <a:solidFill>
                  <a:srgbClr val="000000"/>
                </a:solidFill>
                <a:latin typeface="+mn-lt"/>
                <a:ea typeface="+mn-ea"/>
              </a:defRPr>
            </a:lvl3pPr>
            <a:lvl4pPr marL="1598613" indent="-227013" algn="l" defTabSz="447675" rtl="0" eaLnBrk="0" fontAlgn="base" hangingPunct="0">
              <a:lnSpc>
                <a:spcPct val="95000"/>
              </a:lnSpc>
              <a:spcBef>
                <a:spcPct val="0"/>
              </a:spcBef>
              <a:spcAft>
                <a:spcPts val="575"/>
              </a:spcAft>
              <a:buClr>
                <a:srgbClr val="000000"/>
              </a:buClr>
              <a:buSzPct val="100000"/>
              <a:buFont typeface="Times New Roman" pitchFamily="18" charset="0"/>
              <a:defRPr sz="1600">
                <a:solidFill>
                  <a:srgbClr val="000000"/>
                </a:solidFill>
                <a:latin typeface="+mn-lt"/>
                <a:ea typeface="+mn-ea"/>
              </a:defRPr>
            </a:lvl4pPr>
            <a:lvl5pPr marL="2055813" indent="-227013" algn="l" defTabSz="447675" rtl="0" eaLnBrk="0" fontAlgn="base" hangingPunct="0">
              <a:lnSpc>
                <a:spcPct val="95000"/>
              </a:lnSpc>
              <a:spcBef>
                <a:spcPct val="0"/>
              </a:spcBef>
              <a:spcAft>
                <a:spcPts val="288"/>
              </a:spcAft>
              <a:buClr>
                <a:srgbClr val="000000"/>
              </a:buClr>
              <a:buSzPct val="100000"/>
              <a:buFont typeface="Times New Roman" pitchFamily="18" charset="0"/>
              <a:defRPr sz="2000">
                <a:solidFill>
                  <a:srgbClr val="000000"/>
                </a:solidFill>
                <a:latin typeface="+mn-lt"/>
                <a:ea typeface="+mn-ea"/>
              </a:defRPr>
            </a:lvl5pPr>
            <a:lvl6pPr marL="2514104" indent="-228555" algn="l" defTabSz="449175" rtl="0" eaLnBrk="0" fontAlgn="base" hangingPunct="0">
              <a:lnSpc>
                <a:spcPct val="95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6pPr>
            <a:lvl7pPr marL="2971213" indent="-228555" algn="l" defTabSz="449175" rtl="0" eaLnBrk="0" fontAlgn="base" hangingPunct="0">
              <a:lnSpc>
                <a:spcPct val="95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7pPr>
            <a:lvl8pPr marL="3428324" indent="-228555" algn="l" defTabSz="449175" rtl="0" eaLnBrk="0" fontAlgn="base" hangingPunct="0">
              <a:lnSpc>
                <a:spcPct val="95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8pPr>
            <a:lvl9pPr marL="3885433" indent="-228555" algn="l" defTabSz="449175" rtl="0" eaLnBrk="0" fontAlgn="base" hangingPunct="0">
              <a:lnSpc>
                <a:spcPct val="95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9pPr>
          </a:lstStyle>
          <a:p>
            <a:pPr marL="914400" marR="0" lvl="1" indent="-457200" algn="l" defTabSz="447675" rtl="0" eaLnBrk="0" fontAlgn="base" latinLnBrk="0" hangingPunct="0">
              <a:lnSpc>
                <a:spcPct val="95000"/>
              </a:lnSpc>
              <a:spcBef>
                <a:spcPct val="0"/>
              </a:spcBef>
              <a:spcAft>
                <a:spcPts val="1138"/>
              </a:spcAft>
              <a:buClr>
                <a:srgbClr val="000000"/>
              </a:buClr>
              <a:buSzPct val="100000"/>
              <a:buFont typeface="Wingdings" pitchFamily="2" charset="2"/>
              <a:buChar char="Ø"/>
              <a:tabLst/>
              <a:defRPr/>
            </a:pPr>
            <a:r>
              <a:rPr kumimoji="0" lang="en-US" sz="2400" b="0" i="0" u="none" strike="noStrike" kern="0" cap="none" spc="0" normalizeH="0" baseline="0" noProof="0" dirty="0">
                <a:ln>
                  <a:noFill/>
                </a:ln>
                <a:solidFill>
                  <a:srgbClr val="000000"/>
                </a:solidFill>
                <a:effectLst/>
                <a:uLnTx/>
                <a:uFillTx/>
                <a:latin typeface="Calibri"/>
                <a:ea typeface="+mn-ea"/>
                <a:cs typeface="Arial" panose="020B0604020202020204" pitchFamily="34" charset="0"/>
              </a:rPr>
              <a:t>Ensure septic systems are up to code and operating correctly</a:t>
            </a:r>
          </a:p>
          <a:p>
            <a:pPr marL="914400" marR="0" lvl="1" indent="-457200" algn="l" defTabSz="447675" rtl="0" eaLnBrk="0" fontAlgn="base" latinLnBrk="0" hangingPunct="0">
              <a:lnSpc>
                <a:spcPct val="95000"/>
              </a:lnSpc>
              <a:spcBef>
                <a:spcPct val="0"/>
              </a:spcBef>
              <a:spcAft>
                <a:spcPts val="1138"/>
              </a:spcAft>
              <a:buClr>
                <a:srgbClr val="000000"/>
              </a:buClr>
              <a:buSzPct val="100000"/>
              <a:buFont typeface="Wingdings" pitchFamily="2" charset="2"/>
              <a:buChar char="Ø"/>
              <a:tabLst/>
              <a:defRPr/>
            </a:pPr>
            <a:r>
              <a:rPr kumimoji="0" lang="en-US" sz="2400" b="0" i="0" u="none" strike="noStrike" kern="0" cap="none" spc="0" normalizeH="0" baseline="0" noProof="0" dirty="0">
                <a:ln>
                  <a:noFill/>
                </a:ln>
                <a:solidFill>
                  <a:srgbClr val="000000"/>
                </a:solidFill>
                <a:effectLst/>
                <a:uLnTx/>
                <a:uFillTx/>
                <a:latin typeface="Calibri"/>
                <a:ea typeface="+mn-ea"/>
                <a:cs typeface="Arial" panose="020B0604020202020204" pitchFamily="34" charset="0"/>
              </a:rPr>
              <a:t>Reduce water volumes going into septic tanks (space out laundry and DW loads)</a:t>
            </a:r>
          </a:p>
          <a:p>
            <a:pPr marL="914400" marR="0" lvl="1" indent="-457200" algn="l" defTabSz="447675" rtl="0" eaLnBrk="0" fontAlgn="base" latinLnBrk="0" hangingPunct="0">
              <a:lnSpc>
                <a:spcPct val="95000"/>
              </a:lnSpc>
              <a:spcBef>
                <a:spcPct val="0"/>
              </a:spcBef>
              <a:spcAft>
                <a:spcPts val="1138"/>
              </a:spcAft>
              <a:buClr>
                <a:srgbClr val="000000"/>
              </a:buClr>
              <a:buSzPct val="100000"/>
              <a:buFont typeface="Wingdings" pitchFamily="2" charset="2"/>
              <a:buChar char="Ø"/>
              <a:tabLst/>
              <a:defRPr/>
            </a:pPr>
            <a:r>
              <a:rPr kumimoji="0" lang="en-US" sz="2400" b="1" i="0" u="none" strike="noStrike" kern="0" cap="none" spc="0" normalizeH="0" baseline="0" noProof="0" dirty="0">
                <a:ln>
                  <a:noFill/>
                </a:ln>
                <a:solidFill>
                  <a:srgbClr val="000000"/>
                </a:solidFill>
                <a:effectLst/>
                <a:uLnTx/>
                <a:uFillTx/>
                <a:latin typeface="Calibri"/>
                <a:ea typeface="+mn-ea"/>
                <a:cs typeface="Arial" panose="020B0604020202020204" pitchFamily="34" charset="0"/>
              </a:rPr>
              <a:t>Revitalize shoreline planting</a:t>
            </a:r>
            <a:r>
              <a:rPr kumimoji="0" lang="en-US" sz="2400" b="0" i="0" u="none" strike="noStrike" kern="0" cap="none" spc="0" normalizeH="0" baseline="0" noProof="0" dirty="0">
                <a:ln>
                  <a:noFill/>
                </a:ln>
                <a:solidFill>
                  <a:srgbClr val="000000"/>
                </a:solidFill>
                <a:effectLst/>
                <a:uLnTx/>
                <a:uFillTx/>
                <a:latin typeface="Calibri"/>
                <a:ea typeface="+mn-ea"/>
                <a:cs typeface="Arial" panose="020B0604020202020204" pitchFamily="34" charset="0"/>
              </a:rPr>
              <a:t>, minimize lawn area</a:t>
            </a:r>
          </a:p>
          <a:p>
            <a:pPr marL="914400" marR="0" lvl="1" indent="-457200" algn="l" defTabSz="447675" rtl="0" eaLnBrk="0" fontAlgn="base" latinLnBrk="0" hangingPunct="0">
              <a:lnSpc>
                <a:spcPct val="95000"/>
              </a:lnSpc>
              <a:spcBef>
                <a:spcPct val="0"/>
              </a:spcBef>
              <a:spcAft>
                <a:spcPts val="1138"/>
              </a:spcAft>
              <a:buClr>
                <a:srgbClr val="000000"/>
              </a:buClr>
              <a:buSzPct val="100000"/>
              <a:buFont typeface="Wingdings" pitchFamily="2" charset="2"/>
              <a:buChar char="Ø"/>
              <a:tabLst/>
              <a:defRPr/>
            </a:pPr>
            <a:r>
              <a:rPr kumimoji="0" lang="en-US" sz="2400" b="0" i="0" u="none" strike="noStrike" kern="0" cap="none" spc="0" normalizeH="0" baseline="0" noProof="0" dirty="0">
                <a:ln>
                  <a:noFill/>
                </a:ln>
                <a:solidFill>
                  <a:srgbClr val="000000"/>
                </a:solidFill>
                <a:effectLst/>
                <a:uLnTx/>
                <a:uFillTx/>
                <a:latin typeface="Calibri"/>
                <a:ea typeface="+mn-ea"/>
                <a:cs typeface="Arial" panose="020B0604020202020204" pitchFamily="34" charset="0"/>
              </a:rPr>
              <a:t>No phosphate products (no TSP for deck cleaning, no P fertilizers)</a:t>
            </a:r>
          </a:p>
          <a:p>
            <a:pPr marL="914400" marR="0" lvl="1" indent="-457200" algn="l" defTabSz="447675" rtl="0" eaLnBrk="0" fontAlgn="base" latinLnBrk="0" hangingPunct="0">
              <a:lnSpc>
                <a:spcPct val="95000"/>
              </a:lnSpc>
              <a:spcBef>
                <a:spcPct val="0"/>
              </a:spcBef>
              <a:spcAft>
                <a:spcPts val="1138"/>
              </a:spcAft>
              <a:buClr>
                <a:srgbClr val="000000"/>
              </a:buClr>
              <a:buSzPct val="100000"/>
              <a:buFont typeface="Wingdings" pitchFamily="2" charset="2"/>
              <a:buChar char="Ø"/>
              <a:tabLst/>
              <a:defRPr/>
            </a:pPr>
            <a:r>
              <a:rPr kumimoji="0" lang="en-US" sz="2600" b="1" i="0" u="none" strike="noStrike" kern="0" cap="none" spc="0" normalizeH="0" baseline="0" noProof="0" dirty="0">
                <a:ln>
                  <a:noFill/>
                </a:ln>
                <a:solidFill>
                  <a:srgbClr val="000000"/>
                </a:solidFill>
                <a:effectLst/>
                <a:uLnTx/>
                <a:uFillTx/>
                <a:latin typeface="Calibri"/>
                <a:ea typeface="+mn-ea"/>
                <a:cs typeface="Arial" panose="020B0604020202020204" pitchFamily="34" charset="0"/>
              </a:rPr>
              <a:t>Prop wash and boat wakes</a:t>
            </a:r>
            <a:r>
              <a:rPr kumimoji="0" lang="en-US" sz="2400" b="1" i="0" u="none" strike="noStrike" kern="0" cap="none" spc="0" normalizeH="0" baseline="0" noProof="0" dirty="0">
                <a:ln>
                  <a:noFill/>
                </a:ln>
                <a:solidFill>
                  <a:srgbClr val="000000"/>
                </a:solidFill>
                <a:effectLst/>
                <a:uLnTx/>
                <a:uFillTx/>
                <a:latin typeface="Calibri"/>
                <a:ea typeface="+mn-ea"/>
                <a:cs typeface="Arial" panose="020B0604020202020204" pitchFamily="34" charset="0"/>
              </a:rPr>
              <a:t>, especially in shallow water &amp; when close to shore disturbs sediments</a:t>
            </a:r>
          </a:p>
          <a:p>
            <a:pPr marL="857250" marR="0" lvl="2" indent="0" algn="l" defTabSz="447675" rtl="0" eaLnBrk="0" fontAlgn="base" latinLnBrk="0" hangingPunct="0">
              <a:lnSpc>
                <a:spcPct val="95000"/>
              </a:lnSpc>
              <a:spcBef>
                <a:spcPct val="0"/>
              </a:spcBef>
              <a:spcAft>
                <a:spcPts val="850"/>
              </a:spcAft>
              <a:buClr>
                <a:srgbClr val="000000"/>
              </a:buClr>
              <a:buSzPct val="100000"/>
              <a:buFont typeface="Times New Roman" pitchFamily="18" charset="0"/>
              <a:buNone/>
              <a:tabLst/>
              <a:defRPr/>
            </a:pPr>
            <a:r>
              <a:rPr kumimoji="0" lang="en-CA" sz="2400" b="1" i="0" u="none" strike="noStrike" kern="1200" cap="none" spc="0" normalizeH="0" baseline="0" noProof="0" dirty="0">
                <a:ln>
                  <a:noFill/>
                </a:ln>
                <a:solidFill>
                  <a:srgbClr val="000000"/>
                </a:solidFill>
                <a:effectLst/>
                <a:uLnTx/>
                <a:uFillTx/>
                <a:latin typeface="Calibri"/>
                <a:ea typeface="+mn-ea"/>
                <a:cs typeface="+mn-cs"/>
              </a:rPr>
              <a:t>When sediments are disturbed, the bound phosphorus is released back into the water to be picked up by more plants and algae</a:t>
            </a:r>
            <a:endParaRPr kumimoji="0" lang="en-US" sz="2000" b="0" i="0" u="none" strike="noStrike" kern="0" cap="none" spc="0" normalizeH="0" baseline="0" noProof="0" dirty="0">
              <a:ln>
                <a:noFill/>
              </a:ln>
              <a:solidFill>
                <a:srgbClr val="000000"/>
              </a:solidFill>
              <a:effectLst/>
              <a:uLnTx/>
              <a:uFillTx/>
              <a:latin typeface="Calibri"/>
              <a:ea typeface="+mn-ea"/>
              <a:cs typeface="Arial" panose="020B0604020202020204" pitchFamily="34" charset="0"/>
            </a:endParaRPr>
          </a:p>
          <a:p>
            <a:pPr marL="914400" marR="0" lvl="1" indent="-457200" algn="l" defTabSz="447675" rtl="0" eaLnBrk="0" fontAlgn="base" latinLnBrk="0" hangingPunct="0">
              <a:lnSpc>
                <a:spcPct val="95000"/>
              </a:lnSpc>
              <a:spcBef>
                <a:spcPct val="0"/>
              </a:spcBef>
              <a:spcAft>
                <a:spcPts val="1138"/>
              </a:spcAft>
              <a:buClr>
                <a:srgbClr val="000000"/>
              </a:buClr>
              <a:buSzPct val="100000"/>
              <a:buFont typeface="Wingdings" pitchFamily="2" charset="2"/>
              <a:buChar char="Ø"/>
              <a:tabLst/>
              <a:defRPr/>
            </a:pPr>
            <a:r>
              <a:rPr kumimoji="0" lang="en-US" sz="2400" b="0" i="0" u="none" strike="noStrike" kern="0" cap="none" spc="0" normalizeH="0" baseline="0" noProof="0" dirty="0">
                <a:ln>
                  <a:noFill/>
                </a:ln>
                <a:solidFill>
                  <a:srgbClr val="000000"/>
                </a:solidFill>
                <a:effectLst/>
                <a:uLnTx/>
                <a:uFillTx/>
                <a:latin typeface="Calibri"/>
                <a:ea typeface="+mn-ea"/>
                <a:cs typeface="Arial" panose="020B0604020202020204" pitchFamily="34" charset="0"/>
              </a:rPr>
              <a:t>Keep campfires away from the shoreline and especially rocky outcrops. </a:t>
            </a:r>
          </a:p>
          <a:p>
            <a:pPr marL="914400" marR="0" lvl="1" indent="-457200" algn="l" defTabSz="447675" rtl="0" eaLnBrk="0" fontAlgn="base" latinLnBrk="0" hangingPunct="0">
              <a:lnSpc>
                <a:spcPct val="95000"/>
              </a:lnSpc>
              <a:spcBef>
                <a:spcPct val="0"/>
              </a:spcBef>
              <a:spcAft>
                <a:spcPts val="1138"/>
              </a:spcAft>
              <a:buClr>
                <a:srgbClr val="000000"/>
              </a:buClr>
              <a:buSzPct val="100000"/>
              <a:buFont typeface="Wingdings" pitchFamily="2" charset="2"/>
              <a:buChar char="Ø"/>
              <a:tabLst/>
              <a:defRPr/>
            </a:pPr>
            <a:r>
              <a:rPr kumimoji="0" lang="en-US" sz="2400" b="0" i="0" u="none" strike="noStrike" kern="0" cap="none" spc="0" normalizeH="0" baseline="0" noProof="0" dirty="0">
                <a:ln>
                  <a:noFill/>
                </a:ln>
                <a:solidFill>
                  <a:srgbClr val="000000"/>
                </a:solidFill>
                <a:effectLst/>
                <a:uLnTx/>
                <a:uFillTx/>
                <a:latin typeface="Calibri"/>
                <a:ea typeface="+mn-ea"/>
                <a:cs typeface="Arial" panose="020B0604020202020204" pitchFamily="34" charset="0"/>
              </a:rPr>
              <a:t>Dispose of fire ash in garbage or far from the lake</a:t>
            </a:r>
          </a:p>
          <a:p>
            <a:pPr marL="914400" marR="0" lvl="1" indent="-457200" algn="l" defTabSz="447675" rtl="0" eaLnBrk="0" fontAlgn="base" latinLnBrk="0" hangingPunct="0">
              <a:lnSpc>
                <a:spcPct val="95000"/>
              </a:lnSpc>
              <a:spcBef>
                <a:spcPct val="0"/>
              </a:spcBef>
              <a:spcAft>
                <a:spcPts val="1138"/>
              </a:spcAft>
              <a:buClr>
                <a:srgbClr val="000000"/>
              </a:buClr>
              <a:buSzPct val="100000"/>
              <a:buFont typeface="Wingdings" pitchFamily="2" charset="2"/>
              <a:buChar char="Ø"/>
              <a:tabLst/>
              <a:defRPr/>
            </a:pPr>
            <a:r>
              <a:rPr kumimoji="0" lang="en-US" sz="2400" b="1" i="0" u="none" strike="noStrike" kern="0" cap="none" spc="0" normalizeH="0" baseline="0" noProof="0" dirty="0">
                <a:ln>
                  <a:noFill/>
                </a:ln>
                <a:solidFill>
                  <a:srgbClr val="000000"/>
                </a:solidFill>
                <a:effectLst/>
                <a:uLnTx/>
                <a:uFillTx/>
                <a:latin typeface="Calibri"/>
                <a:ea typeface="+mn-ea"/>
                <a:cs typeface="Arial" panose="020B0604020202020204" pitchFamily="34" charset="0"/>
              </a:rPr>
              <a:t>If cutting/removing weeds </a:t>
            </a:r>
            <a:r>
              <a:rPr kumimoji="0" lang="en-US" sz="2400" b="0" i="0" u="none" strike="noStrike" kern="0" cap="none" spc="0" normalizeH="0" baseline="0" noProof="0" dirty="0">
                <a:ln>
                  <a:noFill/>
                </a:ln>
                <a:solidFill>
                  <a:srgbClr val="000000"/>
                </a:solidFill>
                <a:effectLst/>
                <a:uLnTx/>
                <a:uFillTx/>
                <a:latin typeface="Calibri"/>
                <a:ea typeface="+mn-ea"/>
                <a:cs typeface="Arial" panose="020B0604020202020204" pitchFamily="34" charset="0"/>
              </a:rPr>
              <a:t>remove them from the lake and place far from the shore.                        </a:t>
            </a:r>
          </a:p>
          <a:p>
            <a:pPr marL="914400" marR="0" lvl="1" indent="-457200" algn="l" defTabSz="447675" rtl="0" eaLnBrk="0" fontAlgn="base" latinLnBrk="0" hangingPunct="0">
              <a:lnSpc>
                <a:spcPct val="95000"/>
              </a:lnSpc>
              <a:spcBef>
                <a:spcPct val="0"/>
              </a:spcBef>
              <a:spcAft>
                <a:spcPts val="1138"/>
              </a:spcAft>
              <a:buClr>
                <a:srgbClr val="000000"/>
              </a:buClr>
              <a:buSzPct val="100000"/>
              <a:buFont typeface="Wingdings" pitchFamily="2" charset="2"/>
              <a:buChar char="Ø"/>
              <a:tabLst/>
              <a:defRPr/>
            </a:pPr>
            <a:r>
              <a:rPr kumimoji="0" lang="en-US" sz="2400" b="0" i="0" u="none" strike="noStrike" kern="0" cap="none" spc="0" normalizeH="0" baseline="0" noProof="0" dirty="0">
                <a:ln>
                  <a:noFill/>
                </a:ln>
                <a:solidFill>
                  <a:srgbClr val="000000"/>
                </a:solidFill>
                <a:effectLst/>
                <a:uLnTx/>
                <a:uFillTx/>
                <a:latin typeface="Calibri"/>
                <a:ea typeface="+mn-ea"/>
                <a:cs typeface="Arial" panose="020B0604020202020204" pitchFamily="34" charset="0"/>
              </a:rPr>
              <a:t>Residual milfoil weed cuttings easily propagate and results in more weeds throughout the lake</a:t>
            </a:r>
          </a:p>
        </p:txBody>
      </p:sp>
      <p:sp>
        <p:nvSpPr>
          <p:cNvPr id="3" name="TextBox 2">
            <a:extLst>
              <a:ext uri="{FF2B5EF4-FFF2-40B4-BE49-F238E27FC236}">
                <a16:creationId xmlns:a16="http://schemas.microsoft.com/office/drawing/2014/main" id="{CA7DFFA4-2CDD-471E-9C98-FF741AF50D1C}"/>
              </a:ext>
            </a:extLst>
          </p:cNvPr>
          <p:cNvSpPr txBox="1"/>
          <p:nvPr/>
        </p:nvSpPr>
        <p:spPr>
          <a:xfrm>
            <a:off x="2554519" y="312796"/>
            <a:ext cx="726096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prstClr val="black"/>
                </a:solidFill>
                <a:effectLst/>
                <a:uLnTx/>
                <a:uFillTx/>
                <a:latin typeface="Calibri"/>
                <a:ea typeface="+mn-ea"/>
                <a:cs typeface="Arial" panose="020B0604020202020204" pitchFamily="34" charset="0"/>
              </a:rPr>
              <a:t>Property Owners’ Action List</a:t>
            </a:r>
          </a:p>
        </p:txBody>
      </p:sp>
    </p:spTree>
    <p:extLst>
      <p:ext uri="{BB962C8B-B14F-4D97-AF65-F5344CB8AC3E}">
        <p14:creationId xmlns:p14="http://schemas.microsoft.com/office/powerpoint/2010/main" val="7724214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76FD10D-A74A-691B-0695-6C77EBCE12F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071B5-D07C-40C4-A773-80FEDE03052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DE984B05-70F4-34CD-808D-72558710A88E}"/>
              </a:ext>
            </a:extLst>
          </p:cNvPr>
          <p:cNvSpPr txBox="1"/>
          <p:nvPr/>
        </p:nvSpPr>
        <p:spPr>
          <a:xfrm>
            <a:off x="1891463" y="456998"/>
            <a:ext cx="1002937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prstClr val="black"/>
                </a:solidFill>
                <a:effectLst/>
                <a:uLnTx/>
                <a:uFillTx/>
                <a:latin typeface="Calibri"/>
                <a:ea typeface="+mn-ea"/>
                <a:cs typeface="+mn-cs"/>
              </a:rPr>
              <a:t>Eurasian Milfoil – Invasion of Lacs Heney and Desormeaux</a:t>
            </a:r>
          </a:p>
        </p:txBody>
      </p:sp>
      <p:pic>
        <p:nvPicPr>
          <p:cNvPr id="5" name="Picture 4">
            <a:extLst>
              <a:ext uri="{FF2B5EF4-FFF2-40B4-BE49-F238E27FC236}">
                <a16:creationId xmlns:a16="http://schemas.microsoft.com/office/drawing/2014/main" id="{705165A2-E8B0-FF84-E007-C0D9E0C98ABF}"/>
              </a:ext>
            </a:extLst>
          </p:cNvPr>
          <p:cNvPicPr>
            <a:picLocks noChangeAspect="1"/>
          </p:cNvPicPr>
          <p:nvPr/>
        </p:nvPicPr>
        <p:blipFill>
          <a:blip r:embed="rId3"/>
          <a:stretch>
            <a:fillRect/>
          </a:stretch>
        </p:blipFill>
        <p:spPr>
          <a:xfrm>
            <a:off x="339747" y="1599873"/>
            <a:ext cx="5674616" cy="4419927"/>
          </a:xfrm>
          <a:prstGeom prst="rect">
            <a:avLst/>
          </a:prstGeom>
        </p:spPr>
      </p:pic>
      <p:pic>
        <p:nvPicPr>
          <p:cNvPr id="7" name="Picture 6">
            <a:extLst>
              <a:ext uri="{FF2B5EF4-FFF2-40B4-BE49-F238E27FC236}">
                <a16:creationId xmlns:a16="http://schemas.microsoft.com/office/drawing/2014/main" id="{1BCD041B-9B42-C841-3380-5B30058484D7}"/>
              </a:ext>
            </a:extLst>
          </p:cNvPr>
          <p:cNvPicPr>
            <a:picLocks noChangeAspect="1"/>
          </p:cNvPicPr>
          <p:nvPr/>
        </p:nvPicPr>
        <p:blipFill>
          <a:blip r:embed="rId4"/>
          <a:stretch>
            <a:fillRect/>
          </a:stretch>
        </p:blipFill>
        <p:spPr>
          <a:xfrm>
            <a:off x="6148529" y="1520259"/>
            <a:ext cx="2797351" cy="4510137"/>
          </a:xfrm>
          <a:prstGeom prst="rect">
            <a:avLst/>
          </a:prstGeom>
        </p:spPr>
      </p:pic>
      <p:pic>
        <p:nvPicPr>
          <p:cNvPr id="10" name="Picture 9">
            <a:extLst>
              <a:ext uri="{FF2B5EF4-FFF2-40B4-BE49-F238E27FC236}">
                <a16:creationId xmlns:a16="http://schemas.microsoft.com/office/drawing/2014/main" id="{82D245F9-85C0-B2DE-79C9-380F557D6AF2}"/>
              </a:ext>
            </a:extLst>
          </p:cNvPr>
          <p:cNvPicPr>
            <a:picLocks noChangeAspect="1"/>
          </p:cNvPicPr>
          <p:nvPr/>
        </p:nvPicPr>
        <p:blipFill>
          <a:blip r:embed="rId5"/>
          <a:stretch>
            <a:fillRect/>
          </a:stretch>
        </p:blipFill>
        <p:spPr>
          <a:xfrm>
            <a:off x="8945880" y="1497137"/>
            <a:ext cx="2974954" cy="4405860"/>
          </a:xfrm>
          <a:prstGeom prst="rect">
            <a:avLst/>
          </a:prstGeom>
        </p:spPr>
      </p:pic>
    </p:spTree>
    <p:extLst>
      <p:ext uri="{BB962C8B-B14F-4D97-AF65-F5344CB8AC3E}">
        <p14:creationId xmlns:p14="http://schemas.microsoft.com/office/powerpoint/2010/main" val="30920412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3DE863F-3235-0A68-613E-9DB93ED906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071B5-D07C-40C4-A773-80FEDE03052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D4C8EBD3-BD17-F276-29F7-13A9FB76ACC2}"/>
              </a:ext>
            </a:extLst>
          </p:cNvPr>
          <p:cNvPicPr>
            <a:picLocks noChangeAspect="1"/>
          </p:cNvPicPr>
          <p:nvPr/>
        </p:nvPicPr>
        <p:blipFill>
          <a:blip r:embed="rId2"/>
          <a:stretch>
            <a:fillRect/>
          </a:stretch>
        </p:blipFill>
        <p:spPr>
          <a:xfrm>
            <a:off x="2504559" y="2076132"/>
            <a:ext cx="2409899" cy="2409899"/>
          </a:xfrm>
          <a:prstGeom prst="rect">
            <a:avLst/>
          </a:prstGeom>
        </p:spPr>
      </p:pic>
      <p:pic>
        <p:nvPicPr>
          <p:cNvPr id="7" name="Picture 6">
            <a:extLst>
              <a:ext uri="{FF2B5EF4-FFF2-40B4-BE49-F238E27FC236}">
                <a16:creationId xmlns:a16="http://schemas.microsoft.com/office/drawing/2014/main" id="{7DFF1FD2-8B0E-D9F1-DE18-36C62D766358}"/>
              </a:ext>
            </a:extLst>
          </p:cNvPr>
          <p:cNvPicPr>
            <a:picLocks noChangeAspect="1"/>
          </p:cNvPicPr>
          <p:nvPr/>
        </p:nvPicPr>
        <p:blipFill>
          <a:blip r:embed="rId3"/>
          <a:stretch>
            <a:fillRect/>
          </a:stretch>
        </p:blipFill>
        <p:spPr>
          <a:xfrm>
            <a:off x="838200" y="1887660"/>
            <a:ext cx="1612488" cy="4833815"/>
          </a:xfrm>
          <a:prstGeom prst="rect">
            <a:avLst/>
          </a:prstGeom>
        </p:spPr>
      </p:pic>
      <p:sp>
        <p:nvSpPr>
          <p:cNvPr id="9" name="TextBox 8">
            <a:extLst>
              <a:ext uri="{FF2B5EF4-FFF2-40B4-BE49-F238E27FC236}">
                <a16:creationId xmlns:a16="http://schemas.microsoft.com/office/drawing/2014/main" id="{A79EC9D1-45F6-E542-ED54-6DED162BEB79}"/>
              </a:ext>
            </a:extLst>
          </p:cNvPr>
          <p:cNvSpPr txBox="1"/>
          <p:nvPr/>
        </p:nvSpPr>
        <p:spPr>
          <a:xfrm>
            <a:off x="1290375" y="1311642"/>
            <a:ext cx="316355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600" b="1" i="0" u="none" strike="noStrike" kern="1200" cap="none" spc="0" normalizeH="0" baseline="0" noProof="0" dirty="0">
                <a:ln>
                  <a:noFill/>
                </a:ln>
                <a:solidFill>
                  <a:prstClr val="black"/>
                </a:solidFill>
                <a:effectLst/>
                <a:uLnTx/>
                <a:uFillTx/>
                <a:latin typeface="Calibri"/>
                <a:ea typeface="+mn-ea"/>
                <a:cs typeface="+mn-cs"/>
              </a:rPr>
              <a:t>Eurasian Milfoil</a:t>
            </a:r>
          </a:p>
        </p:txBody>
      </p:sp>
      <p:pic>
        <p:nvPicPr>
          <p:cNvPr id="13" name="Picture 12">
            <a:extLst>
              <a:ext uri="{FF2B5EF4-FFF2-40B4-BE49-F238E27FC236}">
                <a16:creationId xmlns:a16="http://schemas.microsoft.com/office/drawing/2014/main" id="{077E7A81-3A3C-5777-E417-988E589D7AA2}"/>
              </a:ext>
            </a:extLst>
          </p:cNvPr>
          <p:cNvPicPr>
            <a:picLocks noChangeAspect="1"/>
          </p:cNvPicPr>
          <p:nvPr/>
        </p:nvPicPr>
        <p:blipFill>
          <a:blip r:embed="rId4"/>
          <a:stretch>
            <a:fillRect/>
          </a:stretch>
        </p:blipFill>
        <p:spPr>
          <a:xfrm>
            <a:off x="6309812" y="1887660"/>
            <a:ext cx="1487584" cy="4970340"/>
          </a:xfrm>
          <a:prstGeom prst="rect">
            <a:avLst/>
          </a:prstGeom>
        </p:spPr>
      </p:pic>
      <p:sp>
        <p:nvSpPr>
          <p:cNvPr id="14" name="TextBox 13">
            <a:extLst>
              <a:ext uri="{FF2B5EF4-FFF2-40B4-BE49-F238E27FC236}">
                <a16:creationId xmlns:a16="http://schemas.microsoft.com/office/drawing/2014/main" id="{19ECE7F6-E9DD-910E-C4A3-1937F280BF5A}"/>
              </a:ext>
            </a:extLst>
          </p:cNvPr>
          <p:cNvSpPr txBox="1"/>
          <p:nvPr/>
        </p:nvSpPr>
        <p:spPr>
          <a:xfrm>
            <a:off x="6144828" y="1241329"/>
            <a:ext cx="494603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600" b="1" i="0" u="none" strike="noStrike" kern="1200" cap="none" spc="0" normalizeH="0" baseline="0" noProof="0" dirty="0">
                <a:ln>
                  <a:noFill/>
                </a:ln>
                <a:solidFill>
                  <a:prstClr val="black"/>
                </a:solidFill>
                <a:effectLst/>
                <a:uLnTx/>
                <a:uFillTx/>
                <a:latin typeface="Calibri"/>
                <a:ea typeface="+mn-ea"/>
                <a:cs typeface="+mn-cs"/>
              </a:rPr>
              <a:t>Northern (Native) Milfoil</a:t>
            </a:r>
          </a:p>
        </p:txBody>
      </p:sp>
      <p:sp>
        <p:nvSpPr>
          <p:cNvPr id="15" name="TextBox 14">
            <a:extLst>
              <a:ext uri="{FF2B5EF4-FFF2-40B4-BE49-F238E27FC236}">
                <a16:creationId xmlns:a16="http://schemas.microsoft.com/office/drawing/2014/main" id="{3B12FAA9-EB53-5917-85A7-85B7EF498513}"/>
              </a:ext>
            </a:extLst>
          </p:cNvPr>
          <p:cNvSpPr txBox="1"/>
          <p:nvPr/>
        </p:nvSpPr>
        <p:spPr>
          <a:xfrm>
            <a:off x="2675268" y="4900027"/>
            <a:ext cx="234154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prstClr val="black"/>
                </a:solidFill>
                <a:effectLst/>
                <a:uLnTx/>
                <a:uFillTx/>
                <a:latin typeface="Calibri"/>
                <a:ea typeface="+mn-ea"/>
                <a:cs typeface="+mn-cs"/>
              </a:rPr>
              <a:t>High number of pairs of leaflets (12-18)</a:t>
            </a:r>
          </a:p>
        </p:txBody>
      </p:sp>
      <p:sp>
        <p:nvSpPr>
          <p:cNvPr id="16" name="TextBox 15">
            <a:extLst>
              <a:ext uri="{FF2B5EF4-FFF2-40B4-BE49-F238E27FC236}">
                <a16:creationId xmlns:a16="http://schemas.microsoft.com/office/drawing/2014/main" id="{B91719D0-C013-A60A-C8DC-6227E65DC631}"/>
              </a:ext>
            </a:extLst>
          </p:cNvPr>
          <p:cNvSpPr txBox="1"/>
          <p:nvPr/>
        </p:nvSpPr>
        <p:spPr>
          <a:xfrm>
            <a:off x="8023515" y="5052427"/>
            <a:ext cx="234154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2400" b="1" i="0" u="none" strike="noStrike" kern="1200" cap="none" spc="0" normalizeH="0" baseline="0" noProof="0" dirty="0">
                <a:ln>
                  <a:noFill/>
                </a:ln>
                <a:solidFill>
                  <a:prstClr val="black"/>
                </a:solidFill>
                <a:effectLst/>
                <a:uLnTx/>
                <a:uFillTx/>
                <a:latin typeface="Calibri"/>
                <a:ea typeface="+mn-ea"/>
                <a:cs typeface="+mn-cs"/>
              </a:rPr>
              <a:t>Fewer pairs of leaflets (3 - 8)</a:t>
            </a:r>
          </a:p>
        </p:txBody>
      </p:sp>
      <p:pic>
        <p:nvPicPr>
          <p:cNvPr id="18" name="Picture 17">
            <a:extLst>
              <a:ext uri="{FF2B5EF4-FFF2-40B4-BE49-F238E27FC236}">
                <a16:creationId xmlns:a16="http://schemas.microsoft.com/office/drawing/2014/main" id="{39E3D6EA-CD9A-7E88-8C56-B39B4F1E9804}"/>
              </a:ext>
            </a:extLst>
          </p:cNvPr>
          <p:cNvPicPr>
            <a:picLocks noChangeAspect="1"/>
          </p:cNvPicPr>
          <p:nvPr/>
        </p:nvPicPr>
        <p:blipFill>
          <a:blip r:embed="rId5"/>
          <a:stretch>
            <a:fillRect/>
          </a:stretch>
        </p:blipFill>
        <p:spPr>
          <a:xfrm>
            <a:off x="8044462" y="2190577"/>
            <a:ext cx="2324424" cy="2476846"/>
          </a:xfrm>
          <a:prstGeom prst="rect">
            <a:avLst/>
          </a:prstGeom>
        </p:spPr>
      </p:pic>
    </p:spTree>
    <p:extLst>
      <p:ext uri="{BB962C8B-B14F-4D97-AF65-F5344CB8AC3E}">
        <p14:creationId xmlns:p14="http://schemas.microsoft.com/office/powerpoint/2010/main" val="3720692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5DBC2E-5AEF-020C-7420-BF06BEE7155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071B5-D07C-40C4-A773-80FEDE03052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C496C9B4-DB38-1D23-2411-64C52239D999}"/>
              </a:ext>
            </a:extLst>
          </p:cNvPr>
          <p:cNvPicPr>
            <a:picLocks noChangeAspect="1"/>
          </p:cNvPicPr>
          <p:nvPr/>
        </p:nvPicPr>
        <p:blipFill>
          <a:blip r:embed="rId2"/>
          <a:stretch>
            <a:fillRect/>
          </a:stretch>
        </p:blipFill>
        <p:spPr>
          <a:xfrm>
            <a:off x="2243870" y="615296"/>
            <a:ext cx="5295776" cy="6242703"/>
          </a:xfrm>
          <a:prstGeom prst="rect">
            <a:avLst/>
          </a:prstGeom>
        </p:spPr>
      </p:pic>
      <p:pic>
        <p:nvPicPr>
          <p:cNvPr id="9" name="Picture 8">
            <a:extLst>
              <a:ext uri="{FF2B5EF4-FFF2-40B4-BE49-F238E27FC236}">
                <a16:creationId xmlns:a16="http://schemas.microsoft.com/office/drawing/2014/main" id="{FDA99A63-35CA-871C-FBF9-88A0BD5E327F}"/>
              </a:ext>
            </a:extLst>
          </p:cNvPr>
          <p:cNvPicPr>
            <a:picLocks noChangeAspect="1"/>
          </p:cNvPicPr>
          <p:nvPr/>
        </p:nvPicPr>
        <p:blipFill>
          <a:blip r:embed="rId3"/>
          <a:stretch>
            <a:fillRect/>
          </a:stretch>
        </p:blipFill>
        <p:spPr>
          <a:xfrm>
            <a:off x="7539646" y="1839338"/>
            <a:ext cx="4486901" cy="2972215"/>
          </a:xfrm>
          <a:prstGeom prst="rect">
            <a:avLst/>
          </a:prstGeom>
          <a:ln w="28575">
            <a:solidFill>
              <a:schemeClr val="tx1">
                <a:lumMod val="95000"/>
                <a:lumOff val="5000"/>
              </a:schemeClr>
            </a:solidFill>
          </a:ln>
        </p:spPr>
      </p:pic>
      <p:sp>
        <p:nvSpPr>
          <p:cNvPr id="10" name="TextBox 9">
            <a:extLst>
              <a:ext uri="{FF2B5EF4-FFF2-40B4-BE49-F238E27FC236}">
                <a16:creationId xmlns:a16="http://schemas.microsoft.com/office/drawing/2014/main" id="{1E1EF4C9-E6CA-F82A-761D-DFD3437CC18D}"/>
              </a:ext>
            </a:extLst>
          </p:cNvPr>
          <p:cNvSpPr txBox="1"/>
          <p:nvPr/>
        </p:nvSpPr>
        <p:spPr>
          <a:xfrm>
            <a:off x="1783860" y="136525"/>
            <a:ext cx="1004081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prstClr val="black"/>
                </a:solidFill>
                <a:effectLst/>
                <a:uLnTx/>
                <a:uFillTx/>
                <a:latin typeface="Calibri"/>
                <a:ea typeface="+mn-ea"/>
                <a:cs typeface="+mn-cs"/>
              </a:rPr>
              <a:t>Presence of Water Milfoil in Heney Lake</a:t>
            </a:r>
            <a:endParaRPr kumimoji="0" lang="en-CA" sz="3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34948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6FD9203-6216-94E1-6378-B9AAF08332E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071B5-D07C-40C4-A773-80FEDE03052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6F11B9B3-FC37-548E-FE49-756423C96FEE}"/>
              </a:ext>
            </a:extLst>
          </p:cNvPr>
          <p:cNvPicPr>
            <a:picLocks noChangeAspect="1"/>
          </p:cNvPicPr>
          <p:nvPr/>
        </p:nvPicPr>
        <p:blipFill>
          <a:blip r:embed="rId2"/>
          <a:stretch>
            <a:fillRect/>
          </a:stretch>
        </p:blipFill>
        <p:spPr>
          <a:xfrm>
            <a:off x="2328880" y="804985"/>
            <a:ext cx="4926302" cy="5916490"/>
          </a:xfrm>
          <a:prstGeom prst="rect">
            <a:avLst/>
          </a:prstGeom>
        </p:spPr>
      </p:pic>
      <p:pic>
        <p:nvPicPr>
          <p:cNvPr id="7" name="Picture 6">
            <a:extLst>
              <a:ext uri="{FF2B5EF4-FFF2-40B4-BE49-F238E27FC236}">
                <a16:creationId xmlns:a16="http://schemas.microsoft.com/office/drawing/2014/main" id="{BA418148-FA53-06F2-074C-FBB21466328D}"/>
              </a:ext>
            </a:extLst>
          </p:cNvPr>
          <p:cNvPicPr>
            <a:picLocks noChangeAspect="1"/>
          </p:cNvPicPr>
          <p:nvPr/>
        </p:nvPicPr>
        <p:blipFill>
          <a:blip r:embed="rId3"/>
          <a:stretch>
            <a:fillRect/>
          </a:stretch>
        </p:blipFill>
        <p:spPr>
          <a:xfrm>
            <a:off x="7742490" y="1479703"/>
            <a:ext cx="2862987" cy="3365533"/>
          </a:xfrm>
          <a:prstGeom prst="rect">
            <a:avLst/>
          </a:prstGeom>
          <a:ln w="28575">
            <a:solidFill>
              <a:schemeClr val="tx1">
                <a:lumMod val="95000"/>
                <a:lumOff val="5000"/>
              </a:schemeClr>
            </a:solidFill>
          </a:ln>
          <a:effectLst>
            <a:softEdge rad="0"/>
          </a:effectLst>
        </p:spPr>
      </p:pic>
      <p:sp>
        <p:nvSpPr>
          <p:cNvPr id="9" name="TextBox 8">
            <a:extLst>
              <a:ext uri="{FF2B5EF4-FFF2-40B4-BE49-F238E27FC236}">
                <a16:creationId xmlns:a16="http://schemas.microsoft.com/office/drawing/2014/main" id="{DC16B7B8-CC37-30B1-B8A6-F30AF21D4985}"/>
              </a:ext>
            </a:extLst>
          </p:cNvPr>
          <p:cNvSpPr txBox="1"/>
          <p:nvPr/>
        </p:nvSpPr>
        <p:spPr>
          <a:xfrm>
            <a:off x="1783860" y="136525"/>
            <a:ext cx="1004081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prstClr val="black"/>
                </a:solidFill>
                <a:effectLst/>
                <a:uLnTx/>
                <a:uFillTx/>
                <a:latin typeface="Calibri"/>
                <a:ea typeface="+mn-ea"/>
                <a:cs typeface="+mn-cs"/>
              </a:rPr>
              <a:t>Concentration (g ww/m2) Eurasion Milfoil per Transect</a:t>
            </a:r>
            <a:endParaRPr kumimoji="0" lang="en-CA" sz="3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61583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A0BD891-1069-925B-434B-ABD14743759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071B5-D07C-40C4-A773-80FEDE03052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746FFC66-2282-3E62-0768-2E6B4DFCCF6A}"/>
              </a:ext>
            </a:extLst>
          </p:cNvPr>
          <p:cNvSpPr txBox="1"/>
          <p:nvPr/>
        </p:nvSpPr>
        <p:spPr>
          <a:xfrm>
            <a:off x="2365513" y="383563"/>
            <a:ext cx="651197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600" b="1" i="0" u="none" strike="noStrike" kern="1200" cap="none" spc="0" normalizeH="0" baseline="0" noProof="0" dirty="0">
                <a:ln>
                  <a:noFill/>
                </a:ln>
                <a:solidFill>
                  <a:prstClr val="black"/>
                </a:solidFill>
                <a:effectLst/>
                <a:uLnTx/>
                <a:uFillTx/>
                <a:latin typeface="Calibri"/>
                <a:ea typeface="+mn-ea"/>
                <a:cs typeface="+mn-cs"/>
              </a:rPr>
              <a:t>Eurasian Milfoil Control Methods</a:t>
            </a:r>
          </a:p>
        </p:txBody>
      </p:sp>
      <p:sp>
        <p:nvSpPr>
          <p:cNvPr id="4" name="TextBox 3">
            <a:extLst>
              <a:ext uri="{FF2B5EF4-FFF2-40B4-BE49-F238E27FC236}">
                <a16:creationId xmlns:a16="http://schemas.microsoft.com/office/drawing/2014/main" id="{089877D5-0F9C-78CC-5D82-69FA1ADA11C2}"/>
              </a:ext>
            </a:extLst>
          </p:cNvPr>
          <p:cNvSpPr txBox="1"/>
          <p:nvPr/>
        </p:nvSpPr>
        <p:spPr>
          <a:xfrm>
            <a:off x="571090" y="1587511"/>
            <a:ext cx="11049820" cy="452431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prstClr val="black"/>
                </a:solidFill>
                <a:effectLst/>
                <a:uLnTx/>
                <a:uFillTx/>
                <a:latin typeface="Calibri"/>
                <a:ea typeface="+mn-ea"/>
                <a:cs typeface="+mn-cs"/>
              </a:rPr>
              <a:t>No Authorization Required (&lt;75 Sq. Metres; 807 Sq. Ft)</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CA" sz="3200" b="0" i="0" u="none" strike="noStrike" kern="1200" cap="none" spc="0" normalizeH="0" baseline="0" noProof="0" dirty="0">
                <a:ln>
                  <a:noFill/>
                </a:ln>
                <a:solidFill>
                  <a:prstClr val="black"/>
                </a:solidFill>
                <a:effectLst/>
                <a:uLnTx/>
                <a:uFillTx/>
                <a:latin typeface="Calibri"/>
                <a:ea typeface="+mn-ea"/>
                <a:cs typeface="+mn-cs"/>
              </a:rPr>
              <a:t>Manual Removal by hand</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CA" sz="3200" b="0" i="0" u="none" strike="noStrike" kern="1200" cap="none" spc="0" normalizeH="0" baseline="0" noProof="0" dirty="0">
                <a:ln>
                  <a:noFill/>
                </a:ln>
                <a:solidFill>
                  <a:prstClr val="black"/>
                </a:solidFill>
                <a:effectLst/>
                <a:uLnTx/>
                <a:uFillTx/>
                <a:latin typeface="Calibri"/>
                <a:ea typeface="+mn-ea"/>
                <a:cs typeface="+mn-cs"/>
              </a:rPr>
              <a:t>Installation of Benthic Barriers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200" b="0" i="0" u="none" strike="noStrike" kern="1200" cap="none" spc="0" normalizeH="0" baseline="0" noProof="0" dirty="0">
                <a:ln>
                  <a:noFill/>
                </a:ln>
                <a:solidFill>
                  <a:prstClr val="black"/>
                </a:solidFill>
                <a:effectLst/>
                <a:uLnTx/>
                <a:uFillTx/>
                <a:latin typeface="Calibri"/>
                <a:ea typeface="+mn-ea"/>
                <a:cs typeface="+mn-cs"/>
              </a:rPr>
              <a:t>     (Tarpaulins i.e. Jute, Geotextiles, Typar)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3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200" b="1" i="0" u="none" strike="noStrike" kern="1200" cap="none" spc="0" normalizeH="0" baseline="0" noProof="0" dirty="0">
                <a:ln>
                  <a:noFill/>
                </a:ln>
                <a:solidFill>
                  <a:prstClr val="black"/>
                </a:solidFill>
                <a:effectLst/>
                <a:uLnTx/>
                <a:uFillTx/>
                <a:latin typeface="Calibri"/>
                <a:ea typeface="+mn-ea"/>
                <a:cs typeface="+mn-cs"/>
              </a:rPr>
              <a:t>Authorization and Permits Required (&gt;75 Sq. Metres, 807 Sq. Ft)</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CA" sz="3200" b="0" i="0" u="none" strike="noStrike" kern="1200" cap="none" spc="0" normalizeH="0" baseline="0" noProof="0" dirty="0">
                <a:ln>
                  <a:noFill/>
                </a:ln>
                <a:solidFill>
                  <a:prstClr val="black"/>
                </a:solidFill>
                <a:effectLst/>
                <a:uLnTx/>
                <a:uFillTx/>
                <a:latin typeface="Calibri"/>
                <a:ea typeface="+mn-ea"/>
                <a:cs typeface="+mn-cs"/>
              </a:rPr>
              <a:t>Mechanical Removal</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CA" sz="3200" b="0" i="0" u="none" strike="noStrike" kern="1200" cap="none" spc="0" normalizeH="0" baseline="0" noProof="0" dirty="0">
                <a:ln>
                  <a:noFill/>
                </a:ln>
                <a:solidFill>
                  <a:prstClr val="black"/>
                </a:solidFill>
                <a:effectLst/>
                <a:uLnTx/>
                <a:uFillTx/>
                <a:latin typeface="Calibri"/>
                <a:ea typeface="+mn-ea"/>
                <a:cs typeface="+mn-cs"/>
              </a:rPr>
              <a:t>Removal using divers and suction equipment</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CA" sz="3200" b="0" i="0" u="none" strike="noStrike" kern="1200" cap="none" spc="0" normalizeH="0" baseline="0" noProof="0" dirty="0">
                <a:ln>
                  <a:noFill/>
                </a:ln>
                <a:solidFill>
                  <a:prstClr val="black"/>
                </a:solidFill>
                <a:effectLst/>
                <a:uLnTx/>
                <a:uFillTx/>
                <a:latin typeface="Calibri"/>
                <a:ea typeface="+mn-ea"/>
                <a:cs typeface="+mn-cs"/>
              </a:rPr>
              <a:t>Herbicides (Procellar) - Not approved in Quebec</a:t>
            </a:r>
          </a:p>
        </p:txBody>
      </p:sp>
    </p:spTree>
    <p:extLst>
      <p:ext uri="{BB962C8B-B14F-4D97-AF65-F5344CB8AC3E}">
        <p14:creationId xmlns:p14="http://schemas.microsoft.com/office/powerpoint/2010/main" val="15407541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BE0946-E317-9EBD-4691-FEEDAB6B5BD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071B5-D07C-40C4-A773-80FEDE03052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TextBox 3">
            <a:extLst>
              <a:ext uri="{FF2B5EF4-FFF2-40B4-BE49-F238E27FC236}">
                <a16:creationId xmlns:a16="http://schemas.microsoft.com/office/drawing/2014/main" id="{0DAABB44-862B-F11E-FE06-E64D34FBAC99}"/>
              </a:ext>
            </a:extLst>
          </p:cNvPr>
          <p:cNvSpPr txBox="1"/>
          <p:nvPr/>
        </p:nvSpPr>
        <p:spPr>
          <a:xfrm>
            <a:off x="2365513" y="383563"/>
            <a:ext cx="5554534"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600" b="1" i="0" u="none" strike="noStrike" kern="1200" cap="none" spc="0" normalizeH="0" baseline="0" noProof="0" dirty="0">
                <a:ln>
                  <a:noFill/>
                </a:ln>
                <a:solidFill>
                  <a:prstClr val="black"/>
                </a:solidFill>
                <a:effectLst/>
                <a:uLnTx/>
                <a:uFillTx/>
                <a:latin typeface="Calibri"/>
                <a:ea typeface="+mn-ea"/>
                <a:cs typeface="+mn-cs"/>
              </a:rPr>
              <a:t>Eurasian Milfoil - Next Steps</a:t>
            </a:r>
          </a:p>
        </p:txBody>
      </p:sp>
      <p:sp>
        <p:nvSpPr>
          <p:cNvPr id="5" name="TextBox 4">
            <a:extLst>
              <a:ext uri="{FF2B5EF4-FFF2-40B4-BE49-F238E27FC236}">
                <a16:creationId xmlns:a16="http://schemas.microsoft.com/office/drawing/2014/main" id="{A9E39033-2AE2-9179-E3C1-15E61B810723}"/>
              </a:ext>
            </a:extLst>
          </p:cNvPr>
          <p:cNvSpPr txBox="1"/>
          <p:nvPr/>
        </p:nvSpPr>
        <p:spPr>
          <a:xfrm>
            <a:off x="339197" y="1617118"/>
            <a:ext cx="11654020" cy="5078313"/>
          </a:xfrm>
          <a:prstGeom prst="rect">
            <a:avLst/>
          </a:prstGeom>
          <a:noFill/>
        </p:spPr>
        <p:txBody>
          <a:bodyPr wrap="square" rtlCol="0">
            <a:spAutoFit/>
          </a:bodyPr>
          <a:lstStyle/>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CA" sz="3600" b="0" i="0" u="none" strike="noStrike" kern="1200" cap="none" spc="0" normalizeH="0" baseline="0" noProof="0" dirty="0">
                <a:ln>
                  <a:noFill/>
                </a:ln>
                <a:solidFill>
                  <a:prstClr val="black"/>
                </a:solidFill>
                <a:effectLst/>
                <a:uLnTx/>
                <a:uFillTx/>
                <a:latin typeface="Calibri"/>
                <a:ea typeface="+mn-ea"/>
                <a:cs typeface="+mn-cs"/>
              </a:rPr>
              <a:t>Formed committee to study &amp; manage this issue</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CA" sz="3600" b="0" i="0" u="none" strike="noStrike" kern="1200" cap="none" spc="0" normalizeH="0" baseline="0" noProof="0" dirty="0">
                <a:ln>
                  <a:noFill/>
                </a:ln>
                <a:solidFill>
                  <a:prstClr val="black"/>
                </a:solidFill>
                <a:effectLst/>
                <a:uLnTx/>
                <a:uFillTx/>
                <a:latin typeface="Calibri"/>
                <a:ea typeface="+mn-ea"/>
                <a:cs typeface="+mn-cs"/>
              </a:rPr>
              <a:t>Education Plan, Boat Washing, Marker Buoys for areas to Avoid</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CA" sz="3600" b="0" i="0" u="none" strike="noStrike" kern="1200" cap="none" spc="0" normalizeH="0" baseline="0" noProof="0" dirty="0">
                <a:ln>
                  <a:noFill/>
                </a:ln>
                <a:solidFill>
                  <a:prstClr val="black"/>
                </a:solidFill>
                <a:effectLst/>
                <a:uLnTx/>
                <a:uFillTx/>
                <a:latin typeface="Calibri"/>
                <a:ea typeface="+mn-ea"/>
                <a:cs typeface="+mn-cs"/>
              </a:rPr>
              <a:t>Connect with other Associations to learn from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600" b="0" i="0" u="none" strike="noStrike" kern="1200" cap="none" spc="0" normalizeH="0" baseline="0" noProof="0" dirty="0">
                <a:ln>
                  <a:noFill/>
                </a:ln>
                <a:solidFill>
                  <a:prstClr val="black"/>
                </a:solidFill>
                <a:effectLst/>
                <a:uLnTx/>
                <a:uFillTx/>
                <a:latin typeface="Calibri"/>
                <a:ea typeface="+mn-ea"/>
                <a:cs typeface="+mn-cs"/>
              </a:rPr>
              <a:t>      their experience (Lac Blue Sea, Lac des Cedres, Lac Edja)</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CA" sz="3600" b="0" i="0" u="none" strike="noStrike" kern="1200" cap="none" spc="0" normalizeH="0" baseline="0" noProof="0" dirty="0">
                <a:ln>
                  <a:noFill/>
                </a:ln>
                <a:solidFill>
                  <a:prstClr val="black"/>
                </a:solidFill>
                <a:effectLst/>
                <a:uLnTx/>
                <a:uFillTx/>
                <a:latin typeface="Calibri"/>
                <a:ea typeface="+mn-ea"/>
                <a:cs typeface="+mn-cs"/>
              </a:rPr>
              <a:t>Identify companies with experience (ABV7, FYTO, etc)</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CA" sz="3600" b="0" i="0" u="none" strike="noStrike" kern="1200" cap="none" spc="0" normalizeH="0" baseline="0" noProof="0" dirty="0">
                <a:ln>
                  <a:noFill/>
                </a:ln>
                <a:solidFill>
                  <a:prstClr val="black"/>
                </a:solidFill>
                <a:effectLst/>
                <a:uLnTx/>
                <a:uFillTx/>
                <a:latin typeface="Calibri"/>
                <a:ea typeface="+mn-ea"/>
                <a:cs typeface="+mn-cs"/>
              </a:rPr>
              <a:t>Obtain Cost Estimates; Preliminary est. $200-$500,000</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CA" sz="3600" b="0" i="0" u="none" strike="noStrike" kern="1200" cap="none" spc="0" normalizeH="0" baseline="0" noProof="0" dirty="0">
                <a:ln>
                  <a:noFill/>
                </a:ln>
                <a:solidFill>
                  <a:prstClr val="black"/>
                </a:solidFill>
                <a:effectLst/>
                <a:uLnTx/>
                <a:uFillTx/>
                <a:latin typeface="Calibri"/>
                <a:ea typeface="+mn-ea"/>
                <a:cs typeface="+mn-cs"/>
              </a:rPr>
              <a:t>Research and apply for government grants</a:t>
            </a:r>
          </a:p>
          <a:p>
            <a:pPr marL="571500" marR="0" lvl="0" indent="-5715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CA" sz="3600" b="1" i="0" u="none" strike="noStrike" kern="1200" cap="none" spc="0" normalizeH="0" baseline="0" noProof="0" dirty="0">
                <a:ln>
                  <a:noFill/>
                </a:ln>
                <a:solidFill>
                  <a:prstClr val="black"/>
                </a:solidFill>
                <a:effectLst/>
                <a:uLnTx/>
                <a:uFillTx/>
                <a:latin typeface="Calibri"/>
                <a:ea typeface="+mn-ea"/>
                <a:cs typeface="+mn-cs"/>
              </a:rPr>
              <a:t>NEED FOR COMMUNITY SUPPORT</a:t>
            </a:r>
          </a:p>
        </p:txBody>
      </p:sp>
    </p:spTree>
    <p:extLst>
      <p:ext uri="{BB962C8B-B14F-4D97-AF65-F5344CB8AC3E}">
        <p14:creationId xmlns:p14="http://schemas.microsoft.com/office/powerpoint/2010/main" val="1761506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25F81-0FFF-5CBB-983C-E043511C826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AF7165-D59D-07B8-C65C-0A87FFFC7A73}"/>
              </a:ext>
            </a:extLst>
          </p:cNvPr>
          <p:cNvSpPr>
            <a:spLocks noGrp="1"/>
          </p:cNvSpPr>
          <p:nvPr>
            <p:ph idx="1"/>
          </p:nvPr>
        </p:nvSpPr>
        <p:spPr>
          <a:xfrm>
            <a:off x="374560" y="1637226"/>
            <a:ext cx="11426915" cy="4965277"/>
          </a:xfrm>
        </p:spPr>
        <p:txBody>
          <a:bodyPr>
            <a:normAutofit/>
          </a:bodyPr>
          <a:lstStyle/>
          <a:p>
            <a:pPr marL="0" indent="0">
              <a:spcBef>
                <a:spcPts val="1200"/>
              </a:spcBef>
              <a:spcAft>
                <a:spcPts val="600"/>
              </a:spcAft>
              <a:buNone/>
            </a:pPr>
            <a:r>
              <a:rPr lang="en-CA" b="1" dirty="0">
                <a:cs typeface="Arial" panose="020B0604020202020204" pitchFamily="34" charset="0"/>
              </a:rPr>
              <a:t>Major activities in 2025-26 (ii)</a:t>
            </a:r>
          </a:p>
          <a:p>
            <a:pPr marL="457200" indent="-457200">
              <a:spcBef>
                <a:spcPts val="600"/>
              </a:spcBef>
              <a:spcAft>
                <a:spcPts val="600"/>
              </a:spcAft>
              <a:buFont typeface="+mj-lt"/>
              <a:buAutoNum type="arabicParenR" startAt="4"/>
            </a:pPr>
            <a:r>
              <a:rPr lang="en-CA" sz="2400" dirty="0">
                <a:cs typeface="Arial" panose="020B0604020202020204" pitchFamily="34" charset="0"/>
              </a:rPr>
              <a:t>Board Renewal</a:t>
            </a:r>
          </a:p>
          <a:p>
            <a:pPr lvl="1">
              <a:buFont typeface="Wingdings" pitchFamily="2" charset="2"/>
              <a:buChar char="Ø"/>
            </a:pPr>
            <a:r>
              <a:rPr lang="en-US" sz="2200" dirty="0">
                <a:cs typeface="Arial" panose="020B0604020202020204" pitchFamily="34" charset="0"/>
              </a:rPr>
              <a:t>Retirements from our board this year</a:t>
            </a:r>
          </a:p>
          <a:p>
            <a:pPr lvl="2">
              <a:buFont typeface="Wingdings" pitchFamily="2" charset="2"/>
              <a:buChar char="Ø"/>
            </a:pPr>
            <a:r>
              <a:rPr lang="en-US" sz="1600" dirty="0">
                <a:cs typeface="Arial" panose="020B0604020202020204" pitchFamily="34" charset="0"/>
              </a:rPr>
              <a:t> </a:t>
            </a:r>
            <a:r>
              <a:rPr lang="en-US" sz="1800" b="1" dirty="0">
                <a:cs typeface="Arial" panose="020B0604020202020204" pitchFamily="34" charset="0"/>
              </a:rPr>
              <a:t>Karen Richardson </a:t>
            </a:r>
            <a:r>
              <a:rPr lang="en-US" sz="1800" dirty="0">
                <a:cs typeface="Arial" panose="020B0604020202020204" pitchFamily="34" charset="0"/>
              </a:rPr>
              <a:t>– led the Association’s Milfoil Working Group</a:t>
            </a:r>
          </a:p>
          <a:p>
            <a:pPr lvl="2">
              <a:buFont typeface="Wingdings" pitchFamily="2" charset="2"/>
              <a:buChar char="Ø"/>
            </a:pPr>
            <a:r>
              <a:rPr lang="en-US" sz="1800" dirty="0">
                <a:cs typeface="Arial" panose="020B0604020202020204" pitchFamily="34" charset="0"/>
              </a:rPr>
              <a:t> </a:t>
            </a:r>
            <a:r>
              <a:rPr lang="en-US" sz="1800" b="1" dirty="0">
                <a:cs typeface="Arial" panose="020B0604020202020204" pitchFamily="34" charset="0"/>
              </a:rPr>
              <a:t>Russell Dewitt – </a:t>
            </a:r>
            <a:r>
              <a:rPr lang="en-US" sz="1800" dirty="0">
                <a:cs typeface="Arial" panose="020B0604020202020204" pitchFamily="34" charset="0"/>
              </a:rPr>
              <a:t>member of the Milfoil Working Group</a:t>
            </a:r>
          </a:p>
          <a:p>
            <a:pPr lvl="1">
              <a:buFont typeface="Wingdings" pitchFamily="2" charset="2"/>
              <a:buChar char="Ø"/>
            </a:pPr>
            <a:r>
              <a:rPr lang="en-US" sz="2200" dirty="0">
                <a:cs typeface="Arial" panose="020B0604020202020204" pitchFamily="34" charset="0"/>
              </a:rPr>
              <a:t>New directors </a:t>
            </a:r>
          </a:p>
          <a:p>
            <a:pPr lvl="2">
              <a:buFont typeface="Wingdings" pitchFamily="2" charset="2"/>
              <a:buChar char="Ø"/>
            </a:pPr>
            <a:r>
              <a:rPr lang="en-US" sz="1800" b="1" dirty="0">
                <a:cs typeface="Arial" panose="020B0604020202020204" pitchFamily="34" charset="0"/>
              </a:rPr>
              <a:t>Arleigh McCurdy </a:t>
            </a:r>
          </a:p>
          <a:p>
            <a:pPr lvl="2">
              <a:buFont typeface="Wingdings" pitchFamily="2" charset="2"/>
              <a:buChar char="Ø"/>
            </a:pPr>
            <a:r>
              <a:rPr lang="en-US" sz="1800" b="1" dirty="0">
                <a:cs typeface="Arial" panose="020B0604020202020204" pitchFamily="34" charset="0"/>
              </a:rPr>
              <a:t>Matthew Rinfret</a:t>
            </a:r>
            <a:endParaRPr lang="en-CA" sz="2400" dirty="0">
              <a:cs typeface="Arial" panose="020B0604020202020204" pitchFamily="34" charset="0"/>
            </a:endParaRPr>
          </a:p>
          <a:p>
            <a:pPr marL="457200" indent="-457200">
              <a:spcBef>
                <a:spcPts val="600"/>
              </a:spcBef>
              <a:spcAft>
                <a:spcPts val="600"/>
              </a:spcAft>
              <a:buFont typeface="+mj-lt"/>
              <a:buAutoNum type="arabicParenR" startAt="4"/>
            </a:pPr>
            <a:r>
              <a:rPr lang="en-CA" sz="2400" dirty="0">
                <a:cs typeface="Arial" panose="020B0604020202020204" pitchFamily="34" charset="0"/>
              </a:rPr>
              <a:t>Supplementary Letters Patent filed – new name and objects</a:t>
            </a:r>
          </a:p>
          <a:p>
            <a:pPr lvl="1">
              <a:spcBef>
                <a:spcPts val="600"/>
              </a:spcBef>
              <a:spcAft>
                <a:spcPts val="600"/>
              </a:spcAft>
              <a:buFont typeface="Wingdings" pitchFamily="2" charset="2"/>
              <a:buChar char="Ø"/>
            </a:pPr>
            <a:r>
              <a:rPr lang="en-CA" dirty="0"/>
              <a:t>Association du Bassin versant du Lac Heney </a:t>
            </a:r>
          </a:p>
          <a:p>
            <a:pPr marL="514350" indent="-514350">
              <a:spcBef>
                <a:spcPts val="600"/>
              </a:spcBef>
              <a:spcAft>
                <a:spcPts val="600"/>
              </a:spcAft>
              <a:buFont typeface="+mj-lt"/>
              <a:buAutoNum type="arabicParenR" startAt="6"/>
            </a:pPr>
            <a:r>
              <a:rPr lang="en-CA" sz="2400" dirty="0">
                <a:cs typeface="Arial" panose="020B0604020202020204" pitchFamily="34" charset="0"/>
              </a:rPr>
              <a:t>Fall Retreat</a:t>
            </a:r>
          </a:p>
          <a:p>
            <a:pPr marL="514350" indent="-514350">
              <a:spcBef>
                <a:spcPts val="600"/>
              </a:spcBef>
              <a:spcAft>
                <a:spcPts val="600"/>
              </a:spcAft>
              <a:buFont typeface="+mj-lt"/>
              <a:buAutoNum type="arabicParenR" startAt="6"/>
            </a:pPr>
            <a:r>
              <a:rPr lang="en-CA" sz="2400" dirty="0">
                <a:cs typeface="Arial" panose="020B0604020202020204" pitchFamily="34" charset="0"/>
              </a:rPr>
              <a:t>New mission statement adopted</a:t>
            </a:r>
          </a:p>
        </p:txBody>
      </p:sp>
      <p:sp>
        <p:nvSpPr>
          <p:cNvPr id="3" name="Slide Number Placeholder 2">
            <a:extLst>
              <a:ext uri="{FF2B5EF4-FFF2-40B4-BE49-F238E27FC236}">
                <a16:creationId xmlns:a16="http://schemas.microsoft.com/office/drawing/2014/main" id="{3E941212-924A-D627-4C7B-037161A25B2E}"/>
              </a:ext>
            </a:extLst>
          </p:cNvPr>
          <p:cNvSpPr>
            <a:spLocks noGrp="1"/>
          </p:cNvSpPr>
          <p:nvPr>
            <p:ph type="sldNum" sz="quarter" idx="12"/>
          </p:nvPr>
        </p:nvSpPr>
        <p:spPr>
          <a:xfrm>
            <a:off x="8572500" y="63182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071B5-D07C-40C4-A773-80FEDE03052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4" name="Content Placeholder 1">
            <a:extLst>
              <a:ext uri="{FF2B5EF4-FFF2-40B4-BE49-F238E27FC236}">
                <a16:creationId xmlns:a16="http://schemas.microsoft.com/office/drawing/2014/main" id="{3C92DA70-84A9-FC08-ECF1-34450121AC7E}"/>
              </a:ext>
            </a:extLst>
          </p:cNvPr>
          <p:cNvSpPr txBox="1">
            <a:spLocks/>
          </p:cNvSpPr>
          <p:nvPr/>
        </p:nvSpPr>
        <p:spPr>
          <a:xfrm>
            <a:off x="1913879" y="255497"/>
            <a:ext cx="5395887" cy="7514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CA" sz="3000" b="1" i="0" u="none" strike="noStrike" kern="1200" cap="none" spc="0" normalizeH="0" baseline="0" noProof="0" dirty="0">
                <a:ln>
                  <a:noFill/>
                </a:ln>
                <a:solidFill>
                  <a:prstClr val="black"/>
                </a:solidFill>
                <a:effectLst/>
                <a:uLnTx/>
                <a:uFillTx/>
                <a:latin typeface="Calibri"/>
                <a:ea typeface="+mn-ea"/>
                <a:cs typeface="+mn-cs"/>
              </a:rPr>
              <a:t>President’s Report</a:t>
            </a:r>
          </a:p>
        </p:txBody>
      </p:sp>
    </p:spTree>
    <p:extLst>
      <p:ext uri="{BB962C8B-B14F-4D97-AF65-F5344CB8AC3E}">
        <p14:creationId xmlns:p14="http://schemas.microsoft.com/office/powerpoint/2010/main" val="4844661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E7CEE3-7604-BA2C-49AA-CF257471B00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071B5-D07C-40C4-A773-80FEDE03052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3" name="TextBox 2">
            <a:extLst>
              <a:ext uri="{FF2B5EF4-FFF2-40B4-BE49-F238E27FC236}">
                <a16:creationId xmlns:a16="http://schemas.microsoft.com/office/drawing/2014/main" id="{45C1F2EB-9543-160D-C450-66F52D5D33D8}"/>
              </a:ext>
            </a:extLst>
          </p:cNvPr>
          <p:cNvSpPr txBox="1"/>
          <p:nvPr/>
        </p:nvSpPr>
        <p:spPr>
          <a:xfrm>
            <a:off x="2365513" y="383563"/>
            <a:ext cx="6786088"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600" b="1" i="0" u="none" strike="noStrike" kern="1200" cap="none" spc="0" normalizeH="0" baseline="0" noProof="0" dirty="0">
                <a:ln>
                  <a:noFill/>
                </a:ln>
                <a:solidFill>
                  <a:prstClr val="black"/>
                </a:solidFill>
                <a:effectLst/>
                <a:uLnTx/>
                <a:uFillTx/>
                <a:latin typeface="Calibri"/>
                <a:ea typeface="+mn-ea"/>
                <a:cs typeface="+mn-cs"/>
              </a:rPr>
              <a:t>Eurasian Milfoil – Personal Actions</a:t>
            </a:r>
          </a:p>
        </p:txBody>
      </p:sp>
      <p:sp>
        <p:nvSpPr>
          <p:cNvPr id="4" name="TextBox 3">
            <a:extLst>
              <a:ext uri="{FF2B5EF4-FFF2-40B4-BE49-F238E27FC236}">
                <a16:creationId xmlns:a16="http://schemas.microsoft.com/office/drawing/2014/main" id="{EDEB6A88-310C-FC54-B808-785736666495}"/>
              </a:ext>
            </a:extLst>
          </p:cNvPr>
          <p:cNvSpPr txBox="1"/>
          <p:nvPr/>
        </p:nvSpPr>
        <p:spPr>
          <a:xfrm>
            <a:off x="569627" y="1528997"/>
            <a:ext cx="11208244" cy="5078313"/>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CA" sz="3600" b="0" i="0" u="none" strike="noStrike" kern="1200" cap="none" spc="0" normalizeH="0" baseline="0" noProof="0" dirty="0">
                <a:ln>
                  <a:noFill/>
                </a:ln>
                <a:solidFill>
                  <a:prstClr val="black"/>
                </a:solidFill>
                <a:effectLst/>
                <a:uLnTx/>
                <a:uFillTx/>
                <a:latin typeface="Calibri"/>
                <a:ea typeface="+mn-ea"/>
                <a:cs typeface="+mn-cs"/>
              </a:rPr>
              <a:t>Boat, Canoe, Kayak &amp; Trailer Washing when moving boats between lakes (free boat wash stations at LSM boat launch &amp; Gracefield behind the library)</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CA" sz="3600" b="0" i="0" u="none" strike="noStrike" kern="1200" cap="none" spc="0" normalizeH="0" baseline="0" noProof="0" dirty="0">
                <a:ln>
                  <a:noFill/>
                </a:ln>
                <a:solidFill>
                  <a:prstClr val="black"/>
                </a:solidFill>
                <a:effectLst/>
                <a:uLnTx/>
                <a:uFillTx/>
                <a:latin typeface="Calibri"/>
                <a:ea typeface="+mn-ea"/>
                <a:cs typeface="+mn-cs"/>
              </a:rPr>
              <a:t>Pressure wash with hot water</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CA" sz="3600" b="0" i="0" u="none" strike="noStrike" kern="1200" cap="none" spc="0" normalizeH="0" baseline="0" noProof="0" dirty="0">
                <a:ln>
                  <a:noFill/>
                </a:ln>
                <a:solidFill>
                  <a:prstClr val="black"/>
                </a:solidFill>
                <a:effectLst/>
                <a:uLnTx/>
                <a:uFillTx/>
                <a:latin typeface="Calibri"/>
                <a:ea typeface="+mn-ea"/>
                <a:cs typeface="+mn-cs"/>
              </a:rPr>
              <a:t>Avoid areas of weed beds</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CA" sz="3600" b="0" i="0" u="none" strike="noStrike" kern="1200" cap="none" spc="0" normalizeH="0" baseline="0" noProof="0" dirty="0">
                <a:ln>
                  <a:noFill/>
                </a:ln>
                <a:solidFill>
                  <a:prstClr val="black"/>
                </a:solidFill>
                <a:effectLst/>
                <a:uLnTx/>
                <a:uFillTx/>
                <a:latin typeface="Calibri"/>
                <a:ea typeface="+mn-ea"/>
                <a:cs typeface="+mn-cs"/>
              </a:rPr>
              <a:t>Remove weeds from shoreline and dispose far from shore</a:t>
            </a:r>
          </a:p>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CA" sz="3600" b="0" i="0" u="none" strike="noStrike" kern="1200" cap="none" spc="0" normalizeH="0" baseline="0" noProof="0" dirty="0">
                <a:ln>
                  <a:noFill/>
                </a:ln>
                <a:solidFill>
                  <a:prstClr val="black"/>
                </a:solidFill>
                <a:effectLst/>
                <a:uLnTx/>
                <a:uFillTx/>
                <a:latin typeface="Calibri"/>
                <a:ea typeface="+mn-ea"/>
                <a:cs typeface="+mn-cs"/>
              </a:rPr>
              <a:t>Install personal tarps  (&lt;75 Sq. M) in the spring, remove and wash in the fall</a:t>
            </a:r>
          </a:p>
        </p:txBody>
      </p:sp>
    </p:spTree>
    <p:extLst>
      <p:ext uri="{BB962C8B-B14F-4D97-AF65-F5344CB8AC3E}">
        <p14:creationId xmlns:p14="http://schemas.microsoft.com/office/powerpoint/2010/main" val="6612755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5613" y="1621238"/>
            <a:ext cx="11183012" cy="4790782"/>
          </a:xfrm>
        </p:spPr>
        <p:txBody>
          <a:bodyPr>
            <a:normAutofit/>
          </a:bodyPr>
          <a:lstStyle/>
          <a:p>
            <a:pPr marL="0" indent="0">
              <a:buNone/>
            </a:pPr>
            <a:r>
              <a:rPr lang="en-US" sz="3200" dirty="0"/>
              <a:t>Bay Captains: Building a Stronger Lake Community</a:t>
            </a:r>
          </a:p>
          <a:p>
            <a:pPr marL="0" indent="0">
              <a:buNone/>
            </a:pPr>
            <a:endParaRPr lang="en-US" sz="3200" dirty="0"/>
          </a:p>
          <a:p>
            <a:pPr>
              <a:lnSpc>
                <a:spcPct val="100000"/>
              </a:lnSpc>
              <a:spcAft>
                <a:spcPts val="600"/>
              </a:spcAft>
            </a:pPr>
            <a:r>
              <a:rPr lang="en-US" sz="2600" dirty="0"/>
              <a:t>The ABVLHW Bay Captain Program strengthens communication across the watershed.</a:t>
            </a:r>
          </a:p>
          <a:p>
            <a:pPr>
              <a:lnSpc>
                <a:spcPct val="100000"/>
              </a:lnSpc>
              <a:spcAft>
                <a:spcPts val="600"/>
              </a:spcAft>
            </a:pPr>
            <a:r>
              <a:rPr lang="en-US" sz="2600" dirty="0"/>
              <a:t>The program helps keep residents informed, connected, and engaged.</a:t>
            </a:r>
          </a:p>
          <a:p>
            <a:pPr>
              <a:lnSpc>
                <a:spcPct val="100000"/>
              </a:lnSpc>
              <a:spcAft>
                <a:spcPts val="600"/>
              </a:spcAft>
            </a:pPr>
            <a:r>
              <a:rPr lang="en-US" sz="2600" dirty="0"/>
              <a:t>Bay Captains foster community spirit and support stewardship of the lake.</a:t>
            </a:r>
          </a:p>
          <a:p>
            <a:pPr marL="0" indent="0">
              <a:buNone/>
            </a:pPr>
            <a:endParaRPr lang="en-US" sz="3200" dirty="0"/>
          </a:p>
        </p:txBody>
      </p:sp>
      <p:sp>
        <p:nvSpPr>
          <p:cNvPr id="3" name="Slide Number Placeholder 2"/>
          <p:cNvSpPr>
            <a:spLocks noGrp="1"/>
          </p:cNvSpPr>
          <p:nvPr>
            <p:ph type="sldNum" sz="quarter" idx="12"/>
          </p:nvPr>
        </p:nvSpPr>
        <p:spPr/>
        <p:txBody>
          <a:bodyPr/>
          <a:lstStyle/>
          <a:p>
            <a:fld id="{794071B5-D07C-40C4-A773-80FEDE03052E}" type="slidenum">
              <a:rPr lang="en-US" smtClean="0"/>
              <a:t>41</a:t>
            </a:fld>
            <a:endParaRPr lang="en-US" dirty="0"/>
          </a:p>
        </p:txBody>
      </p:sp>
      <p:sp>
        <p:nvSpPr>
          <p:cNvPr id="4" name="TextBox 3">
            <a:extLst>
              <a:ext uri="{FF2B5EF4-FFF2-40B4-BE49-F238E27FC236}">
                <a16:creationId xmlns:a16="http://schemas.microsoft.com/office/drawing/2014/main" id="{A25E0B21-B71F-6144-9BEE-6F89F12C2A53}"/>
              </a:ext>
            </a:extLst>
          </p:cNvPr>
          <p:cNvSpPr txBox="1"/>
          <p:nvPr/>
        </p:nvSpPr>
        <p:spPr>
          <a:xfrm>
            <a:off x="1944710" y="244699"/>
            <a:ext cx="7816370" cy="553998"/>
          </a:xfrm>
          <a:prstGeom prst="rect">
            <a:avLst/>
          </a:prstGeom>
          <a:noFill/>
        </p:spPr>
        <p:txBody>
          <a:bodyPr wrap="square" rtlCol="0">
            <a:spAutoFit/>
          </a:bodyPr>
          <a:lstStyle/>
          <a:p>
            <a:r>
              <a:rPr lang="en-US" sz="3000" b="1" dirty="0"/>
              <a:t>Bay Captain Update</a:t>
            </a:r>
          </a:p>
        </p:txBody>
      </p:sp>
    </p:spTree>
    <p:extLst>
      <p:ext uri="{BB962C8B-B14F-4D97-AF65-F5344CB8AC3E}">
        <p14:creationId xmlns:p14="http://schemas.microsoft.com/office/powerpoint/2010/main" val="28451430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46477-A51B-CDF7-8C1E-3607B2E707E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CE0F8D1-5EA8-0885-0CA7-143469D16134}"/>
              </a:ext>
            </a:extLst>
          </p:cNvPr>
          <p:cNvSpPr>
            <a:spLocks noGrp="1"/>
          </p:cNvSpPr>
          <p:nvPr>
            <p:ph idx="1"/>
          </p:nvPr>
        </p:nvSpPr>
        <p:spPr>
          <a:xfrm>
            <a:off x="625613" y="1621238"/>
            <a:ext cx="11183012" cy="4790782"/>
          </a:xfrm>
        </p:spPr>
        <p:txBody>
          <a:bodyPr>
            <a:normAutofit fontScale="55000" lnSpcReduction="20000"/>
          </a:bodyPr>
          <a:lstStyle/>
          <a:p>
            <a:pPr marL="0" indent="0">
              <a:buNone/>
            </a:pPr>
            <a:r>
              <a:rPr lang="en-US" sz="4400" b="1" dirty="0"/>
              <a:t>What Bay Captains do:</a:t>
            </a:r>
          </a:p>
          <a:p>
            <a:pPr marL="0" indent="0">
              <a:buNone/>
            </a:pPr>
            <a:r>
              <a:rPr lang="en-US" sz="4400" dirty="0"/>
              <a:t>Communicate with property owners in their bay area.</a:t>
            </a:r>
          </a:p>
          <a:p>
            <a:pPr marL="0" indent="0">
              <a:buNone/>
            </a:pPr>
            <a:r>
              <a:rPr lang="en-US" sz="4400" dirty="0"/>
              <a:t>• Gather feedback and stay connected with local concerns and ideas.</a:t>
            </a:r>
          </a:p>
          <a:p>
            <a:pPr marL="0" indent="0">
              <a:buNone/>
            </a:pPr>
            <a:r>
              <a:rPr lang="en-US" sz="4400" dirty="0"/>
              <a:t>• Serve as a liaison between residents and the ABVLHW Board.</a:t>
            </a:r>
          </a:p>
          <a:p>
            <a:pPr marL="0" indent="0">
              <a:buNone/>
            </a:pPr>
            <a:r>
              <a:rPr lang="en-US" sz="4400" dirty="0"/>
              <a:t>• Share Association updates and relay residents’ concerns, questions, and suggestions.</a:t>
            </a:r>
          </a:p>
          <a:p>
            <a:pPr marL="0" indent="0">
              <a:buNone/>
            </a:pPr>
            <a:endParaRPr lang="en-US" sz="4400" dirty="0"/>
          </a:p>
          <a:p>
            <a:pPr marL="0" indent="0">
              <a:buNone/>
            </a:pPr>
            <a:r>
              <a:rPr lang="en-US" sz="4400" b="1" dirty="0"/>
              <a:t>Volunteer opportunities:</a:t>
            </a:r>
          </a:p>
          <a:p>
            <a:r>
              <a:rPr lang="en-US" sz="4400" dirty="0"/>
              <a:t>Most Bay Captain positions have been filled thanks to community volunteers.</a:t>
            </a:r>
          </a:p>
          <a:p>
            <a:r>
              <a:rPr lang="en-US" sz="4400" dirty="0"/>
              <a:t>Current vacancies:</a:t>
            </a:r>
          </a:p>
          <a:p>
            <a:pPr marL="742950" lvl="1" indent="-342900"/>
            <a:r>
              <a:rPr lang="en-US" sz="4400" dirty="0"/>
              <a:t>• McInnes Road – west side of the lake</a:t>
            </a:r>
          </a:p>
          <a:p>
            <a:pPr marL="742950" lvl="1" indent="-342900"/>
            <a:r>
              <a:rPr lang="en-US" sz="4400" dirty="0"/>
              <a:t>• Central East Side – Ch. Oyen south to the end of Ch. Du Lac Heney</a:t>
            </a:r>
          </a:p>
          <a:p>
            <a:r>
              <a:rPr lang="en-US" sz="4400" dirty="0"/>
              <a:t>Interested volunteers can contact Jane or Ashwin.</a:t>
            </a:r>
          </a:p>
          <a:p>
            <a:pPr marL="0" indent="0">
              <a:buNone/>
            </a:pPr>
            <a:endParaRPr lang="en-US" sz="3200" dirty="0"/>
          </a:p>
        </p:txBody>
      </p:sp>
      <p:sp>
        <p:nvSpPr>
          <p:cNvPr id="3" name="Slide Number Placeholder 2">
            <a:extLst>
              <a:ext uri="{FF2B5EF4-FFF2-40B4-BE49-F238E27FC236}">
                <a16:creationId xmlns:a16="http://schemas.microsoft.com/office/drawing/2014/main" id="{1CC2B5D2-555C-E9D3-F396-BAE40391DDCE}"/>
              </a:ext>
            </a:extLst>
          </p:cNvPr>
          <p:cNvSpPr>
            <a:spLocks noGrp="1"/>
          </p:cNvSpPr>
          <p:nvPr>
            <p:ph type="sldNum" sz="quarter" idx="12"/>
          </p:nvPr>
        </p:nvSpPr>
        <p:spPr/>
        <p:txBody>
          <a:bodyPr/>
          <a:lstStyle/>
          <a:p>
            <a:fld id="{794071B5-D07C-40C4-A773-80FEDE03052E}" type="slidenum">
              <a:rPr lang="en-US" smtClean="0"/>
              <a:t>42</a:t>
            </a:fld>
            <a:endParaRPr lang="en-US" dirty="0"/>
          </a:p>
        </p:txBody>
      </p:sp>
      <p:sp>
        <p:nvSpPr>
          <p:cNvPr id="4" name="TextBox 3">
            <a:extLst>
              <a:ext uri="{FF2B5EF4-FFF2-40B4-BE49-F238E27FC236}">
                <a16:creationId xmlns:a16="http://schemas.microsoft.com/office/drawing/2014/main" id="{342A59BF-C5A4-2651-9E5A-75AE162611C0}"/>
              </a:ext>
            </a:extLst>
          </p:cNvPr>
          <p:cNvSpPr txBox="1"/>
          <p:nvPr/>
        </p:nvSpPr>
        <p:spPr>
          <a:xfrm>
            <a:off x="1944710" y="244699"/>
            <a:ext cx="7816370" cy="553998"/>
          </a:xfrm>
          <a:prstGeom prst="rect">
            <a:avLst/>
          </a:prstGeom>
          <a:noFill/>
        </p:spPr>
        <p:txBody>
          <a:bodyPr wrap="square" rtlCol="0">
            <a:spAutoFit/>
          </a:bodyPr>
          <a:lstStyle/>
          <a:p>
            <a:r>
              <a:rPr lang="en-US" sz="3000" b="1" dirty="0"/>
              <a:t>Bay Captain Update</a:t>
            </a:r>
          </a:p>
        </p:txBody>
      </p:sp>
    </p:spTree>
    <p:extLst>
      <p:ext uri="{BB962C8B-B14F-4D97-AF65-F5344CB8AC3E}">
        <p14:creationId xmlns:p14="http://schemas.microsoft.com/office/powerpoint/2010/main" val="519254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6BC4D-19DB-94AD-7219-8BDD16356F4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42FEA58-F9F7-9209-CEC4-1CE456EDEE83}"/>
              </a:ext>
            </a:extLst>
          </p:cNvPr>
          <p:cNvSpPr>
            <a:spLocks noGrp="1"/>
          </p:cNvSpPr>
          <p:nvPr>
            <p:ph idx="1"/>
          </p:nvPr>
        </p:nvSpPr>
        <p:spPr>
          <a:xfrm>
            <a:off x="625613" y="1621238"/>
            <a:ext cx="11183012" cy="4790782"/>
          </a:xfrm>
        </p:spPr>
        <p:txBody>
          <a:bodyPr>
            <a:normAutofit/>
          </a:bodyPr>
          <a:lstStyle/>
          <a:p>
            <a:pPr marL="0" indent="0">
              <a:spcAft>
                <a:spcPts val="600"/>
              </a:spcAft>
              <a:buNone/>
            </a:pPr>
            <a:r>
              <a:rPr lang="en-US" sz="2400" b="1" dirty="0"/>
              <a:t>Bay Captains help keep </a:t>
            </a:r>
            <a:r>
              <a:rPr lang="en-US" sz="2400" b="1" dirty="0" err="1"/>
              <a:t>neighbours</a:t>
            </a:r>
            <a:r>
              <a:rPr lang="en-US" sz="2400" b="1" dirty="0"/>
              <a:t> informed about:</a:t>
            </a:r>
          </a:p>
          <a:p>
            <a:pPr marL="400050" lvl="1" indent="0">
              <a:buNone/>
            </a:pPr>
            <a:r>
              <a:rPr lang="en-US" dirty="0"/>
              <a:t>• Mining claims</a:t>
            </a:r>
          </a:p>
          <a:p>
            <a:pPr marL="400050" lvl="1" indent="0">
              <a:buNone/>
            </a:pPr>
            <a:r>
              <a:rPr lang="en-US" dirty="0"/>
              <a:t>• The spread of Eurasian milfoil</a:t>
            </a:r>
          </a:p>
          <a:p>
            <a:pPr marL="400050" lvl="1" indent="0">
              <a:buNone/>
            </a:pPr>
            <a:r>
              <a:rPr lang="en-US" dirty="0"/>
              <a:t>• Watershed and environmental concerns</a:t>
            </a:r>
          </a:p>
          <a:p>
            <a:pPr marL="400050" lvl="1" indent="0">
              <a:buNone/>
            </a:pPr>
            <a:r>
              <a:rPr lang="en-US" dirty="0"/>
              <a:t>• Community events, including the AGM and post‑AGM BBQ</a:t>
            </a:r>
          </a:p>
          <a:p>
            <a:pPr marL="0" indent="0">
              <a:buNone/>
            </a:pPr>
            <a:endParaRPr lang="en-US" sz="2400" dirty="0"/>
          </a:p>
          <a:p>
            <a:pPr marL="0" indent="0">
              <a:buNone/>
            </a:pPr>
            <a:r>
              <a:rPr lang="en-US" sz="2400" dirty="0"/>
              <a:t>Residents are encouraged to engage with their Bay Captain when contacted.</a:t>
            </a:r>
          </a:p>
          <a:p>
            <a:pPr marL="0" indent="0">
              <a:buNone/>
            </a:pPr>
            <a:endParaRPr lang="en-US" sz="3200" dirty="0"/>
          </a:p>
        </p:txBody>
      </p:sp>
      <p:sp>
        <p:nvSpPr>
          <p:cNvPr id="3" name="Slide Number Placeholder 2">
            <a:extLst>
              <a:ext uri="{FF2B5EF4-FFF2-40B4-BE49-F238E27FC236}">
                <a16:creationId xmlns:a16="http://schemas.microsoft.com/office/drawing/2014/main" id="{70E41AC5-C3FB-AAB3-9A55-E2818BAFA68B}"/>
              </a:ext>
            </a:extLst>
          </p:cNvPr>
          <p:cNvSpPr>
            <a:spLocks noGrp="1"/>
          </p:cNvSpPr>
          <p:nvPr>
            <p:ph type="sldNum" sz="quarter" idx="12"/>
          </p:nvPr>
        </p:nvSpPr>
        <p:spPr/>
        <p:txBody>
          <a:bodyPr/>
          <a:lstStyle/>
          <a:p>
            <a:fld id="{794071B5-D07C-40C4-A773-80FEDE03052E}" type="slidenum">
              <a:rPr lang="en-US" smtClean="0"/>
              <a:t>43</a:t>
            </a:fld>
            <a:endParaRPr lang="en-US" dirty="0"/>
          </a:p>
        </p:txBody>
      </p:sp>
      <p:sp>
        <p:nvSpPr>
          <p:cNvPr id="4" name="TextBox 3">
            <a:extLst>
              <a:ext uri="{FF2B5EF4-FFF2-40B4-BE49-F238E27FC236}">
                <a16:creationId xmlns:a16="http://schemas.microsoft.com/office/drawing/2014/main" id="{F0B1CC69-7D33-B446-4665-1876414ADAF8}"/>
              </a:ext>
            </a:extLst>
          </p:cNvPr>
          <p:cNvSpPr txBox="1"/>
          <p:nvPr/>
        </p:nvSpPr>
        <p:spPr>
          <a:xfrm>
            <a:off x="1944710" y="244699"/>
            <a:ext cx="7816370" cy="553998"/>
          </a:xfrm>
          <a:prstGeom prst="rect">
            <a:avLst/>
          </a:prstGeom>
          <a:noFill/>
        </p:spPr>
        <p:txBody>
          <a:bodyPr wrap="square" rtlCol="0">
            <a:spAutoFit/>
          </a:bodyPr>
          <a:lstStyle/>
          <a:p>
            <a:r>
              <a:rPr lang="en-US" sz="3000" b="1" dirty="0"/>
              <a:t>Bay Captain Update</a:t>
            </a:r>
          </a:p>
        </p:txBody>
      </p:sp>
    </p:spTree>
    <p:extLst>
      <p:ext uri="{BB962C8B-B14F-4D97-AF65-F5344CB8AC3E}">
        <p14:creationId xmlns:p14="http://schemas.microsoft.com/office/powerpoint/2010/main" val="23343218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1A138-99CD-010B-838D-93573A28DE5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FC59A65-2C0B-A7A4-5940-53206C15932D}"/>
              </a:ext>
            </a:extLst>
          </p:cNvPr>
          <p:cNvSpPr>
            <a:spLocks noGrp="1"/>
          </p:cNvSpPr>
          <p:nvPr>
            <p:ph type="sldNum" sz="quarter" idx="12"/>
          </p:nvPr>
        </p:nvSpPr>
        <p:spPr/>
        <p:txBody>
          <a:bodyPr/>
          <a:lstStyle/>
          <a:p>
            <a:fld id="{794071B5-D07C-40C4-A773-80FEDE03052E}" type="slidenum">
              <a:rPr lang="en-US" smtClean="0"/>
              <a:t>44</a:t>
            </a:fld>
            <a:endParaRPr lang="en-US" dirty="0"/>
          </a:p>
        </p:txBody>
      </p:sp>
      <p:sp>
        <p:nvSpPr>
          <p:cNvPr id="4" name="TextBox 3">
            <a:extLst>
              <a:ext uri="{FF2B5EF4-FFF2-40B4-BE49-F238E27FC236}">
                <a16:creationId xmlns:a16="http://schemas.microsoft.com/office/drawing/2014/main" id="{ED9EFF8C-938A-D544-F2F0-19BB78D8150A}"/>
              </a:ext>
            </a:extLst>
          </p:cNvPr>
          <p:cNvSpPr txBox="1"/>
          <p:nvPr/>
        </p:nvSpPr>
        <p:spPr>
          <a:xfrm>
            <a:off x="1944710" y="244699"/>
            <a:ext cx="7816370" cy="553998"/>
          </a:xfrm>
          <a:prstGeom prst="rect">
            <a:avLst/>
          </a:prstGeom>
          <a:noFill/>
        </p:spPr>
        <p:txBody>
          <a:bodyPr wrap="square" rtlCol="0">
            <a:spAutoFit/>
          </a:bodyPr>
          <a:lstStyle/>
          <a:p>
            <a:r>
              <a:rPr lang="en-US" sz="3000" b="1" dirty="0"/>
              <a:t>Bay Captain Update</a:t>
            </a:r>
          </a:p>
        </p:txBody>
      </p:sp>
      <p:pic>
        <p:nvPicPr>
          <p:cNvPr id="5" name="Picture 4">
            <a:extLst>
              <a:ext uri="{FF2B5EF4-FFF2-40B4-BE49-F238E27FC236}">
                <a16:creationId xmlns:a16="http://schemas.microsoft.com/office/drawing/2014/main" id="{EFC3F7A1-21A2-883C-120A-078C6BFC8EA7}"/>
              </a:ext>
            </a:extLst>
          </p:cNvPr>
          <p:cNvPicPr>
            <a:picLocks noChangeAspect="1"/>
          </p:cNvPicPr>
          <p:nvPr/>
        </p:nvPicPr>
        <p:blipFill>
          <a:blip r:embed="rId2"/>
          <a:stretch>
            <a:fillRect/>
          </a:stretch>
        </p:blipFill>
        <p:spPr>
          <a:xfrm>
            <a:off x="1057999" y="1569351"/>
            <a:ext cx="10076002" cy="5043950"/>
          </a:xfrm>
          <a:prstGeom prst="rect">
            <a:avLst/>
          </a:prstGeom>
        </p:spPr>
      </p:pic>
    </p:spTree>
    <p:extLst>
      <p:ext uri="{BB962C8B-B14F-4D97-AF65-F5344CB8AC3E}">
        <p14:creationId xmlns:p14="http://schemas.microsoft.com/office/powerpoint/2010/main" val="21497822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20AC6-7AFA-BCB5-76A8-7802B4DDE5F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160B87B-DA1C-3DC5-9748-5A20231AC096}"/>
              </a:ext>
            </a:extLst>
          </p:cNvPr>
          <p:cNvSpPr>
            <a:spLocks noGrp="1"/>
          </p:cNvSpPr>
          <p:nvPr>
            <p:ph type="sldNum" sz="quarter" idx="12"/>
          </p:nvPr>
        </p:nvSpPr>
        <p:spPr/>
        <p:txBody>
          <a:bodyPr/>
          <a:lstStyle/>
          <a:p>
            <a:fld id="{794071B5-D07C-40C4-A773-80FEDE03052E}" type="slidenum">
              <a:rPr lang="en-US" smtClean="0"/>
              <a:t>45</a:t>
            </a:fld>
            <a:endParaRPr lang="en-US" dirty="0"/>
          </a:p>
        </p:txBody>
      </p:sp>
      <p:sp>
        <p:nvSpPr>
          <p:cNvPr id="4" name="TextBox 3">
            <a:extLst>
              <a:ext uri="{FF2B5EF4-FFF2-40B4-BE49-F238E27FC236}">
                <a16:creationId xmlns:a16="http://schemas.microsoft.com/office/drawing/2014/main" id="{D403AE59-BDC2-EAA0-814B-6C695218B8B3}"/>
              </a:ext>
            </a:extLst>
          </p:cNvPr>
          <p:cNvSpPr txBox="1"/>
          <p:nvPr/>
        </p:nvSpPr>
        <p:spPr>
          <a:xfrm>
            <a:off x="1944710" y="244699"/>
            <a:ext cx="7816370" cy="553998"/>
          </a:xfrm>
          <a:prstGeom prst="rect">
            <a:avLst/>
          </a:prstGeom>
          <a:noFill/>
        </p:spPr>
        <p:txBody>
          <a:bodyPr wrap="square" rtlCol="0">
            <a:spAutoFit/>
          </a:bodyPr>
          <a:lstStyle/>
          <a:p>
            <a:r>
              <a:rPr lang="en-US" sz="3000" b="1" dirty="0"/>
              <a:t>Bay Captain Update</a:t>
            </a:r>
          </a:p>
        </p:txBody>
      </p:sp>
      <p:pic>
        <p:nvPicPr>
          <p:cNvPr id="6" name="Picture 5">
            <a:extLst>
              <a:ext uri="{FF2B5EF4-FFF2-40B4-BE49-F238E27FC236}">
                <a16:creationId xmlns:a16="http://schemas.microsoft.com/office/drawing/2014/main" id="{2349A0EF-A47C-6CB0-91D1-5F098EC495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065" y="1541207"/>
            <a:ext cx="10006864" cy="5256449"/>
          </a:xfrm>
          <a:prstGeom prst="rect">
            <a:avLst/>
          </a:prstGeom>
        </p:spPr>
      </p:pic>
    </p:spTree>
    <p:extLst>
      <p:ext uri="{BB962C8B-B14F-4D97-AF65-F5344CB8AC3E}">
        <p14:creationId xmlns:p14="http://schemas.microsoft.com/office/powerpoint/2010/main" val="361966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Shape 266"/>
          <p:cNvSpPr txBox="1"/>
          <p:nvPr/>
        </p:nvSpPr>
        <p:spPr>
          <a:xfrm>
            <a:off x="550119" y="2442337"/>
            <a:ext cx="5426904" cy="796800"/>
          </a:xfrm>
          <a:prstGeom prst="rect">
            <a:avLst/>
          </a:prstGeom>
          <a:noFill/>
          <a:ln>
            <a:noFill/>
          </a:ln>
        </p:spPr>
        <p:txBody>
          <a:bodyPr lIns="91425" tIns="91425" rIns="91425" bIns="91425" anchor="t" anchorCtr="0">
            <a:noAutofit/>
          </a:bodyPr>
          <a:lstStyle/>
          <a:p>
            <a:pPr lvl="0" algn="ctr" rtl="0">
              <a:lnSpc>
                <a:spcPct val="115000"/>
              </a:lnSpc>
              <a:spcBef>
                <a:spcPts val="0"/>
              </a:spcBef>
              <a:spcAft>
                <a:spcPts val="1600"/>
              </a:spcAft>
              <a:buNone/>
            </a:pPr>
            <a:r>
              <a:rPr lang="en-US" sz="3000" b="1" dirty="0">
                <a:solidFill>
                  <a:srgbClr val="1C4587"/>
                </a:solidFill>
              </a:rPr>
              <a:t>www.facebook.com/lacheneyQC</a:t>
            </a:r>
          </a:p>
        </p:txBody>
      </p:sp>
      <p:pic>
        <p:nvPicPr>
          <p:cNvPr id="267" name="Shape 267"/>
          <p:cNvPicPr preferRelativeResize="0"/>
          <p:nvPr/>
        </p:nvPicPr>
        <p:blipFill>
          <a:blip r:embed="rId3">
            <a:alphaModFix/>
          </a:blip>
          <a:stretch>
            <a:fillRect/>
          </a:stretch>
        </p:blipFill>
        <p:spPr>
          <a:xfrm>
            <a:off x="694522" y="3239137"/>
            <a:ext cx="5138098" cy="1768540"/>
          </a:xfrm>
          <a:prstGeom prst="rect">
            <a:avLst/>
          </a:prstGeom>
          <a:noFill/>
          <a:ln>
            <a:noFill/>
          </a:ln>
        </p:spPr>
      </p:pic>
      <p:sp>
        <p:nvSpPr>
          <p:cNvPr id="4" name="Slide Number Placeholder 3"/>
          <p:cNvSpPr>
            <a:spLocks noGrp="1"/>
          </p:cNvSpPr>
          <p:nvPr>
            <p:ph type="sldNum" sz="quarter" idx="12"/>
          </p:nvPr>
        </p:nvSpPr>
        <p:spPr/>
        <p:txBody>
          <a:bodyPr/>
          <a:lstStyle/>
          <a:p>
            <a:fld id="{794071B5-D07C-40C4-A773-80FEDE03052E}" type="slidenum">
              <a:rPr lang="en-US" smtClean="0"/>
              <a:t>46</a:t>
            </a:fld>
            <a:endParaRPr lang="en-US" dirty="0"/>
          </a:p>
        </p:txBody>
      </p:sp>
      <p:sp>
        <p:nvSpPr>
          <p:cNvPr id="7" name="Title 6"/>
          <p:cNvSpPr>
            <a:spLocks noGrp="1"/>
          </p:cNvSpPr>
          <p:nvPr>
            <p:ph type="title" idx="4294967295"/>
          </p:nvPr>
        </p:nvSpPr>
        <p:spPr>
          <a:xfrm>
            <a:off x="2134688" y="-5820"/>
            <a:ext cx="7603210" cy="1325563"/>
          </a:xfrm>
        </p:spPr>
        <p:txBody>
          <a:bodyPr/>
          <a:lstStyle/>
          <a:p>
            <a:r>
              <a:rPr lang="en-US" dirty="0"/>
              <a:t>HOW TO </a:t>
            </a:r>
            <a:r>
              <a:rPr lang="en-US" b="1" dirty="0"/>
              <a:t>FIND</a:t>
            </a:r>
            <a:r>
              <a:rPr lang="en-US" dirty="0"/>
              <a:t> US</a:t>
            </a:r>
          </a:p>
        </p:txBody>
      </p:sp>
      <p:pic>
        <p:nvPicPr>
          <p:cNvPr id="2" name="Picture 1"/>
          <p:cNvPicPr>
            <a:picLocks noChangeAspect="1"/>
          </p:cNvPicPr>
          <p:nvPr/>
        </p:nvPicPr>
        <p:blipFill>
          <a:blip r:embed="rId4"/>
          <a:stretch>
            <a:fillRect/>
          </a:stretch>
        </p:blipFill>
        <p:spPr>
          <a:xfrm>
            <a:off x="6070575" y="3422655"/>
            <a:ext cx="50850" cy="12690"/>
          </a:xfrm>
          <a:prstGeom prst="rect">
            <a:avLst/>
          </a:prstGeom>
        </p:spPr>
      </p:pic>
      <p:pic>
        <p:nvPicPr>
          <p:cNvPr id="5" name="Picture 4"/>
          <p:cNvPicPr>
            <a:picLocks noChangeAspect="1"/>
          </p:cNvPicPr>
          <p:nvPr/>
        </p:nvPicPr>
        <p:blipFill>
          <a:blip r:embed="rId5"/>
          <a:stretch>
            <a:fillRect/>
          </a:stretch>
        </p:blipFill>
        <p:spPr>
          <a:xfrm>
            <a:off x="6121425" y="2392767"/>
            <a:ext cx="5288400" cy="4060801"/>
          </a:xfrm>
          <a:prstGeom prst="rect">
            <a:avLst/>
          </a:prstGeom>
        </p:spPr>
      </p:pic>
      <p:pic>
        <p:nvPicPr>
          <p:cNvPr id="3" name="Picture 2"/>
          <p:cNvPicPr>
            <a:picLocks noChangeAspect="1"/>
          </p:cNvPicPr>
          <p:nvPr/>
        </p:nvPicPr>
        <p:blipFill>
          <a:blip r:embed="rId6"/>
          <a:stretch>
            <a:fillRect/>
          </a:stretch>
        </p:blipFill>
        <p:spPr>
          <a:xfrm>
            <a:off x="550119" y="5289829"/>
            <a:ext cx="1279351" cy="1029296"/>
          </a:xfrm>
          <a:prstGeom prst="rect">
            <a:avLst/>
          </a:prstGeom>
        </p:spPr>
      </p:pic>
      <p:sp>
        <p:nvSpPr>
          <p:cNvPr id="9" name="Shape 268"/>
          <p:cNvSpPr txBox="1"/>
          <p:nvPr/>
        </p:nvSpPr>
        <p:spPr>
          <a:xfrm>
            <a:off x="1979200" y="5289828"/>
            <a:ext cx="3866400" cy="1163739"/>
          </a:xfrm>
          <a:prstGeom prst="rect">
            <a:avLst/>
          </a:prstGeom>
          <a:noFill/>
          <a:ln>
            <a:noFill/>
          </a:ln>
        </p:spPr>
        <p:txBody>
          <a:bodyPr lIns="91425" tIns="91425" rIns="91425" bIns="91425" anchor="t" anchorCtr="0">
            <a:noAutofit/>
          </a:bodyPr>
          <a:lstStyle/>
          <a:p>
            <a:pPr lvl="0" algn="ctr" rtl="0">
              <a:lnSpc>
                <a:spcPct val="115000"/>
              </a:lnSpc>
              <a:spcBef>
                <a:spcPts val="0"/>
              </a:spcBef>
              <a:spcAft>
                <a:spcPts val="1600"/>
              </a:spcAft>
              <a:buNone/>
            </a:pPr>
            <a:r>
              <a:rPr lang="en-US" sz="3000" b="1" i="1" dirty="0">
                <a:solidFill>
                  <a:srgbClr val="FF0000"/>
                </a:solidFill>
              </a:rPr>
              <a:t> </a:t>
            </a:r>
            <a:r>
              <a:rPr lang="en-US" sz="3000" b="1" i="1" dirty="0">
                <a:solidFill>
                  <a:srgbClr val="3C2ED2"/>
                </a:solidFill>
                <a:hlinkClick r:id="rId7"/>
              </a:rPr>
              <a:t>www.bvlacheney.ca</a:t>
            </a:r>
            <a:r>
              <a:rPr lang="en-US" sz="3000" b="1" i="1" dirty="0">
                <a:solidFill>
                  <a:srgbClr val="3C2ED2"/>
                </a:solidFill>
              </a:rPr>
              <a:t> </a:t>
            </a:r>
            <a:endParaRPr lang="en-US" sz="3000" b="1" dirty="0">
              <a:solidFill>
                <a:srgbClr val="1C4587"/>
              </a:solidFill>
            </a:endParaRPr>
          </a:p>
        </p:txBody>
      </p:sp>
    </p:spTree>
    <p:extLst>
      <p:ext uri="{BB962C8B-B14F-4D97-AF65-F5344CB8AC3E}">
        <p14:creationId xmlns:p14="http://schemas.microsoft.com/office/powerpoint/2010/main" val="15093314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29756" y="3484052"/>
            <a:ext cx="4683948" cy="1953429"/>
          </a:xfrm>
        </p:spPr>
        <p:txBody>
          <a:bodyPr>
            <a:normAutofit/>
          </a:bodyPr>
          <a:lstStyle/>
          <a:p>
            <a:pPr marL="0" indent="0">
              <a:buNone/>
            </a:pPr>
            <a:r>
              <a:rPr lang="en-US" sz="3600" dirty="0"/>
              <a:t>Thank you!</a:t>
            </a:r>
          </a:p>
        </p:txBody>
      </p:sp>
      <p:sp>
        <p:nvSpPr>
          <p:cNvPr id="3" name="Slide Number Placeholder 2"/>
          <p:cNvSpPr>
            <a:spLocks noGrp="1"/>
          </p:cNvSpPr>
          <p:nvPr>
            <p:ph type="sldNum" sz="quarter" idx="12"/>
          </p:nvPr>
        </p:nvSpPr>
        <p:spPr/>
        <p:txBody>
          <a:bodyPr/>
          <a:lstStyle/>
          <a:p>
            <a:fld id="{794071B5-D07C-40C4-A773-80FEDE03052E}" type="slidenum">
              <a:rPr lang="en-US" smtClean="0"/>
              <a:pPr/>
              <a:t>47</a:t>
            </a:fld>
            <a:endParaRPr lang="en-US" dirty="0"/>
          </a:p>
        </p:txBody>
      </p:sp>
    </p:spTree>
    <p:extLst>
      <p:ext uri="{BB962C8B-B14F-4D97-AF65-F5344CB8AC3E}">
        <p14:creationId xmlns:p14="http://schemas.microsoft.com/office/powerpoint/2010/main" val="1702464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27B37-86A3-AA11-5AAE-A678B78F053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DDBE67C-6007-2ECD-4CF1-4CB121A4DE74}"/>
              </a:ext>
            </a:extLst>
          </p:cNvPr>
          <p:cNvSpPr>
            <a:spLocks noGrp="1"/>
          </p:cNvSpPr>
          <p:nvPr>
            <p:ph idx="1"/>
          </p:nvPr>
        </p:nvSpPr>
        <p:spPr>
          <a:xfrm>
            <a:off x="374560" y="1543442"/>
            <a:ext cx="11426915" cy="5724866"/>
          </a:xfrm>
        </p:spPr>
        <p:txBody>
          <a:bodyPr>
            <a:noAutofit/>
          </a:bodyPr>
          <a:lstStyle/>
          <a:p>
            <a:pPr marL="0" indent="0">
              <a:buNone/>
            </a:pPr>
            <a:r>
              <a:rPr lang="en-CA" sz="2000" dirty="0"/>
              <a:t>The Bassin versant Lac Heney Watershed Association is dedicated to protecting and conserving the Lac Heney watershed for the benefit of waterfront property owners now and in the future. By promoting the sustainability of the watershed lakes, the Association seeks to safeguard the many kinds of value that waterfront property has for its owners.</a:t>
            </a:r>
          </a:p>
          <a:p>
            <a:pPr marL="0" indent="0">
              <a:buNone/>
            </a:pPr>
            <a:endParaRPr lang="en-CA" sz="2000" dirty="0"/>
          </a:p>
          <a:p>
            <a:pPr marL="0" indent="0">
              <a:buNone/>
            </a:pPr>
            <a:r>
              <a:rPr lang="en-CA" sz="2000" dirty="0"/>
              <a:t>To achieve that goal, the Association </a:t>
            </a:r>
          </a:p>
          <a:p>
            <a:pPr marL="0" indent="0">
              <a:buNone/>
            </a:pPr>
            <a:r>
              <a:rPr lang="en-CA" sz="2000" dirty="0"/>
              <a:t>(1) monitors water quality in the watershed lakes and responds to concerns of Association members regarding the watershed lakes,</a:t>
            </a:r>
          </a:p>
          <a:p>
            <a:pPr marL="0" indent="0">
              <a:buNone/>
            </a:pPr>
            <a:r>
              <a:rPr lang="en-CA" sz="2000" dirty="0"/>
              <a:t>(2) provides information to Association members and other users of the watershed regarding what they can and should do to protect the watershed,</a:t>
            </a:r>
          </a:p>
          <a:p>
            <a:pPr marL="0" indent="0">
              <a:buNone/>
            </a:pPr>
            <a:r>
              <a:rPr lang="en-CA" sz="2000" dirty="0"/>
              <a:t>(3) takes action to address threats to the watershed, including with the help of government programmes that provide support, and</a:t>
            </a:r>
          </a:p>
          <a:p>
            <a:pPr marL="0" indent="0">
              <a:buNone/>
            </a:pPr>
            <a:r>
              <a:rPr lang="en-CA" sz="2000" dirty="0"/>
              <a:t>(4) advocates for the development and enforcement of policies, laws, and regulations to protect the Lac Heney watershed and the surrounding environment, including through shoreline management and septic system maintenance with </a:t>
            </a:r>
            <a:r>
              <a:rPr lang="en-CA" sz="2000" dirty="0" err="1"/>
              <a:t>Gracefield</a:t>
            </a:r>
            <a:r>
              <a:rPr lang="en-CA" sz="2000" dirty="0"/>
              <a:t>, Lac-Ste-Marie, the MRC, and the province.</a:t>
            </a:r>
          </a:p>
        </p:txBody>
      </p:sp>
      <p:sp>
        <p:nvSpPr>
          <p:cNvPr id="3" name="Slide Number Placeholder 2">
            <a:extLst>
              <a:ext uri="{FF2B5EF4-FFF2-40B4-BE49-F238E27FC236}">
                <a16:creationId xmlns:a16="http://schemas.microsoft.com/office/drawing/2014/main" id="{95D525DE-6516-C346-E7C2-68A542C811C9}"/>
              </a:ext>
            </a:extLst>
          </p:cNvPr>
          <p:cNvSpPr>
            <a:spLocks noGrp="1"/>
          </p:cNvSpPr>
          <p:nvPr>
            <p:ph type="sldNum" sz="quarter" idx="12"/>
          </p:nvPr>
        </p:nvSpPr>
        <p:spPr>
          <a:xfrm>
            <a:off x="8572500" y="6318250"/>
            <a:ext cx="2743200" cy="365125"/>
          </a:xfrm>
        </p:spPr>
        <p:txBody>
          <a:bodyPr/>
          <a:lstStyle/>
          <a:p>
            <a:fld id="{794071B5-D07C-40C4-A773-80FEDE03052E}" type="slidenum">
              <a:rPr lang="en-US" smtClean="0"/>
              <a:t>5</a:t>
            </a:fld>
            <a:endParaRPr lang="en-US" dirty="0"/>
          </a:p>
        </p:txBody>
      </p:sp>
      <p:sp>
        <p:nvSpPr>
          <p:cNvPr id="4" name="Content Placeholder 1">
            <a:extLst>
              <a:ext uri="{FF2B5EF4-FFF2-40B4-BE49-F238E27FC236}">
                <a16:creationId xmlns:a16="http://schemas.microsoft.com/office/drawing/2014/main" id="{41B945B3-6DCE-BCD9-6222-97CF2F38C15A}"/>
              </a:ext>
            </a:extLst>
          </p:cNvPr>
          <p:cNvSpPr txBox="1">
            <a:spLocks/>
          </p:cNvSpPr>
          <p:nvPr/>
        </p:nvSpPr>
        <p:spPr>
          <a:xfrm>
            <a:off x="1994561" y="322732"/>
            <a:ext cx="6000577" cy="94336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3000" b="1" dirty="0">
                <a:cs typeface="Arial" panose="020B0604020202020204" pitchFamily="34" charset="0"/>
              </a:rPr>
              <a:t>New Mission Statement - Long Version</a:t>
            </a:r>
          </a:p>
          <a:p>
            <a:pPr marL="0" indent="0">
              <a:buFont typeface="Arial" panose="020B0604020202020204" pitchFamily="34" charset="0"/>
              <a:buNone/>
            </a:pPr>
            <a:endParaRPr lang="en-CA" sz="3000" b="1" dirty="0"/>
          </a:p>
        </p:txBody>
      </p:sp>
    </p:spTree>
    <p:extLst>
      <p:ext uri="{BB962C8B-B14F-4D97-AF65-F5344CB8AC3E}">
        <p14:creationId xmlns:p14="http://schemas.microsoft.com/office/powerpoint/2010/main" val="22177109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7EAC1-C6E9-94F8-ED9B-504D5FDF9789}"/>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DDE70E6-D255-DCEC-486D-B8FCFAF40404}"/>
              </a:ext>
            </a:extLst>
          </p:cNvPr>
          <p:cNvSpPr>
            <a:spLocks noGrp="1"/>
          </p:cNvSpPr>
          <p:nvPr>
            <p:ph idx="1"/>
          </p:nvPr>
        </p:nvSpPr>
        <p:spPr>
          <a:xfrm>
            <a:off x="374560" y="1637226"/>
            <a:ext cx="11426915" cy="5220774"/>
          </a:xfrm>
        </p:spPr>
        <p:txBody>
          <a:bodyPr>
            <a:normAutofit/>
          </a:bodyPr>
          <a:lstStyle/>
          <a:p>
            <a:pPr marL="0" indent="0">
              <a:buNone/>
            </a:pPr>
            <a:r>
              <a:rPr lang="en-CA" sz="2400" dirty="0"/>
              <a:t>The Bassin versant Lac Heney Watershed Association is dedicated to protecting and conserving the Lac Heney watershed for the benefit of waterfront property owners now and in the future through education, direct action, and advocacy. By promoting the sustainability of the watershed lakes, the Association seeks to safeguard the many kinds of value that waterfront property has for its owners.</a:t>
            </a:r>
          </a:p>
        </p:txBody>
      </p:sp>
      <p:sp>
        <p:nvSpPr>
          <p:cNvPr id="3" name="Slide Number Placeholder 2">
            <a:extLst>
              <a:ext uri="{FF2B5EF4-FFF2-40B4-BE49-F238E27FC236}">
                <a16:creationId xmlns:a16="http://schemas.microsoft.com/office/drawing/2014/main" id="{3B8C9241-1B21-DDEB-48B1-04A3C3F6A30D}"/>
              </a:ext>
            </a:extLst>
          </p:cNvPr>
          <p:cNvSpPr>
            <a:spLocks noGrp="1"/>
          </p:cNvSpPr>
          <p:nvPr>
            <p:ph type="sldNum" sz="quarter" idx="12"/>
          </p:nvPr>
        </p:nvSpPr>
        <p:spPr>
          <a:xfrm>
            <a:off x="8572500" y="6318250"/>
            <a:ext cx="2743200" cy="365125"/>
          </a:xfrm>
        </p:spPr>
        <p:txBody>
          <a:bodyPr/>
          <a:lstStyle/>
          <a:p>
            <a:fld id="{794071B5-D07C-40C4-A773-80FEDE03052E}" type="slidenum">
              <a:rPr lang="en-US" smtClean="0"/>
              <a:t>6</a:t>
            </a:fld>
            <a:endParaRPr lang="en-US" dirty="0"/>
          </a:p>
        </p:txBody>
      </p:sp>
      <p:sp>
        <p:nvSpPr>
          <p:cNvPr id="4" name="Content Placeholder 1">
            <a:extLst>
              <a:ext uri="{FF2B5EF4-FFF2-40B4-BE49-F238E27FC236}">
                <a16:creationId xmlns:a16="http://schemas.microsoft.com/office/drawing/2014/main" id="{CA4D256D-70B5-830E-52C7-8E3200DA871D}"/>
              </a:ext>
            </a:extLst>
          </p:cNvPr>
          <p:cNvSpPr txBox="1">
            <a:spLocks/>
          </p:cNvSpPr>
          <p:nvPr/>
        </p:nvSpPr>
        <p:spPr>
          <a:xfrm>
            <a:off x="1994560" y="322730"/>
            <a:ext cx="6270209" cy="10723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b="1" dirty="0">
                <a:cs typeface="Arial" panose="020B0604020202020204" pitchFamily="34" charset="0"/>
              </a:rPr>
              <a:t>New Mission Statement - Short Version</a:t>
            </a:r>
          </a:p>
        </p:txBody>
      </p:sp>
    </p:spTree>
    <p:extLst>
      <p:ext uri="{BB962C8B-B14F-4D97-AF65-F5344CB8AC3E}">
        <p14:creationId xmlns:p14="http://schemas.microsoft.com/office/powerpoint/2010/main" val="2475691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8C237-447D-1382-DDA9-89985F3BA0CB}"/>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1A57FBD-2B76-9977-0EBD-DC57E6DDC6A1}"/>
              </a:ext>
            </a:extLst>
          </p:cNvPr>
          <p:cNvSpPr>
            <a:spLocks noGrp="1"/>
          </p:cNvSpPr>
          <p:nvPr>
            <p:ph idx="1"/>
          </p:nvPr>
        </p:nvSpPr>
        <p:spPr>
          <a:xfrm>
            <a:off x="374560" y="1637226"/>
            <a:ext cx="11426915" cy="4965277"/>
          </a:xfrm>
        </p:spPr>
        <p:txBody>
          <a:bodyPr>
            <a:normAutofit fontScale="92500" lnSpcReduction="20000"/>
          </a:bodyPr>
          <a:lstStyle/>
          <a:p>
            <a:pPr marL="514350" indent="-514350">
              <a:spcBef>
                <a:spcPts val="600"/>
              </a:spcBef>
              <a:buFont typeface="+mj-lt"/>
              <a:buAutoNum type="arabicParenR"/>
            </a:pPr>
            <a:r>
              <a:rPr lang="en-CA" sz="2600" dirty="0">
                <a:cs typeface="Arial" panose="020B0604020202020204" pitchFamily="34" charset="0"/>
              </a:rPr>
              <a:t>Eurasian Milfoil Strategy</a:t>
            </a:r>
          </a:p>
          <a:p>
            <a:pPr marL="514350" indent="-514350">
              <a:spcBef>
                <a:spcPts val="600"/>
              </a:spcBef>
              <a:buFont typeface="+mj-lt"/>
              <a:buAutoNum type="arabicParenR"/>
            </a:pPr>
            <a:r>
              <a:rPr lang="en-CA" sz="2600" dirty="0">
                <a:cs typeface="Arial" panose="020B0604020202020204" pitchFamily="34" charset="0"/>
              </a:rPr>
              <a:t>Bay Captain’s Program Re-launch</a:t>
            </a:r>
          </a:p>
          <a:p>
            <a:pPr marL="514350" indent="-514350">
              <a:spcBef>
                <a:spcPts val="600"/>
              </a:spcBef>
              <a:buFont typeface="+mj-lt"/>
              <a:buAutoNum type="arabicParenR"/>
            </a:pPr>
            <a:r>
              <a:rPr lang="en-CA" sz="2600" dirty="0">
                <a:cs typeface="Arial" panose="020B0604020202020204" pitchFamily="34" charset="0"/>
              </a:rPr>
              <a:t>Membership Growth</a:t>
            </a:r>
          </a:p>
          <a:p>
            <a:pPr marL="514350" indent="-514350">
              <a:spcBef>
                <a:spcPts val="600"/>
              </a:spcBef>
              <a:buFont typeface="+mj-lt"/>
              <a:buAutoNum type="arabicParenR"/>
            </a:pPr>
            <a:r>
              <a:rPr lang="en-CA" sz="2600" dirty="0">
                <a:cs typeface="Arial" panose="020B0604020202020204" pitchFamily="34" charset="0"/>
              </a:rPr>
              <a:t>Kiosk Restoration </a:t>
            </a:r>
          </a:p>
          <a:p>
            <a:pPr marL="514350" indent="-514350">
              <a:spcBef>
                <a:spcPts val="600"/>
              </a:spcBef>
              <a:buFont typeface="+mj-lt"/>
              <a:buAutoNum type="arabicParenR"/>
            </a:pPr>
            <a:r>
              <a:rPr lang="en-CA" sz="2600" dirty="0">
                <a:cs typeface="Arial" panose="020B0604020202020204" pitchFamily="34" charset="0"/>
              </a:rPr>
              <a:t>Board Renewal and President Search</a:t>
            </a:r>
          </a:p>
          <a:p>
            <a:pPr lvl="1">
              <a:buFont typeface="Wingdings" pitchFamily="2" charset="2"/>
              <a:buChar char="Ø"/>
            </a:pPr>
            <a:r>
              <a:rPr lang="en-US" sz="2600" dirty="0">
                <a:cs typeface="Arial" panose="020B0604020202020204" pitchFamily="34" charset="0"/>
              </a:rPr>
              <a:t>Association needs </a:t>
            </a:r>
            <a:r>
              <a:rPr lang="en-US" sz="2600" b="1" i="1" dirty="0">
                <a:cs typeface="Arial" panose="020B0604020202020204" pitchFamily="34" charset="0"/>
              </a:rPr>
              <a:t>new directors and new leadership</a:t>
            </a:r>
            <a:endParaRPr lang="en-US" sz="2600" dirty="0">
              <a:cs typeface="Arial" panose="020B0604020202020204" pitchFamily="34" charset="0"/>
            </a:endParaRPr>
          </a:p>
          <a:p>
            <a:pPr lvl="2">
              <a:buFont typeface="Wingdings" pitchFamily="2" charset="2"/>
              <a:buChar char="Ø"/>
            </a:pPr>
            <a:r>
              <a:rPr lang="en-CA" sz="2600" dirty="0">
                <a:cs typeface="Arial" panose="020B0604020202020204" pitchFamily="34" charset="0"/>
              </a:rPr>
              <a:t>Interested in the issues that affect your lake and your property? </a:t>
            </a:r>
          </a:p>
          <a:p>
            <a:pPr lvl="2">
              <a:buFont typeface="Wingdings" pitchFamily="2" charset="2"/>
              <a:buChar char="Ø"/>
            </a:pPr>
            <a:r>
              <a:rPr lang="en-CA" sz="2600" dirty="0">
                <a:cs typeface="Arial" panose="020B0604020202020204" pitchFamily="34" charset="0"/>
              </a:rPr>
              <a:t>Curious to learn more about the board and how you can make a difference?</a:t>
            </a:r>
          </a:p>
          <a:p>
            <a:pPr marL="457200" indent="-457200">
              <a:buFont typeface="+mj-lt"/>
              <a:buAutoNum type="arabicParenR"/>
            </a:pPr>
            <a:r>
              <a:rPr lang="en-CA" sz="2600" dirty="0">
                <a:cs typeface="Arial" panose="020B0604020202020204" pitchFamily="34" charset="0"/>
              </a:rPr>
              <a:t>Looking for volunteers from the membership to help out with Milfoil Working Group, Newsletter, and Kiosk repairs</a:t>
            </a:r>
          </a:p>
          <a:p>
            <a:pPr marL="0" indent="0">
              <a:buNone/>
            </a:pPr>
            <a:endParaRPr lang="en-CA" sz="2600" dirty="0">
              <a:cs typeface="Arial" panose="020B0604020202020204" pitchFamily="34" charset="0"/>
            </a:endParaRPr>
          </a:p>
          <a:p>
            <a:pPr marL="0" indent="0" algn="ctr">
              <a:buNone/>
            </a:pPr>
            <a:r>
              <a:rPr lang="en-CA" sz="2600" b="1" dirty="0">
                <a:cs typeface="Arial" panose="020B0604020202020204" pitchFamily="34" charset="0"/>
              </a:rPr>
              <a:t>Please let me or any of our directors know if you are interested in any of these opportunities or know someone who might be</a:t>
            </a:r>
          </a:p>
          <a:p>
            <a:pPr marL="0" indent="0" algn="ctr">
              <a:buNone/>
            </a:pPr>
            <a:r>
              <a:rPr lang="en-CA" sz="2600" b="1" dirty="0" err="1">
                <a:cs typeface="Arial" panose="020B0604020202020204" pitchFamily="34" charset="0"/>
              </a:rPr>
              <a:t>javanduzer@gmail.com</a:t>
            </a:r>
            <a:endParaRPr lang="en-CA" sz="2600" b="1" dirty="0">
              <a:cs typeface="Arial" panose="020B0604020202020204" pitchFamily="34" charset="0"/>
            </a:endParaRPr>
          </a:p>
          <a:p>
            <a:pPr marL="514350" indent="-514350">
              <a:spcBef>
                <a:spcPts val="600"/>
              </a:spcBef>
              <a:buFont typeface="+mj-lt"/>
              <a:buAutoNum type="arabicParenR"/>
            </a:pPr>
            <a:endParaRPr lang="en-CA" dirty="0">
              <a:cs typeface="Arial" panose="020B0604020202020204" pitchFamily="34" charset="0"/>
            </a:endParaRPr>
          </a:p>
        </p:txBody>
      </p:sp>
      <p:sp>
        <p:nvSpPr>
          <p:cNvPr id="3" name="Slide Number Placeholder 2">
            <a:extLst>
              <a:ext uri="{FF2B5EF4-FFF2-40B4-BE49-F238E27FC236}">
                <a16:creationId xmlns:a16="http://schemas.microsoft.com/office/drawing/2014/main" id="{E807F480-5267-1626-3D83-AE95141EF928}"/>
              </a:ext>
            </a:extLst>
          </p:cNvPr>
          <p:cNvSpPr>
            <a:spLocks noGrp="1"/>
          </p:cNvSpPr>
          <p:nvPr>
            <p:ph type="sldNum" sz="quarter" idx="12"/>
          </p:nvPr>
        </p:nvSpPr>
        <p:spPr>
          <a:xfrm>
            <a:off x="8572500" y="6318250"/>
            <a:ext cx="2743200" cy="365125"/>
          </a:xfrm>
        </p:spPr>
        <p:txBody>
          <a:bodyPr/>
          <a:lstStyle/>
          <a:p>
            <a:fld id="{794071B5-D07C-40C4-A773-80FEDE03052E}" type="slidenum">
              <a:rPr lang="en-US" smtClean="0"/>
              <a:t>7</a:t>
            </a:fld>
            <a:endParaRPr lang="en-US" dirty="0"/>
          </a:p>
        </p:txBody>
      </p:sp>
      <p:sp>
        <p:nvSpPr>
          <p:cNvPr id="4" name="Content Placeholder 1">
            <a:extLst>
              <a:ext uri="{FF2B5EF4-FFF2-40B4-BE49-F238E27FC236}">
                <a16:creationId xmlns:a16="http://schemas.microsoft.com/office/drawing/2014/main" id="{E3B933F5-122D-BCAD-8D34-48CEF3698F99}"/>
              </a:ext>
            </a:extLst>
          </p:cNvPr>
          <p:cNvSpPr txBox="1">
            <a:spLocks/>
          </p:cNvSpPr>
          <p:nvPr/>
        </p:nvSpPr>
        <p:spPr>
          <a:xfrm>
            <a:off x="1994561" y="322732"/>
            <a:ext cx="5395887" cy="8847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buNone/>
            </a:pPr>
            <a:r>
              <a:rPr lang="en-CA" b="1" dirty="0">
                <a:cs typeface="Arial" panose="020B0604020202020204" pitchFamily="34" charset="0"/>
              </a:rPr>
              <a:t>Priorities for 2026-27</a:t>
            </a:r>
          </a:p>
        </p:txBody>
      </p:sp>
    </p:spTree>
    <p:extLst>
      <p:ext uri="{BB962C8B-B14F-4D97-AF65-F5344CB8AC3E}">
        <p14:creationId xmlns:p14="http://schemas.microsoft.com/office/powerpoint/2010/main" val="799024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B9EC51D-84E0-5F45-900B-B66B3EB335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4071B5-D07C-40C4-A773-80FEDE03052E}"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9" name="Content Placeholder 1">
            <a:extLst>
              <a:ext uri="{FF2B5EF4-FFF2-40B4-BE49-F238E27FC236}">
                <a16:creationId xmlns:a16="http://schemas.microsoft.com/office/drawing/2014/main" id="{44B99983-B096-504E-B20E-5026C7ED375A}"/>
              </a:ext>
            </a:extLst>
          </p:cNvPr>
          <p:cNvSpPr>
            <a:spLocks noGrp="1"/>
          </p:cNvSpPr>
          <p:nvPr>
            <p:ph idx="1"/>
          </p:nvPr>
        </p:nvSpPr>
        <p:spPr>
          <a:xfrm>
            <a:off x="1560576" y="338518"/>
            <a:ext cx="10631424" cy="987362"/>
          </a:xfrm>
        </p:spPr>
        <p:txBody>
          <a:bodyPr>
            <a:normAutofit fontScale="92500" lnSpcReduction="10000"/>
          </a:bodyPr>
          <a:lstStyle/>
          <a:p>
            <a:pPr marL="0" indent="0">
              <a:buNone/>
            </a:pPr>
            <a:r>
              <a:rPr lang="en-CA" sz="3200" b="1" dirty="0"/>
              <a:t>Association Nominating Committee Report </a:t>
            </a:r>
          </a:p>
          <a:p>
            <a:pPr marL="0" indent="0">
              <a:buNone/>
            </a:pPr>
            <a:r>
              <a:rPr lang="en-CA" sz="3200" b="1" dirty="0"/>
              <a:t>Board of Directors for 2026/27</a:t>
            </a:r>
          </a:p>
          <a:p>
            <a:pPr marL="0" indent="0">
              <a:buNone/>
            </a:pPr>
            <a:endParaRPr lang="en-CA" sz="3200" b="1" dirty="0"/>
          </a:p>
        </p:txBody>
      </p:sp>
      <p:sp>
        <p:nvSpPr>
          <p:cNvPr id="6" name="TextBox 5">
            <a:extLst>
              <a:ext uri="{FF2B5EF4-FFF2-40B4-BE49-F238E27FC236}">
                <a16:creationId xmlns:a16="http://schemas.microsoft.com/office/drawing/2014/main" id="{3C2858A2-8FAF-AD8E-7555-BB3A777A7711}"/>
              </a:ext>
            </a:extLst>
          </p:cNvPr>
          <p:cNvSpPr txBox="1"/>
          <p:nvPr/>
        </p:nvSpPr>
        <p:spPr>
          <a:xfrm>
            <a:off x="699654" y="1493233"/>
            <a:ext cx="11215178" cy="5044266"/>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3205163" algn="l"/>
                <a:tab pos="4460875" algn="ctr"/>
                <a:tab pos="5256213" algn="ctr"/>
                <a:tab pos="6797675" algn="l"/>
                <a:tab pos="9605963" algn="ctr"/>
                <a:tab pos="10520363" algn="ctr"/>
              </a:tabLst>
              <a:defRPr/>
            </a:pPr>
            <a:r>
              <a:rPr kumimoji="0" lang="en-CA" sz="1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Directors	Lake	      	First Elected                Term Ending	Roles                                                                                        </a:t>
            </a: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Jane Macintyre	Heney		2024	2027 	FaceBook Admin, Bay Captains</a:t>
            </a: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3205163" algn="l"/>
                <a:tab pos="4460875" algn="ctr"/>
                <a:tab pos="5256213" algn="ctr"/>
                <a:tab pos="6797675" algn="l"/>
                <a:tab pos="9605963" algn="ctr"/>
                <a:tab pos="10520363" algn="ctr"/>
              </a:tabLst>
              <a:defRPr/>
            </a:pP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Diane Billey	Heney		2019	2027	Secretary, Merchandise</a:t>
            </a: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3205163" algn="l"/>
                <a:tab pos="4460875" algn="ctr"/>
                <a:tab pos="5256213" algn="ctr"/>
                <a:tab pos="6797675" algn="l"/>
                <a:tab pos="9605963" algn="ctr"/>
                <a:tab pos="10520363" algn="ctr"/>
              </a:tabLst>
              <a:defRPr/>
            </a:pP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Chantal Landry	Desormeaux		2019	2027	Environment, Community</a:t>
            </a: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3205163" algn="l"/>
                <a:tab pos="4460875" algn="ctr"/>
                <a:tab pos="5256213" algn="ctr"/>
                <a:tab pos="6797675" algn="l"/>
                <a:tab pos="9605963" algn="ctr"/>
                <a:tab pos="10520363" algn="ctr"/>
              </a:tabLst>
              <a:defRPr/>
            </a:pP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Sean Sutton	Desormeaux		2017	2027	Communications</a:t>
            </a: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3205163" algn="l"/>
                <a:tab pos="4460875" algn="ctr"/>
                <a:tab pos="5256213" algn="ctr"/>
                <a:tab pos="6797675" algn="l"/>
                <a:tab pos="9605963" algn="ctr"/>
                <a:tab pos="10520363" algn="ctr"/>
              </a:tabLst>
              <a:defRPr/>
            </a:pP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Tony VanDuzer	Heney		2021	2027 	President, Legal	</a:t>
            </a: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3205163" algn="l"/>
                <a:tab pos="4460875" algn="ctr"/>
                <a:tab pos="5256213" algn="ctr"/>
                <a:tab pos="6797675" algn="l"/>
                <a:tab pos="9605963" algn="ctr"/>
                <a:tab pos="10520363" algn="ctr"/>
              </a:tabLst>
              <a:defRPr/>
            </a:pP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Michael Wolfson	Heney		2015	2027	Environment</a:t>
            </a: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3205163" algn="l"/>
                <a:tab pos="4460875" algn="ctr"/>
                <a:tab pos="5256213" algn="ctr"/>
                <a:tab pos="6797675" algn="l"/>
                <a:tab pos="9605963" algn="ctr"/>
                <a:tab pos="10520363" algn="ctr"/>
              </a:tabLst>
              <a:defRPr/>
            </a:pP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Peter Paciorek	Heney		2026	2027	Membership</a:t>
            </a: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3205163" algn="l"/>
                <a:tab pos="4460875" algn="ctr"/>
                <a:tab pos="5256213" algn="ctr"/>
                <a:tab pos="6797675" algn="l"/>
                <a:tab pos="9605963" algn="ctr"/>
                <a:tab pos="10520363" algn="ctr"/>
              </a:tabLst>
              <a:defRPr/>
            </a:pPr>
            <a:endParaRPr kumimoji="0" lang="en-CA"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3205163" algn="l"/>
                <a:tab pos="4460875" algn="ctr"/>
                <a:tab pos="5256213" algn="ctr"/>
                <a:tab pos="6797675" algn="l"/>
                <a:tab pos="9605963" algn="ctr"/>
                <a:tab pos="10520363" algn="ctr"/>
              </a:tabLst>
              <a:defRPr/>
            </a:pPr>
            <a:r>
              <a:rPr kumimoji="0" lang="en-CA"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Standing for Re-Election</a:t>
            </a: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3205163" algn="l"/>
                <a:tab pos="4460875" algn="ctr"/>
                <a:tab pos="5256213" algn="ctr"/>
                <a:tab pos="6797675" algn="l"/>
                <a:tab pos="9605963" algn="ctr"/>
                <a:tab pos="10520363" algn="ctr"/>
              </a:tabLst>
              <a:defRPr/>
            </a:pP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Tom McKenna	Heney		2004	2026	Environment</a:t>
            </a: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3205163" algn="l"/>
                <a:tab pos="4460875" algn="ctr"/>
                <a:tab pos="5256213" algn="ctr"/>
                <a:tab pos="6797675" algn="l"/>
                <a:tab pos="9605963" algn="ctr"/>
                <a:tab pos="10520363" algn="ctr"/>
              </a:tabLst>
              <a:defRPr/>
            </a:pP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Ashwin Shingadia	Heney		2012	2026	Bay Captains</a:t>
            </a: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3205163" algn="l"/>
                <a:tab pos="4460875" algn="ctr"/>
                <a:tab pos="5256213" algn="ctr"/>
                <a:tab pos="6797675" algn="l"/>
                <a:tab pos="9605963" algn="ctr"/>
                <a:tab pos="10520363" algn="ctr"/>
              </a:tabLst>
              <a:defRPr/>
            </a:pP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Liz Stirling	Heney		2020	2026	Communications</a:t>
            </a: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3205163" algn="l"/>
                <a:tab pos="4460875" algn="ctr"/>
                <a:tab pos="5256213" algn="ctr"/>
                <a:tab pos="6797675" algn="l"/>
                <a:tab pos="9605963" algn="ctr"/>
                <a:tab pos="10520363" algn="ctr"/>
              </a:tabLst>
              <a:defRPr/>
            </a:pP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Ted Billey	Heney		2018	2026	Treasurer </a:t>
            </a: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3205163" algn="l"/>
                <a:tab pos="4460875" algn="ctr"/>
                <a:tab pos="5256213" algn="ctr"/>
                <a:tab pos="6797675" algn="l"/>
                <a:tab pos="9605963" algn="ctr"/>
                <a:tab pos="10520363" algn="ctr"/>
              </a:tabLst>
              <a:defRPr/>
            </a:pPr>
            <a: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CA" sz="18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7000"/>
              </a:lnSpc>
              <a:spcBef>
                <a:spcPts val="0"/>
              </a:spcBef>
              <a:spcAft>
                <a:spcPts val="0"/>
              </a:spcAft>
              <a:buClrTx/>
              <a:buSzTx/>
              <a:buFontTx/>
              <a:buNone/>
              <a:tabLst>
                <a:tab pos="342900" algn="l"/>
                <a:tab pos="685800" algn="l"/>
                <a:tab pos="3205163" algn="l"/>
                <a:tab pos="4460875" algn="ctr"/>
                <a:tab pos="5256213" algn="ctr"/>
                <a:tab pos="6797675" algn="l"/>
                <a:tab pos="9605963" algn="ctr"/>
                <a:tab pos="10520363" algn="ctr"/>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The President </a:t>
            </a:r>
            <a:r>
              <a:rPr kumimoji="0" lang="en-CA"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Tony VanDuzer </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is standing for election in 2026</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t>
            </a:r>
            <a:endParaRPr kumimoji="0" lang="en-CA"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23469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DACFA-8DE4-467A-A98F-C5E9E36E503D}"/>
              </a:ext>
            </a:extLst>
          </p:cNvPr>
          <p:cNvSpPr>
            <a:spLocks noGrp="1"/>
          </p:cNvSpPr>
          <p:nvPr>
            <p:ph type="title"/>
          </p:nvPr>
        </p:nvSpPr>
        <p:spPr>
          <a:xfrm>
            <a:off x="1873045" y="-75893"/>
            <a:ext cx="6341807" cy="1617711"/>
          </a:xfrm>
        </p:spPr>
        <p:txBody>
          <a:bodyPr>
            <a:noAutofit/>
          </a:bodyPr>
          <a:lstStyle/>
          <a:p>
            <a:r>
              <a:rPr lang="en-CA" sz="3200" b="1" dirty="0">
                <a:latin typeface="+mn-lt"/>
              </a:rPr>
              <a:t>Nominating Committee: Motions</a:t>
            </a:r>
            <a:br>
              <a:rPr lang="en-CA" sz="3200" b="1" dirty="0">
                <a:latin typeface="+mn-lt"/>
              </a:rPr>
            </a:br>
            <a:r>
              <a:rPr lang="en-CA" sz="3200" b="1" dirty="0">
                <a:latin typeface="+mn-lt"/>
              </a:rPr>
              <a:t>Tom Mckenna</a:t>
            </a:r>
          </a:p>
        </p:txBody>
      </p:sp>
      <p:sp>
        <p:nvSpPr>
          <p:cNvPr id="3" name="Text Placeholder 2">
            <a:extLst>
              <a:ext uri="{FF2B5EF4-FFF2-40B4-BE49-F238E27FC236}">
                <a16:creationId xmlns:a16="http://schemas.microsoft.com/office/drawing/2014/main" id="{D6473BE9-35B1-4F7E-9B46-961BE9117E74}"/>
              </a:ext>
            </a:extLst>
          </p:cNvPr>
          <p:cNvSpPr>
            <a:spLocks noGrp="1"/>
          </p:cNvSpPr>
          <p:nvPr>
            <p:ph type="body" idx="1"/>
          </p:nvPr>
        </p:nvSpPr>
        <p:spPr>
          <a:xfrm>
            <a:off x="268573" y="1540577"/>
            <a:ext cx="11602723" cy="4998335"/>
          </a:xfrm>
        </p:spPr>
        <p:txBody>
          <a:bodyPr>
            <a:noAutofit/>
          </a:bodyPr>
          <a:lstStyle/>
          <a:p>
            <a:pPr marL="0" indent="0">
              <a:buNone/>
            </a:pPr>
            <a:r>
              <a:rPr lang="en-CA" sz="2000" b="1" i="1" u="sng" dirty="0"/>
              <a:t>The President is elected by the Members at the AGM, from the Board of Directors</a:t>
            </a:r>
          </a:p>
          <a:p>
            <a:pPr marL="0" indent="0">
              <a:buNone/>
            </a:pPr>
            <a:r>
              <a:rPr lang="en-CA" sz="2000" b="1" i="1" u="sng" dirty="0"/>
              <a:t>The Board is composed of not fewer than 8 or more than 20 Directors</a:t>
            </a:r>
          </a:p>
          <a:p>
            <a:pPr marL="0" indent="0">
              <a:spcBef>
                <a:spcPts val="1800"/>
              </a:spcBef>
              <a:buNone/>
            </a:pPr>
            <a:r>
              <a:rPr lang="en-CA" sz="2000" dirty="0"/>
              <a:t>Moved by Nominating Chair, Tom McKenna:</a:t>
            </a:r>
            <a:r>
              <a:rPr lang="fr-CA" sz="2000" dirty="0"/>
              <a:t>	</a:t>
            </a:r>
          </a:p>
          <a:p>
            <a:pPr marL="324000"/>
            <a:r>
              <a:rPr lang="en-CA" sz="2000" dirty="0"/>
              <a:t>To elect Tony VanDuzer as President standing for re-election for a one-year term ending in 2027</a:t>
            </a:r>
          </a:p>
          <a:p>
            <a:pPr marL="324000">
              <a:spcBef>
                <a:spcPts val="1800"/>
              </a:spcBef>
            </a:pPr>
            <a:r>
              <a:rPr lang="en-CA" sz="2000" dirty="0"/>
              <a:t>To elect the Directors standing for re-election in 2026 for two-year terms ending in 2028</a:t>
            </a:r>
          </a:p>
          <a:p>
            <a:pPr marL="457200" lvl="1" indent="0">
              <a:buNone/>
            </a:pPr>
            <a:r>
              <a:rPr lang="fr-CA" sz="2000" dirty="0"/>
              <a:t>Tom McKenna	</a:t>
            </a:r>
            <a:r>
              <a:rPr lang="en-CA" sz="2000" dirty="0">
                <a:latin typeface="Calibri" panose="020F0502020204030204" pitchFamily="34" charset="0"/>
                <a:ea typeface="Calibri" panose="020F0502020204030204" pitchFamily="34" charset="0"/>
                <a:cs typeface="Times New Roman" panose="02020603050405020304" pitchFamily="18" charset="0"/>
              </a:rPr>
              <a:t> Ashwin Shingadia 	Ted Billey		</a:t>
            </a:r>
          </a:p>
          <a:p>
            <a:pPr marL="457200" lvl="1" indent="0">
              <a:buNone/>
            </a:pPr>
            <a:r>
              <a:rPr lang="en-CA" sz="2000" dirty="0">
                <a:latin typeface="Calibri" panose="020F0502020204030204" pitchFamily="34" charset="0"/>
                <a:ea typeface="Calibri" panose="020F0502020204030204" pitchFamily="34" charset="0"/>
                <a:cs typeface="Times New Roman" panose="02020603050405020304" pitchFamily="18" charset="0"/>
              </a:rPr>
              <a:t>Tony VanDuzer 	</a:t>
            </a:r>
            <a:r>
              <a:rPr lang="en-CA" sz="2000" dirty="0"/>
              <a:t>Liz Stirling	</a:t>
            </a:r>
            <a:r>
              <a:rPr lang="en-CA" sz="2000" dirty="0">
                <a:latin typeface="Calibri" panose="020F0502020204030204" pitchFamily="34" charset="0"/>
                <a:ea typeface="Calibri" panose="020F0502020204030204" pitchFamily="34" charset="0"/>
                <a:cs typeface="Times New Roman" panose="02020603050405020304" pitchFamily="18" charset="0"/>
              </a:rPr>
              <a:t>	Peter Paciorek</a:t>
            </a:r>
            <a:r>
              <a:rPr lang="en-CA" sz="2000" dirty="0"/>
              <a:t>		</a:t>
            </a:r>
            <a:r>
              <a:rPr lang="fr-CA" sz="2000" dirty="0"/>
              <a:t>		</a:t>
            </a:r>
            <a:endParaRPr lang="en-CA" sz="1200" dirty="0"/>
          </a:p>
          <a:p>
            <a:pPr marL="324000">
              <a:spcBef>
                <a:spcPts val="1800"/>
              </a:spcBef>
            </a:pPr>
            <a:r>
              <a:rPr lang="en-CA" sz="2000" dirty="0"/>
              <a:t>To elect new directors for a two-year term ending in 2028   </a:t>
            </a:r>
            <a:endParaRPr lang="en-CA" sz="2000" u="sng" dirty="0"/>
          </a:p>
          <a:p>
            <a:pPr lvl="1"/>
            <a:r>
              <a:rPr lang="en-CA" sz="2000" dirty="0"/>
              <a:t>Name:    Arleigh McCurdy</a:t>
            </a:r>
          </a:p>
          <a:p>
            <a:pPr lvl="1"/>
            <a:r>
              <a:rPr lang="en-CA" sz="2000" dirty="0"/>
              <a:t>Name     Matthew Rinfret</a:t>
            </a:r>
          </a:p>
          <a:p>
            <a:pPr marL="457200" lvl="1" indent="0">
              <a:buNone/>
            </a:pPr>
            <a:endParaRPr lang="en-CA" sz="2000" dirty="0"/>
          </a:p>
          <a:p>
            <a:pPr marL="0" indent="0">
              <a:buNone/>
            </a:pPr>
            <a:r>
              <a:rPr lang="en-CA" sz="2000" kern="100" dirty="0">
                <a:ea typeface="Calibri" panose="020F0502020204030204" pitchFamily="34" charset="0"/>
                <a:cs typeface="Times New Roman" panose="02020603050405020304" pitchFamily="18" charset="0"/>
              </a:rPr>
              <a:t>Moved by  TMcK      Seconded by ________All in Favour_________</a:t>
            </a:r>
          </a:p>
          <a:p>
            <a:pPr lvl="1"/>
            <a:endParaRPr lang="en-CA" sz="1800" dirty="0"/>
          </a:p>
          <a:p>
            <a:pPr marL="0" indent="0">
              <a:buNone/>
            </a:pPr>
            <a:endParaRPr lang="en-CA" sz="2400" dirty="0"/>
          </a:p>
        </p:txBody>
      </p:sp>
      <p:sp>
        <p:nvSpPr>
          <p:cNvPr id="4" name="Slide Number Placeholder 3">
            <a:extLst>
              <a:ext uri="{FF2B5EF4-FFF2-40B4-BE49-F238E27FC236}">
                <a16:creationId xmlns:a16="http://schemas.microsoft.com/office/drawing/2014/main" id="{CBC2E3DB-0880-49EC-9F60-D4F26EA97E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F073CC-40D5-4B23-8DF0-9BD0A0C12F2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5" name="TextBox 4">
            <a:extLst>
              <a:ext uri="{FF2B5EF4-FFF2-40B4-BE49-F238E27FC236}">
                <a16:creationId xmlns:a16="http://schemas.microsoft.com/office/drawing/2014/main" id="{6E95AFF5-1252-0C76-F970-F57F3B1ADBEF}"/>
              </a:ext>
            </a:extLst>
          </p:cNvPr>
          <p:cNvSpPr txBox="1"/>
          <p:nvPr/>
        </p:nvSpPr>
        <p:spPr>
          <a:xfrm>
            <a:off x="7509105" y="4134903"/>
            <a:ext cx="3998278" cy="2062103"/>
          </a:xfrm>
          <a:prstGeom prst="rect">
            <a:avLst/>
          </a:prstGeom>
          <a:solidFill>
            <a:srgbClr val="FFFF00">
              <a:alpha val="70000"/>
            </a:srgbClr>
          </a:solidFill>
          <a:ln>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We encourage representation from </a:t>
            </a:r>
            <a:r>
              <a:rPr kumimoji="0" lang="en-US" sz="2400" b="1" i="0" u="sng" strike="noStrike" kern="1200" cap="none" spc="0" normalizeH="0" baseline="0" noProof="0" dirty="0">
                <a:ln>
                  <a:noFill/>
                </a:ln>
                <a:solidFill>
                  <a:prstClr val="black"/>
                </a:solidFill>
                <a:effectLst/>
                <a:uLnTx/>
                <a:uFillTx/>
                <a:latin typeface="Calibri"/>
                <a:ea typeface="+mn-ea"/>
                <a:cs typeface="+mn-cs"/>
              </a:rPr>
              <a:t>all</a:t>
            </a:r>
            <a:r>
              <a:rPr kumimoji="0" lang="en-US" sz="2400" b="1" i="0" u="none" strike="noStrike" kern="1200" cap="none" spc="0" normalizeH="0" baseline="0" noProof="0" dirty="0">
                <a:ln>
                  <a:noFill/>
                </a:ln>
                <a:solidFill>
                  <a:prstClr val="black"/>
                </a:solidFill>
                <a:effectLst/>
                <a:uLnTx/>
                <a:uFillTx/>
                <a:latin typeface="Calibri"/>
                <a:ea typeface="+mn-ea"/>
                <a:cs typeface="+mn-cs"/>
              </a:rPr>
              <a:t> watershed lakes!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We encourage diversity on our Board!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05244247"/>
      </p:ext>
    </p:extLst>
  </p:cSld>
  <p:clrMapOvr>
    <a:masterClrMapping/>
  </p:clrMapOvr>
</p:sld>
</file>

<file path=ppt/theme/theme1.xml><?xml version="1.0" encoding="utf-8"?>
<a:theme xmlns:a="http://schemas.openxmlformats.org/drawingml/2006/main" name="APLH 2017 AGM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4580FD2-C305-47C9-9C92-E76ED43AA39B}" vid="{DB5A43A3-2ECE-4D3B-9251-229387D306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APLH 2017 AGM Presentation</Template>
  <TotalTime>33668</TotalTime>
  <Words>3895</Words>
  <Application>Microsoft Macintosh PowerPoint</Application>
  <PresentationFormat>Widescreen</PresentationFormat>
  <Paragraphs>555</Paragraphs>
  <Slides>47</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47</vt:i4>
      </vt:variant>
    </vt:vector>
  </HeadingPairs>
  <TitlesOfParts>
    <vt:vector size="56" baseType="lpstr">
      <vt:lpstr>Arial Unicode MS</vt:lpstr>
      <vt:lpstr>Arial</vt:lpstr>
      <vt:lpstr>Arial Black</vt:lpstr>
      <vt:lpstr>Calibri</vt:lpstr>
      <vt:lpstr>Calibri Light</vt:lpstr>
      <vt:lpstr>Times New Roman</vt:lpstr>
      <vt:lpstr>Verdana</vt:lpstr>
      <vt:lpstr>Wingdings</vt:lpstr>
      <vt:lpstr>APLH 2017 AGM Presentation</vt:lpstr>
      <vt:lpstr>PowerPoint Presentation</vt:lpstr>
      <vt:lpstr>Agenda – Bassin versant du Lac Heney  Registered as the Association for the Protection of Lac Heney</vt:lpstr>
      <vt:lpstr>PowerPoint Presentation</vt:lpstr>
      <vt:lpstr>PowerPoint Presentation</vt:lpstr>
      <vt:lpstr>PowerPoint Presentation</vt:lpstr>
      <vt:lpstr>PowerPoint Presentation</vt:lpstr>
      <vt:lpstr>PowerPoint Presentation</vt:lpstr>
      <vt:lpstr>PowerPoint Presentation</vt:lpstr>
      <vt:lpstr>Nominating Committee: Motions Tom Mckenna</vt:lpstr>
      <vt:lpstr>PowerPoint Presentation</vt:lpstr>
      <vt:lpstr>PowerPoint Presentation</vt:lpstr>
      <vt:lpstr>PowerPoint Presentation</vt:lpstr>
      <vt:lpstr>Association Financials: Motions</vt:lpstr>
      <vt:lpstr>Mining Exploration Update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2025/26 Sampling Program</vt:lpstr>
      <vt:lpstr>PowerPoint Presentation</vt:lpstr>
      <vt:lpstr>PowerPoint Presentation</vt:lpstr>
      <vt:lpstr>PowerPoint Presentation</vt:lpstr>
      <vt:lpstr>PowerPoint Presentation</vt:lpstr>
      <vt:lpstr>Water clarity measurements using a Secchi disk (depth in meters)</vt:lpstr>
      <vt:lpstr>PowerPoint Presentation</vt:lpstr>
      <vt:lpstr>Next steps</vt:lpstr>
      <vt:lpstr>PowerPoint Presentation</vt:lpstr>
      <vt:lpstr>A Lake is Only as Healthy as its Shorelines</vt:lpstr>
      <vt:lpstr>Just Say No To Lawns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TO FIND US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chuck gaudreau</dc:creator>
  <cp:lastModifiedBy>javanduzer@outlook.com</cp:lastModifiedBy>
  <cp:revision>452</cp:revision>
  <cp:lastPrinted>2022-06-29T14:01:35Z</cp:lastPrinted>
  <dcterms:created xsi:type="dcterms:W3CDTF">2017-06-08T20:07:27Z</dcterms:created>
  <dcterms:modified xsi:type="dcterms:W3CDTF">2026-07-19T02:19:14Z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d0ca00b-3f0e-465a-aac7-1a6a22fcea40_Enabled">
    <vt:lpwstr>true</vt:lpwstr>
  </property>
  <property fmtid="{D5CDD505-2E9C-101B-9397-08002B2CF9AE}" pid="3" name="MSIP_Label_3d0ca00b-3f0e-465a-aac7-1a6a22fcea40_SetDate">
    <vt:lpwstr>2026-07-06T01:22:05Z</vt:lpwstr>
  </property>
  <property fmtid="{D5CDD505-2E9C-101B-9397-08002B2CF9AE}" pid="4" name="MSIP_Label_3d0ca00b-3f0e-465a-aac7-1a6a22fcea40_Method">
    <vt:lpwstr>Privileged</vt:lpwstr>
  </property>
  <property fmtid="{D5CDD505-2E9C-101B-9397-08002B2CF9AE}" pid="5" name="MSIP_Label_3d0ca00b-3f0e-465a-aac7-1a6a22fcea40_Name">
    <vt:lpwstr>3d0ca00b-3f0e-465a-aac7-1a6a22fcea40</vt:lpwstr>
  </property>
  <property fmtid="{D5CDD505-2E9C-101B-9397-08002B2CF9AE}" pid="6" name="MSIP_Label_3d0ca00b-3f0e-465a-aac7-1a6a22fcea40_SiteId">
    <vt:lpwstr>6397df10-4595-4047-9c4f-03311282152b</vt:lpwstr>
  </property>
  <property fmtid="{D5CDD505-2E9C-101B-9397-08002B2CF9AE}" pid="7" name="MSIP_Label_3d0ca00b-3f0e-465a-aac7-1a6a22fcea40_ActionId">
    <vt:lpwstr>9d60e161-2148-4fb2-af0a-872e4d260c4a</vt:lpwstr>
  </property>
  <property fmtid="{D5CDD505-2E9C-101B-9397-08002B2CF9AE}" pid="8" name="MSIP_Label_3d0ca00b-3f0e-465a-aac7-1a6a22fcea40_ContentBits">
    <vt:lpwstr>1</vt:lpwstr>
  </property>
  <property fmtid="{D5CDD505-2E9C-101B-9397-08002B2CF9AE}" pid="9" name="MSIP_Label_3d0ca00b-3f0e-465a-aac7-1a6a22fcea40_Tag">
    <vt:lpwstr>10, 0, 1, 1</vt:lpwstr>
  </property>
  <property fmtid="{D5CDD505-2E9C-101B-9397-08002B2CF9AE}" pid="10" name="ClassificationContentMarkingHeaderLocations">
    <vt:lpwstr>APLH 2017 AGM Presentation:8</vt:lpwstr>
  </property>
  <property fmtid="{D5CDD505-2E9C-101B-9397-08002B2CF9AE}" pid="11" name="ClassificationContentMarkingHeaderText">
    <vt:lpwstr>UNCLASSIFIED / NON CLASSIFIÉ</vt:lpwstr>
  </property>
</Properties>
</file>