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48"/>
  </p:notesMasterIdLst>
  <p:handoutMasterIdLst>
    <p:handoutMasterId r:id="rId49"/>
  </p:handoutMasterIdLst>
  <p:sldIdLst>
    <p:sldId id="486" r:id="rId2"/>
    <p:sldId id="257" r:id="rId3"/>
    <p:sldId id="458" r:id="rId4"/>
    <p:sldId id="482" r:id="rId5"/>
    <p:sldId id="483" r:id="rId6"/>
    <p:sldId id="457" r:id="rId7"/>
    <p:sldId id="490" r:id="rId8"/>
    <p:sldId id="492" r:id="rId9"/>
    <p:sldId id="445" r:id="rId10"/>
    <p:sldId id="460" r:id="rId11"/>
    <p:sldId id="429" r:id="rId12"/>
    <p:sldId id="479" r:id="rId13"/>
    <p:sldId id="497" r:id="rId14"/>
    <p:sldId id="494" r:id="rId15"/>
    <p:sldId id="462" r:id="rId16"/>
    <p:sldId id="498" r:id="rId17"/>
    <p:sldId id="499" r:id="rId18"/>
    <p:sldId id="352" r:id="rId19"/>
    <p:sldId id="443" r:id="rId20"/>
    <p:sldId id="441" r:id="rId21"/>
    <p:sldId id="487" r:id="rId22"/>
    <p:sldId id="427" r:id="rId23"/>
    <p:sldId id="448" r:id="rId24"/>
    <p:sldId id="449" r:id="rId25"/>
    <p:sldId id="468" r:id="rId26"/>
    <p:sldId id="359" r:id="rId27"/>
    <p:sldId id="357" r:id="rId28"/>
    <p:sldId id="469" r:id="rId29"/>
    <p:sldId id="470" r:id="rId30"/>
    <p:sldId id="471" r:id="rId31"/>
    <p:sldId id="354" r:id="rId32"/>
    <p:sldId id="472" r:id="rId33"/>
    <p:sldId id="473" r:id="rId34"/>
    <p:sldId id="355" r:id="rId35"/>
    <p:sldId id="356" r:id="rId36"/>
    <p:sldId id="474" r:id="rId37"/>
    <p:sldId id="475" r:id="rId38"/>
    <p:sldId id="362" r:id="rId39"/>
    <p:sldId id="477" r:id="rId40"/>
    <p:sldId id="478" r:id="rId41"/>
    <p:sldId id="493" r:id="rId42"/>
    <p:sldId id="461" r:id="rId43"/>
    <p:sldId id="488" r:id="rId44"/>
    <p:sldId id="489" r:id="rId45"/>
    <p:sldId id="401" r:id="rId46"/>
    <p:sldId id="34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34" autoAdjust="0"/>
    <p:restoredTop sz="94660"/>
  </p:normalViewPr>
  <p:slideViewPr>
    <p:cSldViewPr snapToGrid="0">
      <p:cViewPr varScale="1">
        <p:scale>
          <a:sx n="103" d="100"/>
          <a:sy n="103" d="100"/>
        </p:scale>
        <p:origin x="176" y="512"/>
      </p:cViewPr>
      <p:guideLst>
        <p:guide orient="horz" pos="2160"/>
        <p:guide pos="3840"/>
      </p:guideLst>
    </p:cSldViewPr>
  </p:slideViewPr>
  <p:notesTextViewPr>
    <p:cViewPr>
      <p:scale>
        <a:sx n="1" d="1"/>
        <a:sy n="1" d="1"/>
      </p:scale>
      <p:origin x="0" y="0"/>
    </p:cViewPr>
  </p:notesTextViewPr>
  <p:sorterViewPr>
    <p:cViewPr varScale="1">
      <p:scale>
        <a:sx n="1" d="1"/>
        <a:sy n="1" d="1"/>
      </p:scale>
      <p:origin x="0" y="-8388"/>
    </p:cViewPr>
  </p:sorterViewPr>
  <p:notesViewPr>
    <p:cSldViewPr snapToGrid="0" snapToObjects="1">
      <p:cViewPr varScale="1">
        <p:scale>
          <a:sx n="99" d="100"/>
          <a:sy n="99" d="100"/>
        </p:scale>
        <p:origin x="5424"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Tom%20McKenna\Documents\1.%20Tom's%20Personal\7.%20HENEY%20LAKE%20ASSOCIATION\1.%20Heney%20Reports%20&amp;%20Documents\2020%20Reports%20and%20Contracts\HLF%20998%20Data%20&amp;%20Figures%202020%2012%201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Lake Heney</c:v>
          </c:tx>
          <c:spPr>
            <a:ln w="44450" cap="rnd">
              <a:solidFill>
                <a:schemeClr val="accent1"/>
              </a:solidFill>
              <a:round/>
            </a:ln>
            <a:effectLst/>
          </c:spPr>
          <c:marker>
            <c:symbol val="none"/>
          </c:marker>
          <c:cat>
            <c:numRef>
              <c:f>('Whole Lake Averge Figure KW'!$A$7,'Whole Lake Averge Figure KW'!$A$11,'Whole Lake Averge Figure KW'!$A$15,'Whole Lake Averge Figure KW'!$A$19,'Whole Lake Averge Figure KW'!$A$22)</c:f>
              <c:numCache>
                <c:formatCode>General</c:formatCode>
                <c:ptCount val="5"/>
                <c:pt idx="0">
                  <c:v>2017</c:v>
                </c:pt>
                <c:pt idx="1">
                  <c:v>2018</c:v>
                </c:pt>
                <c:pt idx="2">
                  <c:v>2019</c:v>
                </c:pt>
                <c:pt idx="3">
                  <c:v>2020</c:v>
                </c:pt>
                <c:pt idx="4">
                  <c:v>2021</c:v>
                </c:pt>
              </c:numCache>
            </c:numRef>
          </c:cat>
          <c:val>
            <c:numRef>
              <c:f>('Whole Lake Averge Figure KW'!$B$7,'Whole Lake Averge Figure KW'!$B$11,'Whole Lake Averge Figure KW'!$B$15,'Whole Lake Averge Figure KW'!$B$19,'Whole Lake Averge Figure KW'!$B$22)</c:f>
              <c:numCache>
                <c:formatCode>0.000</c:formatCode>
                <c:ptCount val="5"/>
                <c:pt idx="0" formatCode="General">
                  <c:v>10.471872208295316</c:v>
                </c:pt>
                <c:pt idx="1">
                  <c:v>8.048239037810335</c:v>
                </c:pt>
                <c:pt idx="2" formatCode="General">
                  <c:v>8.4348174971378853</c:v>
                </c:pt>
                <c:pt idx="3" formatCode="General">
                  <c:v>9.446016805070693</c:v>
                </c:pt>
                <c:pt idx="4" formatCode="General">
                  <c:v>16.972570445946818</c:v>
                </c:pt>
              </c:numCache>
            </c:numRef>
          </c:val>
          <c:smooth val="0"/>
          <c:extLst>
            <c:ext xmlns:c16="http://schemas.microsoft.com/office/drawing/2014/chart" uri="{C3380CC4-5D6E-409C-BE32-E72D297353CC}">
              <c16:uniqueId val="{00000000-C49B-4337-887D-B33ACDA5CB83}"/>
            </c:ext>
          </c:extLst>
        </c:ser>
        <c:ser>
          <c:idx val="1"/>
          <c:order val="1"/>
          <c:tx>
            <c:v>Lac a la Barbue</c:v>
          </c:tx>
          <c:spPr>
            <a:ln w="44450" cap="rnd">
              <a:solidFill>
                <a:schemeClr val="accent2"/>
              </a:solidFill>
              <a:round/>
            </a:ln>
            <a:effectLst/>
          </c:spPr>
          <c:marker>
            <c:symbol val="none"/>
          </c:marker>
          <c:val>
            <c:numRef>
              <c:f>('Whole Lake Averge Figure KW'!$C$7,'Whole Lake Averge Figure KW'!$C$11,'Whole Lake Averge Figure KW'!$C$15,'Whole Lake Averge Figure KW'!$C$19,'Whole Lake Averge Figure KW'!$C$22)</c:f>
              <c:numCache>
                <c:formatCode>General</c:formatCode>
                <c:ptCount val="5"/>
                <c:pt idx="0">
                  <c:v>12.102248854627991</c:v>
                </c:pt>
                <c:pt idx="1">
                  <c:v>13.409679928953388</c:v>
                </c:pt>
                <c:pt idx="2">
                  <c:v>11.177278307075655</c:v>
                </c:pt>
                <c:pt idx="3">
                  <c:v>20.615628698791255</c:v>
                </c:pt>
                <c:pt idx="4">
                  <c:v>25.845144901530404</c:v>
                </c:pt>
              </c:numCache>
            </c:numRef>
          </c:val>
          <c:smooth val="0"/>
          <c:extLst>
            <c:ext xmlns:c16="http://schemas.microsoft.com/office/drawing/2014/chart" uri="{C3380CC4-5D6E-409C-BE32-E72D297353CC}">
              <c16:uniqueId val="{00000001-C49B-4337-887D-B33ACDA5CB83}"/>
            </c:ext>
          </c:extLst>
        </c:ser>
        <c:ser>
          <c:idx val="2"/>
          <c:order val="2"/>
          <c:tx>
            <c:v>Lac Desormeaux</c:v>
          </c:tx>
          <c:spPr>
            <a:ln w="44450" cap="rnd">
              <a:solidFill>
                <a:schemeClr val="accent3"/>
              </a:solidFill>
              <a:round/>
            </a:ln>
            <a:effectLst/>
          </c:spPr>
          <c:marker>
            <c:symbol val="none"/>
          </c:marker>
          <c:val>
            <c:numRef>
              <c:f>('Whole Lake Averge Figure KW'!$D$7,'Whole Lake Averge Figure KW'!$D$11,'Whole Lake Averge Figure KW'!$D$15,'Whole Lake Averge Figure KW'!$D$19,'Whole Lake Averge Figure KW'!$D$22)</c:f>
              <c:numCache>
                <c:formatCode>General</c:formatCode>
                <c:ptCount val="5"/>
                <c:pt idx="0">
                  <c:v>17.121228879068518</c:v>
                </c:pt>
                <c:pt idx="1">
                  <c:v>22.74862020740818</c:v>
                </c:pt>
                <c:pt idx="2">
                  <c:v>12.497860627113459</c:v>
                </c:pt>
                <c:pt idx="3">
                  <c:v>21.70725645760086</c:v>
                </c:pt>
                <c:pt idx="4">
                  <c:v>17.83761828584317</c:v>
                </c:pt>
              </c:numCache>
            </c:numRef>
          </c:val>
          <c:smooth val="0"/>
          <c:extLst>
            <c:ext xmlns:c16="http://schemas.microsoft.com/office/drawing/2014/chart" uri="{C3380CC4-5D6E-409C-BE32-E72D297353CC}">
              <c16:uniqueId val="{00000002-C49B-4337-887D-B33ACDA5CB83}"/>
            </c:ext>
          </c:extLst>
        </c:ser>
        <c:ser>
          <c:idx val="3"/>
          <c:order val="3"/>
          <c:tx>
            <c:v>Lac Noir</c:v>
          </c:tx>
          <c:spPr>
            <a:ln w="44450" cap="rnd">
              <a:solidFill>
                <a:schemeClr val="accent4"/>
              </a:solidFill>
              <a:round/>
            </a:ln>
            <a:effectLst/>
          </c:spPr>
          <c:marker>
            <c:symbol val="none"/>
          </c:marker>
          <c:val>
            <c:numRef>
              <c:f>('Whole Lake Averge Figure KW'!$E$7,'Whole Lake Averge Figure KW'!$E$11,'Whole Lake Averge Figure KW'!$E$15,'Whole Lake Averge Figure KW'!$E$19,'Whole Lake Averge Figure KW'!$E$22)</c:f>
              <c:numCache>
                <c:formatCode>General</c:formatCode>
                <c:ptCount val="5"/>
                <c:pt idx="0">
                  <c:v>12.613673123222792</c:v>
                </c:pt>
                <c:pt idx="1">
                  <c:v>13.158670300375952</c:v>
                </c:pt>
                <c:pt idx="2">
                  <c:v>17.273006616569344</c:v>
                </c:pt>
                <c:pt idx="3">
                  <c:v>15.839164553708017</c:v>
                </c:pt>
                <c:pt idx="4">
                  <c:v>16.133731957174192</c:v>
                </c:pt>
              </c:numCache>
            </c:numRef>
          </c:val>
          <c:smooth val="0"/>
          <c:extLst>
            <c:ext xmlns:c16="http://schemas.microsoft.com/office/drawing/2014/chart" uri="{C3380CC4-5D6E-409C-BE32-E72D297353CC}">
              <c16:uniqueId val="{00000003-C49B-4337-887D-B33ACDA5CB83}"/>
            </c:ext>
          </c:extLst>
        </c:ser>
        <c:ser>
          <c:idx val="4"/>
          <c:order val="4"/>
          <c:tx>
            <c:v>Lac Vert</c:v>
          </c:tx>
          <c:spPr>
            <a:ln w="44450" cap="rnd">
              <a:solidFill>
                <a:schemeClr val="accent5"/>
              </a:solidFill>
              <a:round/>
            </a:ln>
            <a:effectLst/>
          </c:spPr>
          <c:marker>
            <c:symbol val="none"/>
          </c:marker>
          <c:val>
            <c:numRef>
              <c:f>('Whole Lake Averge Figure KW'!$F$7,'Whole Lake Averge Figure KW'!$F$11,'Whole Lake Averge Figure KW'!$F$15,'Whole Lake Averge Figure KW'!$F$19,'Whole Lake Averge Figure KW'!$F$22)</c:f>
              <c:numCache>
                <c:formatCode>General</c:formatCode>
                <c:ptCount val="5"/>
                <c:pt idx="0">
                  <c:v>16.646023579270238</c:v>
                </c:pt>
                <c:pt idx="1">
                  <c:v>10.921395096160056</c:v>
                </c:pt>
                <c:pt idx="2">
                  <c:v>11.162164414790674</c:v>
                </c:pt>
                <c:pt idx="3">
                  <c:v>9.5082073147391686</c:v>
                </c:pt>
                <c:pt idx="4">
                  <c:v>12.571854268961058</c:v>
                </c:pt>
              </c:numCache>
            </c:numRef>
          </c:val>
          <c:smooth val="0"/>
          <c:extLst>
            <c:ext xmlns:c16="http://schemas.microsoft.com/office/drawing/2014/chart" uri="{C3380CC4-5D6E-409C-BE32-E72D297353CC}">
              <c16:uniqueId val="{00000004-C49B-4337-887D-B33ACDA5CB83}"/>
            </c:ext>
          </c:extLst>
        </c:ser>
        <c:dLbls>
          <c:showLegendKey val="0"/>
          <c:showVal val="0"/>
          <c:showCatName val="0"/>
          <c:showSerName val="0"/>
          <c:showPercent val="0"/>
          <c:showBubbleSize val="0"/>
        </c:dLbls>
        <c:smooth val="0"/>
        <c:axId val="400424320"/>
        <c:axId val="400426288"/>
      </c:lineChart>
      <c:catAx>
        <c:axId val="40042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00426288"/>
        <c:crosses val="autoZero"/>
        <c:auto val="1"/>
        <c:lblAlgn val="ctr"/>
        <c:lblOffset val="100"/>
        <c:noMultiLvlLbl val="0"/>
      </c:catAx>
      <c:valAx>
        <c:axId val="400426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0" i="0" u="none" strike="noStrike" baseline="0">
                    <a:effectLst/>
                  </a:rPr>
                  <a:t>µg/L</a:t>
                </a:r>
                <a:endParaRPr lang="en-CA" sz="2400" b="0"/>
              </a:p>
            </c:rich>
          </c:tx>
          <c:overlay val="0"/>
          <c:spPr>
            <a:noFill/>
            <a:ln>
              <a:noFill/>
            </a:ln>
            <a:effectLst/>
          </c:spPr>
          <c:txPr>
            <a:bodyPr rot="0" spcFirstLastPara="1" vertOverflow="ellipsis"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00424320"/>
        <c:crosses val="autoZero"/>
        <c:crossBetween val="between"/>
      </c:valAx>
      <c:spPr>
        <a:noFill/>
        <a:ln>
          <a:noFill/>
        </a:ln>
        <a:effectLst/>
      </c:spPr>
    </c:plotArea>
    <c:legend>
      <c:legendPos val="b"/>
      <c:layout>
        <c:manualLayout>
          <c:xMode val="edge"/>
          <c:yMode val="edge"/>
          <c:x val="8.8832654163061145E-2"/>
          <c:y val="0.91530499740943194"/>
          <c:w val="0.89999991263754675"/>
          <c:h val="8.469500259056821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53794415116152"/>
          <c:y val="0.27010924835300326"/>
          <c:w val="0.82303141345207254"/>
          <c:h val="0.69306063121232764"/>
        </c:manualLayout>
      </c:layout>
      <c:lineChart>
        <c:grouping val="standard"/>
        <c:varyColors val="0"/>
        <c:ser>
          <c:idx val="0"/>
          <c:order val="0"/>
          <c:tx>
            <c:strRef>
              <c:f>'Lake Trout (2)'!$A$3</c:f>
              <c:strCache>
                <c:ptCount val="1"/>
                <c:pt idx="0">
                  <c:v>12°C</c:v>
                </c:pt>
              </c:strCache>
            </c:strRef>
          </c:tx>
          <c:spPr>
            <a:ln w="38100" cap="rnd">
              <a:solidFill>
                <a:schemeClr val="bg1">
                  <a:lumMod val="75000"/>
                </a:schemeClr>
              </a:solidFill>
              <a:round/>
            </a:ln>
            <a:effectLst/>
          </c:spPr>
          <c:marker>
            <c:symbol val="circle"/>
            <c:size val="11"/>
            <c:spPr>
              <a:solidFill>
                <a:schemeClr val="bg1">
                  <a:lumMod val="50000"/>
                </a:schemeClr>
              </a:solidFill>
              <a:ln w="9525">
                <a:solidFill>
                  <a:schemeClr val="bg1"/>
                </a:solidFill>
              </a:ln>
              <a:effectLst/>
            </c:spPr>
          </c:marker>
          <c:cat>
            <c:numRef>
              <c:f>'Lake Trout (2)'!$B$2:$E$2</c:f>
              <c:numCache>
                <c:formatCode>d\-mmm</c:formatCode>
                <c:ptCount val="4"/>
                <c:pt idx="0">
                  <c:v>44051</c:v>
                </c:pt>
                <c:pt idx="1">
                  <c:v>44082</c:v>
                </c:pt>
                <c:pt idx="2">
                  <c:v>44096</c:v>
                </c:pt>
                <c:pt idx="3">
                  <c:v>44118</c:v>
                </c:pt>
              </c:numCache>
            </c:numRef>
          </c:cat>
          <c:val>
            <c:numRef>
              <c:f>'Lake Trout (2)'!$B$3:$E$3</c:f>
              <c:numCache>
                <c:formatCode>General</c:formatCode>
                <c:ptCount val="4"/>
                <c:pt idx="0">
                  <c:v>9</c:v>
                </c:pt>
                <c:pt idx="1">
                  <c:v>12</c:v>
                </c:pt>
                <c:pt idx="2">
                  <c:v>12</c:v>
                </c:pt>
                <c:pt idx="3">
                  <c:v>1</c:v>
                </c:pt>
              </c:numCache>
            </c:numRef>
          </c:val>
          <c:smooth val="0"/>
          <c:extLst>
            <c:ext xmlns:c16="http://schemas.microsoft.com/office/drawing/2014/chart" uri="{C3380CC4-5D6E-409C-BE32-E72D297353CC}">
              <c16:uniqueId val="{00000000-3A11-4D03-AC6F-D83E51937DB0}"/>
            </c:ext>
          </c:extLst>
        </c:ser>
        <c:ser>
          <c:idx val="1"/>
          <c:order val="1"/>
          <c:tx>
            <c:strRef>
              <c:f>'Lake Trout (2)'!$A$4</c:f>
              <c:strCache>
                <c:ptCount val="1"/>
                <c:pt idx="0">
                  <c:v>8°C</c:v>
                </c:pt>
              </c:strCache>
            </c:strRef>
          </c:tx>
          <c:spPr>
            <a:ln w="38100" cap="rnd">
              <a:solidFill>
                <a:schemeClr val="tx1">
                  <a:lumMod val="65000"/>
                  <a:lumOff val="35000"/>
                </a:schemeClr>
              </a:solidFill>
              <a:round/>
            </a:ln>
            <a:effectLst/>
          </c:spPr>
          <c:marker>
            <c:symbol val="circle"/>
            <c:size val="11"/>
            <c:spPr>
              <a:solidFill>
                <a:schemeClr val="bg1">
                  <a:lumMod val="50000"/>
                </a:schemeClr>
              </a:solidFill>
              <a:ln w="9525">
                <a:solidFill>
                  <a:schemeClr val="bg1"/>
                </a:solidFill>
              </a:ln>
              <a:effectLst/>
            </c:spPr>
          </c:marker>
          <c:cat>
            <c:numRef>
              <c:f>'Lake Trout (2)'!$B$2:$E$2</c:f>
              <c:numCache>
                <c:formatCode>d\-mmm</c:formatCode>
                <c:ptCount val="4"/>
                <c:pt idx="0">
                  <c:v>44051</c:v>
                </c:pt>
                <c:pt idx="1">
                  <c:v>44082</c:v>
                </c:pt>
                <c:pt idx="2">
                  <c:v>44096</c:v>
                </c:pt>
                <c:pt idx="3">
                  <c:v>44118</c:v>
                </c:pt>
              </c:numCache>
            </c:numRef>
          </c:cat>
          <c:val>
            <c:numRef>
              <c:f>'Lake Trout (2)'!$B$4:$E$4</c:f>
              <c:numCache>
                <c:formatCode>General</c:formatCode>
                <c:ptCount val="4"/>
                <c:pt idx="0">
                  <c:v>12</c:v>
                </c:pt>
                <c:pt idx="1">
                  <c:v>14</c:v>
                </c:pt>
                <c:pt idx="2">
                  <c:v>14</c:v>
                </c:pt>
                <c:pt idx="3">
                  <c:v>17</c:v>
                </c:pt>
              </c:numCache>
            </c:numRef>
          </c:val>
          <c:smooth val="0"/>
          <c:extLst>
            <c:ext xmlns:c16="http://schemas.microsoft.com/office/drawing/2014/chart" uri="{C3380CC4-5D6E-409C-BE32-E72D297353CC}">
              <c16:uniqueId val="{00000001-3A11-4D03-AC6F-D83E51937DB0}"/>
            </c:ext>
          </c:extLst>
        </c:ser>
        <c:ser>
          <c:idx val="2"/>
          <c:order val="2"/>
          <c:tx>
            <c:strRef>
              <c:f>'Lake Trout (2)'!$A$5</c:f>
              <c:strCache>
                <c:ptCount val="1"/>
                <c:pt idx="0">
                  <c:v>DO &lt;6.5 mg/L</c:v>
                </c:pt>
              </c:strCache>
            </c:strRef>
          </c:tx>
          <c:spPr>
            <a:ln w="38100" cap="rnd">
              <a:solidFill>
                <a:schemeClr val="accent2">
                  <a:lumMod val="60000"/>
                  <a:lumOff val="40000"/>
                </a:schemeClr>
              </a:solidFill>
              <a:round/>
            </a:ln>
            <a:effectLst/>
          </c:spPr>
          <c:marker>
            <c:symbol val="circle"/>
            <c:size val="11"/>
            <c:spPr>
              <a:solidFill>
                <a:schemeClr val="accent2">
                  <a:lumMod val="60000"/>
                  <a:lumOff val="40000"/>
                </a:schemeClr>
              </a:solidFill>
              <a:ln w="9525">
                <a:solidFill>
                  <a:schemeClr val="bg1"/>
                </a:solidFill>
              </a:ln>
              <a:effectLst/>
            </c:spPr>
          </c:marker>
          <c:cat>
            <c:numRef>
              <c:f>'Lake Trout (2)'!$B$2:$E$2</c:f>
              <c:numCache>
                <c:formatCode>d\-mmm</c:formatCode>
                <c:ptCount val="4"/>
                <c:pt idx="0">
                  <c:v>44051</c:v>
                </c:pt>
                <c:pt idx="1">
                  <c:v>44082</c:v>
                </c:pt>
                <c:pt idx="2">
                  <c:v>44096</c:v>
                </c:pt>
                <c:pt idx="3">
                  <c:v>44118</c:v>
                </c:pt>
              </c:numCache>
            </c:numRef>
          </c:cat>
          <c:val>
            <c:numRef>
              <c:f>'Lake Trout (2)'!$B$5:$E$5</c:f>
              <c:numCache>
                <c:formatCode>General</c:formatCode>
                <c:ptCount val="4"/>
                <c:pt idx="0">
                  <c:v>22</c:v>
                </c:pt>
                <c:pt idx="1">
                  <c:v>24</c:v>
                </c:pt>
                <c:pt idx="2">
                  <c:v>13</c:v>
                </c:pt>
                <c:pt idx="3">
                  <c:v>14</c:v>
                </c:pt>
              </c:numCache>
            </c:numRef>
          </c:val>
          <c:smooth val="0"/>
          <c:extLst>
            <c:ext xmlns:c16="http://schemas.microsoft.com/office/drawing/2014/chart" uri="{C3380CC4-5D6E-409C-BE32-E72D297353CC}">
              <c16:uniqueId val="{00000002-3A11-4D03-AC6F-D83E51937DB0}"/>
            </c:ext>
          </c:extLst>
        </c:ser>
        <c:dLbls>
          <c:showLegendKey val="0"/>
          <c:showVal val="0"/>
          <c:showCatName val="0"/>
          <c:showSerName val="0"/>
          <c:showPercent val="0"/>
          <c:showBubbleSize val="0"/>
        </c:dLbls>
        <c:marker val="1"/>
        <c:smooth val="0"/>
        <c:axId val="590293168"/>
        <c:axId val="590297104"/>
      </c:lineChart>
      <c:dateAx>
        <c:axId val="590293168"/>
        <c:scaling>
          <c:orientation val="minMax"/>
          <c:max val="44121"/>
        </c:scaling>
        <c:delete val="0"/>
        <c:axPos val="t"/>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0297104"/>
        <c:crossesAt val="0"/>
        <c:auto val="1"/>
        <c:lblOffset val="100"/>
        <c:baseTimeUnit val="days"/>
        <c:minorUnit val="1"/>
      </c:dateAx>
      <c:valAx>
        <c:axId val="590297104"/>
        <c:scaling>
          <c:orientation val="maxMin"/>
          <c:max val="35"/>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dirty="0">
                    <a:latin typeface="Arial" panose="020B0604020202020204" pitchFamily="34" charset="0"/>
                    <a:cs typeface="Arial" panose="020B0604020202020204" pitchFamily="34" charset="0"/>
                  </a:rPr>
                  <a:t>Depth (m)</a:t>
                </a:r>
              </a:p>
            </c:rich>
          </c:tx>
          <c:layout>
            <c:manualLayout>
              <c:xMode val="edge"/>
              <c:yMode val="edge"/>
              <c:x val="2.4672774768700584E-2"/>
              <c:y val="0.4057831756979589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0293168"/>
        <c:crosses val="autoZero"/>
        <c:crossBetween val="midCat"/>
        <c:majorUnit val="5"/>
      </c:valAx>
      <c:spPr>
        <a:noFill/>
        <a:ln>
          <a:noFill/>
        </a:ln>
        <a:effectLst/>
      </c:spPr>
    </c:plotArea>
    <c:legend>
      <c:legendPos val="r"/>
      <c:layout>
        <c:manualLayout>
          <c:xMode val="edge"/>
          <c:yMode val="edge"/>
          <c:x val="0.36675940062662504"/>
          <c:y val="0.7347347447953404"/>
          <c:w val="0.5716301999503054"/>
          <c:h val="0.2422309286338202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nchor="b" anchorCtr="0"/>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8E28C9-8362-A049-9C1F-8B037FEF1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713C2A4-D4DD-0D42-AA8E-4DFEA87F8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D363FA-C6A9-F94B-9841-AFC50F1D3B47}" type="datetimeFigureOut">
              <a:rPr lang="en-US" smtClean="0"/>
              <a:t>7/16/23</a:t>
            </a:fld>
            <a:endParaRPr lang="en-US"/>
          </a:p>
        </p:txBody>
      </p:sp>
      <p:sp>
        <p:nvSpPr>
          <p:cNvPr id="4" name="Footer Placeholder 3">
            <a:extLst>
              <a:ext uri="{FF2B5EF4-FFF2-40B4-BE49-F238E27FC236}">
                <a16:creationId xmlns:a16="http://schemas.microsoft.com/office/drawing/2014/main" id="{99AC7B1E-DA4D-0445-BEF4-35D209BCF0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B4D68AB-3DE5-3F4B-8C4D-46C3F903DD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16BCFF-5871-3342-8107-AFCCF8F99D15}" type="slidenum">
              <a:rPr lang="en-US" smtClean="0"/>
              <a:t>‹#›</a:t>
            </a:fld>
            <a:endParaRPr lang="en-US"/>
          </a:p>
        </p:txBody>
      </p:sp>
    </p:spTree>
    <p:extLst>
      <p:ext uri="{BB962C8B-B14F-4D97-AF65-F5344CB8AC3E}">
        <p14:creationId xmlns:p14="http://schemas.microsoft.com/office/powerpoint/2010/main" val="1631760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7AC9F-D8A6-4ADD-A942-C3A3886A3A9E}" type="datetimeFigureOut">
              <a:rPr lang="en-US" smtClean="0"/>
              <a:t>7/16/23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C1D5A-47BC-40D6-8632-3A7DFE41034E}" type="slidenum">
              <a:rPr lang="en-US" smtClean="0"/>
              <a:t>‹#›</a:t>
            </a:fld>
            <a:endParaRPr lang="en-US"/>
          </a:p>
        </p:txBody>
      </p:sp>
    </p:spTree>
    <p:extLst>
      <p:ext uri="{BB962C8B-B14F-4D97-AF65-F5344CB8AC3E}">
        <p14:creationId xmlns:p14="http://schemas.microsoft.com/office/powerpoint/2010/main" val="3671063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D375FA-A9C9-4101-AFB6-80D18DF2A8FE}" type="slidenum">
              <a:rPr lang="en-US" smtClean="0"/>
              <a:t>28</a:t>
            </a:fld>
            <a:endParaRPr lang="en-US" dirty="0"/>
          </a:p>
        </p:txBody>
      </p:sp>
    </p:spTree>
    <p:extLst>
      <p:ext uri="{BB962C8B-B14F-4D97-AF65-F5344CB8AC3E}">
        <p14:creationId xmlns:p14="http://schemas.microsoft.com/office/powerpoint/2010/main" val="303566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D375FA-A9C9-4101-AFB6-80D18DF2A8FE}" type="slidenum">
              <a:rPr lang="en-US" smtClean="0"/>
              <a:t>33</a:t>
            </a:fld>
            <a:endParaRPr lang="en-US" dirty="0"/>
          </a:p>
        </p:txBody>
      </p:sp>
    </p:spTree>
    <p:extLst>
      <p:ext uri="{BB962C8B-B14F-4D97-AF65-F5344CB8AC3E}">
        <p14:creationId xmlns:p14="http://schemas.microsoft.com/office/powerpoint/2010/main" val="3119698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D375FA-A9C9-4101-AFB6-80D18DF2A8FE}" type="slidenum">
              <a:rPr lang="en-US" smtClean="0"/>
              <a:t>39</a:t>
            </a:fld>
            <a:endParaRPr lang="en-US" dirty="0"/>
          </a:p>
        </p:txBody>
      </p:sp>
    </p:spTree>
    <p:extLst>
      <p:ext uri="{BB962C8B-B14F-4D97-AF65-F5344CB8AC3E}">
        <p14:creationId xmlns:p14="http://schemas.microsoft.com/office/powerpoint/2010/main" val="1243050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8C1D5A-47BC-40D6-8632-3A7DFE41034E}" type="slidenum">
              <a:rPr lang="en-US" smtClean="0"/>
              <a:t>40</a:t>
            </a:fld>
            <a:endParaRPr lang="en-US" dirty="0"/>
          </a:p>
        </p:txBody>
      </p:sp>
    </p:spTree>
    <p:extLst>
      <p:ext uri="{BB962C8B-B14F-4D97-AF65-F5344CB8AC3E}">
        <p14:creationId xmlns:p14="http://schemas.microsoft.com/office/powerpoint/2010/main" val="1276338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75087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071872"/>
            <a:ext cx="9144000" cy="11856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A0631AA0-A9AB-465F-B606-7DED2F268504}" type="datetime1">
              <a:rPr lang="en-US" smtClean="0"/>
              <a:t>7/16/23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071B5-D07C-40C4-A773-80FEDE03052E}" type="slidenum">
              <a:rPr lang="en-US" smtClean="0"/>
              <a:t>‹#›</a:t>
            </a:fld>
            <a:endParaRPr lang="en-US"/>
          </a:p>
        </p:txBody>
      </p:sp>
      <p:pic>
        <p:nvPicPr>
          <p:cNvPr id="9" name="Picture 8">
            <a:extLst>
              <a:ext uri="{FF2B5EF4-FFF2-40B4-BE49-F238E27FC236}">
                <a16:creationId xmlns:a16="http://schemas.microsoft.com/office/drawing/2014/main" id="{8BB19E93-E618-3143-A964-8285073084E1}"/>
              </a:ext>
            </a:extLst>
          </p:cNvPr>
          <p:cNvPicPr>
            <a:picLocks noChangeAspect="1"/>
          </p:cNvPicPr>
          <p:nvPr userDrawn="1"/>
        </p:nvPicPr>
        <p:blipFill rotWithShape="1">
          <a:blip r:embed="rId2"/>
          <a:srcRect l="-232" t="9179" r="232" b="10075"/>
          <a:stretch/>
        </p:blipFill>
        <p:spPr>
          <a:xfrm>
            <a:off x="-6628" y="13784"/>
            <a:ext cx="12198627" cy="1366267"/>
          </a:xfrm>
          <a:prstGeom prst="rect">
            <a:avLst/>
          </a:prstGeom>
        </p:spPr>
      </p:pic>
      <p:pic>
        <p:nvPicPr>
          <p:cNvPr id="10" name="Picture 9">
            <a:extLst>
              <a:ext uri="{FF2B5EF4-FFF2-40B4-BE49-F238E27FC236}">
                <a16:creationId xmlns:a16="http://schemas.microsoft.com/office/drawing/2014/main" id="{261533A7-1590-2641-9567-CCC435818E4B}"/>
              </a:ext>
            </a:extLst>
          </p:cNvPr>
          <p:cNvPicPr>
            <a:picLocks noChangeAspect="1"/>
          </p:cNvPicPr>
          <p:nvPr userDrawn="1"/>
        </p:nvPicPr>
        <p:blipFill>
          <a:blip r:embed="rId3"/>
          <a:stretch>
            <a:fillRect/>
          </a:stretch>
        </p:blipFill>
        <p:spPr>
          <a:xfrm>
            <a:off x="0" y="13785"/>
            <a:ext cx="4452730" cy="1392609"/>
          </a:xfrm>
          <a:prstGeom prst="rect">
            <a:avLst/>
          </a:prstGeom>
        </p:spPr>
      </p:pic>
      <p:pic>
        <p:nvPicPr>
          <p:cNvPr id="11" name="Picture 10">
            <a:extLst>
              <a:ext uri="{FF2B5EF4-FFF2-40B4-BE49-F238E27FC236}">
                <a16:creationId xmlns:a16="http://schemas.microsoft.com/office/drawing/2014/main" id="{85BEB92E-A6F3-A543-8E36-F294782CCA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3133" y="1181789"/>
            <a:ext cx="3279599" cy="2534236"/>
          </a:xfrm>
          <a:prstGeom prst="rect">
            <a:avLst/>
          </a:prstGeom>
        </p:spPr>
      </p:pic>
    </p:spTree>
    <p:extLst>
      <p:ext uri="{BB962C8B-B14F-4D97-AF65-F5344CB8AC3E}">
        <p14:creationId xmlns:p14="http://schemas.microsoft.com/office/powerpoint/2010/main" val="243922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79904"/>
            <a:ext cx="10515600" cy="3897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20996-FC0A-496F-854E-2D1944BE0220}" type="datetime1">
              <a:rPr lang="en-US" smtClean="0"/>
              <a:t>7/16/23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071B5-D07C-40C4-A773-80FEDE03052E}" type="slidenum">
              <a:rPr lang="en-US" smtClean="0"/>
              <a:t>‹#›</a:t>
            </a:fld>
            <a:endParaRPr lang="en-US" dirty="0"/>
          </a:p>
        </p:txBody>
      </p:sp>
      <p:pic>
        <p:nvPicPr>
          <p:cNvPr id="8" name="Picture 7"/>
          <p:cNvPicPr>
            <a:picLocks noChangeAspect="1"/>
          </p:cNvPicPr>
          <p:nvPr userDrawn="1"/>
        </p:nvPicPr>
        <p:blipFill rotWithShape="1">
          <a:blip r:embed="rId2"/>
          <a:srcRect l="-232" t="9179" r="232" b="10075"/>
          <a:stretch/>
        </p:blipFill>
        <p:spPr>
          <a:xfrm>
            <a:off x="-6628" y="13784"/>
            <a:ext cx="12198627" cy="1366267"/>
          </a:xfrm>
          <a:prstGeom prst="rect">
            <a:avLst/>
          </a:prstGeom>
        </p:spPr>
      </p:pic>
      <p:pic>
        <p:nvPicPr>
          <p:cNvPr id="2" name="Picture 1">
            <a:extLst>
              <a:ext uri="{FF2B5EF4-FFF2-40B4-BE49-F238E27FC236}">
                <a16:creationId xmlns:a16="http://schemas.microsoft.com/office/drawing/2014/main" id="{8B097583-4A2C-BA4E-9A43-6E103E678D27}"/>
              </a:ext>
            </a:extLst>
          </p:cNvPr>
          <p:cNvPicPr>
            <a:picLocks noChangeAspect="1"/>
          </p:cNvPicPr>
          <p:nvPr userDrawn="1"/>
        </p:nvPicPr>
        <p:blipFill>
          <a:blip r:embed="rId3"/>
          <a:stretch>
            <a:fillRect/>
          </a:stretch>
        </p:blipFill>
        <p:spPr>
          <a:xfrm>
            <a:off x="0" y="13785"/>
            <a:ext cx="4452730" cy="1392609"/>
          </a:xfrm>
          <a:prstGeom prst="rect">
            <a:avLst/>
          </a:prstGeom>
        </p:spPr>
      </p:pic>
      <p:pic>
        <p:nvPicPr>
          <p:cNvPr id="9" name="Picture 8">
            <a:extLst>
              <a:ext uri="{FF2B5EF4-FFF2-40B4-BE49-F238E27FC236}">
                <a16:creationId xmlns:a16="http://schemas.microsoft.com/office/drawing/2014/main" id="{7516BC2A-8D44-FD4C-94C7-EFF880415F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156" y="-12559"/>
            <a:ext cx="1802201" cy="1392610"/>
          </a:xfrm>
          <a:prstGeom prst="rect">
            <a:avLst/>
          </a:prstGeom>
        </p:spPr>
      </p:pic>
    </p:spTree>
    <p:extLst>
      <p:ext uri="{BB962C8B-B14F-4D97-AF65-F5344CB8AC3E}">
        <p14:creationId xmlns:p14="http://schemas.microsoft.com/office/powerpoint/2010/main" val="211196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551498"/>
            <a:ext cx="10515600" cy="3442652"/>
          </a:xfrm>
        </p:spPr>
        <p:txBody>
          <a:bodyPr anchor="b"/>
          <a:lstStyle>
            <a:lvl1pPr>
              <a:defRPr sz="600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CAC0B8F5-BA56-43D4-908E-8B673B023964}" type="datetime1">
              <a:rPr lang="en-US" smtClean="0"/>
              <a:t>7/16/23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071B5-D07C-40C4-A773-80FEDE03052E}" type="slidenum">
              <a:rPr lang="en-US" smtClean="0"/>
              <a:t>‹#›</a:t>
            </a:fld>
            <a:endParaRPr lang="en-US"/>
          </a:p>
        </p:txBody>
      </p:sp>
      <p:pic>
        <p:nvPicPr>
          <p:cNvPr id="9" name="Picture 8">
            <a:extLst>
              <a:ext uri="{FF2B5EF4-FFF2-40B4-BE49-F238E27FC236}">
                <a16:creationId xmlns:a16="http://schemas.microsoft.com/office/drawing/2014/main" id="{E827BF01-B888-E84F-AEE5-86D1FCE1BB2C}"/>
              </a:ext>
            </a:extLst>
          </p:cNvPr>
          <p:cNvPicPr>
            <a:picLocks noChangeAspect="1"/>
          </p:cNvPicPr>
          <p:nvPr userDrawn="1"/>
        </p:nvPicPr>
        <p:blipFill rotWithShape="1">
          <a:blip r:embed="rId2"/>
          <a:srcRect l="-232" t="9179" r="232" b="10075"/>
          <a:stretch/>
        </p:blipFill>
        <p:spPr>
          <a:xfrm>
            <a:off x="-6628" y="13784"/>
            <a:ext cx="12198627" cy="1366267"/>
          </a:xfrm>
          <a:prstGeom prst="rect">
            <a:avLst/>
          </a:prstGeom>
        </p:spPr>
      </p:pic>
      <p:pic>
        <p:nvPicPr>
          <p:cNvPr id="10" name="Picture 9">
            <a:extLst>
              <a:ext uri="{FF2B5EF4-FFF2-40B4-BE49-F238E27FC236}">
                <a16:creationId xmlns:a16="http://schemas.microsoft.com/office/drawing/2014/main" id="{76345FE2-2913-C341-890E-C5E39CED4067}"/>
              </a:ext>
            </a:extLst>
          </p:cNvPr>
          <p:cNvPicPr>
            <a:picLocks noChangeAspect="1"/>
          </p:cNvPicPr>
          <p:nvPr userDrawn="1"/>
        </p:nvPicPr>
        <p:blipFill>
          <a:blip r:embed="rId3"/>
          <a:stretch>
            <a:fillRect/>
          </a:stretch>
        </p:blipFill>
        <p:spPr>
          <a:xfrm>
            <a:off x="0" y="13785"/>
            <a:ext cx="4452730" cy="1392609"/>
          </a:xfrm>
          <a:prstGeom prst="rect">
            <a:avLst/>
          </a:prstGeom>
        </p:spPr>
      </p:pic>
      <p:pic>
        <p:nvPicPr>
          <p:cNvPr id="11" name="Picture 10">
            <a:extLst>
              <a:ext uri="{FF2B5EF4-FFF2-40B4-BE49-F238E27FC236}">
                <a16:creationId xmlns:a16="http://schemas.microsoft.com/office/drawing/2014/main" id="{81B4AA11-23C3-154F-BBD9-499393DBF39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156" y="-12559"/>
            <a:ext cx="1802201" cy="1392610"/>
          </a:xfrm>
          <a:prstGeom prst="rect">
            <a:avLst/>
          </a:prstGeom>
        </p:spPr>
      </p:pic>
    </p:spTree>
    <p:extLst>
      <p:ext uri="{BB962C8B-B14F-4D97-AF65-F5344CB8AC3E}">
        <p14:creationId xmlns:p14="http://schemas.microsoft.com/office/powerpoint/2010/main" val="1741970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A72DB6-8306-4C02-A6F4-DE2AC5B5117D}" type="datetime1">
              <a:rPr lang="en-US" smtClean="0"/>
              <a:t>7/16/23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4071B5-D07C-40C4-A773-80FEDE03052E}" type="slidenum">
              <a:rPr lang="en-US" smtClean="0"/>
              <a:t>‹#›</a:t>
            </a:fld>
            <a:endParaRPr lang="en-US"/>
          </a:p>
        </p:txBody>
      </p:sp>
      <p:pic>
        <p:nvPicPr>
          <p:cNvPr id="5" name="Picture 4">
            <a:extLst>
              <a:ext uri="{FF2B5EF4-FFF2-40B4-BE49-F238E27FC236}">
                <a16:creationId xmlns:a16="http://schemas.microsoft.com/office/drawing/2014/main" id="{076ECC79-BD71-E04A-9ABE-E7396795F268}"/>
              </a:ext>
            </a:extLst>
          </p:cNvPr>
          <p:cNvPicPr>
            <a:picLocks noChangeAspect="1"/>
          </p:cNvPicPr>
          <p:nvPr userDrawn="1"/>
        </p:nvPicPr>
        <p:blipFill rotWithShape="1">
          <a:blip r:embed="rId2"/>
          <a:srcRect l="-232" t="9179" r="232" b="10075"/>
          <a:stretch/>
        </p:blipFill>
        <p:spPr>
          <a:xfrm>
            <a:off x="-6628" y="13784"/>
            <a:ext cx="12198627" cy="1366267"/>
          </a:xfrm>
          <a:prstGeom prst="rect">
            <a:avLst/>
          </a:prstGeom>
        </p:spPr>
      </p:pic>
      <p:pic>
        <p:nvPicPr>
          <p:cNvPr id="6" name="Picture 5">
            <a:extLst>
              <a:ext uri="{FF2B5EF4-FFF2-40B4-BE49-F238E27FC236}">
                <a16:creationId xmlns:a16="http://schemas.microsoft.com/office/drawing/2014/main" id="{D1DF3B80-7655-C046-AEF1-492F6D7EBC60}"/>
              </a:ext>
            </a:extLst>
          </p:cNvPr>
          <p:cNvPicPr>
            <a:picLocks noChangeAspect="1"/>
          </p:cNvPicPr>
          <p:nvPr userDrawn="1"/>
        </p:nvPicPr>
        <p:blipFill>
          <a:blip r:embed="rId3"/>
          <a:stretch>
            <a:fillRect/>
          </a:stretch>
        </p:blipFill>
        <p:spPr>
          <a:xfrm>
            <a:off x="0" y="13785"/>
            <a:ext cx="4452730" cy="1392609"/>
          </a:xfrm>
          <a:prstGeom prst="rect">
            <a:avLst/>
          </a:prstGeom>
        </p:spPr>
      </p:pic>
      <p:pic>
        <p:nvPicPr>
          <p:cNvPr id="7" name="Picture 6">
            <a:extLst>
              <a:ext uri="{FF2B5EF4-FFF2-40B4-BE49-F238E27FC236}">
                <a16:creationId xmlns:a16="http://schemas.microsoft.com/office/drawing/2014/main" id="{3B0028DF-D3DF-6746-B59C-E905C07029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156" y="-12559"/>
            <a:ext cx="1802201" cy="1392610"/>
          </a:xfrm>
          <a:prstGeom prst="rect">
            <a:avLst/>
          </a:prstGeom>
        </p:spPr>
      </p:pic>
    </p:spTree>
    <p:extLst>
      <p:ext uri="{BB962C8B-B14F-4D97-AF65-F5344CB8AC3E}">
        <p14:creationId xmlns:p14="http://schemas.microsoft.com/office/powerpoint/2010/main" val="97255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79904"/>
            <a:ext cx="10515600" cy="389705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64377"/>
            <a:ext cx="2743200" cy="365125"/>
          </a:xfrm>
        </p:spPr>
        <p:txBody>
          <a:bodyPr/>
          <a:lstStyle/>
          <a:p>
            <a:fld id="{F871E718-F4B7-472F-86A4-403AE2294698}" type="datetime1">
              <a:rPr lang="en-US" smtClean="0"/>
              <a:t>7/16/23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464376"/>
            <a:ext cx="2743200" cy="365125"/>
          </a:xfrm>
        </p:spPr>
        <p:txBody>
          <a:bodyPr/>
          <a:lstStyle>
            <a:lvl1pPr>
              <a:defRPr sz="1400"/>
            </a:lvl1pPr>
          </a:lstStyle>
          <a:p>
            <a:fld id="{794071B5-D07C-40C4-A773-80FEDE03052E}" type="slidenum">
              <a:rPr lang="en-US" smtClean="0"/>
              <a:pPr/>
              <a:t>‹#›</a:t>
            </a:fld>
            <a:endParaRPr lang="en-US" dirty="0"/>
          </a:p>
        </p:txBody>
      </p:sp>
      <p:sp>
        <p:nvSpPr>
          <p:cNvPr id="8" name="Title 1"/>
          <p:cNvSpPr>
            <a:spLocks noGrp="1"/>
          </p:cNvSpPr>
          <p:nvPr>
            <p:ph type="title" idx="4294967295" hasCustomPrompt="1"/>
          </p:nvPr>
        </p:nvSpPr>
        <p:spPr>
          <a:xfrm>
            <a:off x="1809792" y="139483"/>
            <a:ext cx="8624887" cy="865188"/>
          </a:xfrm>
          <a:ln>
            <a:noFill/>
          </a:ln>
        </p:spPr>
        <p:txBody>
          <a:bodyPr>
            <a:normAutofit/>
          </a:bodyPr>
          <a:lstStyle>
            <a:lvl1pPr>
              <a:defRPr baseline="0"/>
            </a:lvl1pPr>
          </a:lstStyle>
          <a:p>
            <a:pPr defTabSz="449175">
              <a:lnSpc>
                <a:spcPct val="100000"/>
              </a:lnSpc>
              <a:defRPr/>
            </a:pPr>
            <a:r>
              <a:rPr lang="en-CA" dirty="0">
                <a:latin typeface="+mn-lt"/>
              </a:rPr>
              <a:t>CLICK TO EDIT</a:t>
            </a:r>
          </a:p>
        </p:txBody>
      </p:sp>
      <p:pic>
        <p:nvPicPr>
          <p:cNvPr id="10" name="Picture 9">
            <a:extLst>
              <a:ext uri="{FF2B5EF4-FFF2-40B4-BE49-F238E27FC236}">
                <a16:creationId xmlns:a16="http://schemas.microsoft.com/office/drawing/2014/main" id="{65FDBDA3-0356-4343-A467-71ACFB9C69E2}"/>
              </a:ext>
            </a:extLst>
          </p:cNvPr>
          <p:cNvPicPr>
            <a:picLocks noChangeAspect="1"/>
          </p:cNvPicPr>
          <p:nvPr userDrawn="1"/>
        </p:nvPicPr>
        <p:blipFill rotWithShape="1">
          <a:blip r:embed="rId2"/>
          <a:srcRect l="-232" t="9179" r="232" b="10075"/>
          <a:stretch/>
        </p:blipFill>
        <p:spPr>
          <a:xfrm>
            <a:off x="-6628" y="13784"/>
            <a:ext cx="12198627" cy="1366267"/>
          </a:xfrm>
          <a:prstGeom prst="rect">
            <a:avLst/>
          </a:prstGeom>
        </p:spPr>
      </p:pic>
      <p:pic>
        <p:nvPicPr>
          <p:cNvPr id="11" name="Picture 10">
            <a:extLst>
              <a:ext uri="{FF2B5EF4-FFF2-40B4-BE49-F238E27FC236}">
                <a16:creationId xmlns:a16="http://schemas.microsoft.com/office/drawing/2014/main" id="{C38A417B-BB92-F24F-B19B-0F70A659A556}"/>
              </a:ext>
            </a:extLst>
          </p:cNvPr>
          <p:cNvPicPr>
            <a:picLocks noChangeAspect="1"/>
          </p:cNvPicPr>
          <p:nvPr userDrawn="1"/>
        </p:nvPicPr>
        <p:blipFill>
          <a:blip r:embed="rId3"/>
          <a:stretch>
            <a:fillRect/>
          </a:stretch>
        </p:blipFill>
        <p:spPr>
          <a:xfrm>
            <a:off x="0" y="13785"/>
            <a:ext cx="4452730" cy="1392609"/>
          </a:xfrm>
          <a:prstGeom prst="rect">
            <a:avLst/>
          </a:prstGeom>
        </p:spPr>
      </p:pic>
      <p:pic>
        <p:nvPicPr>
          <p:cNvPr id="12" name="Picture 11">
            <a:extLst>
              <a:ext uri="{FF2B5EF4-FFF2-40B4-BE49-F238E27FC236}">
                <a16:creationId xmlns:a16="http://schemas.microsoft.com/office/drawing/2014/main" id="{8AFF2E41-9DC0-F941-8AF9-993159A2619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156" y="-12559"/>
            <a:ext cx="1802201" cy="1392610"/>
          </a:xfrm>
          <a:prstGeom prst="rect">
            <a:avLst/>
          </a:prstGeom>
        </p:spPr>
      </p:pic>
    </p:spTree>
    <p:extLst>
      <p:ext uri="{BB962C8B-B14F-4D97-AF65-F5344CB8AC3E}">
        <p14:creationId xmlns:p14="http://schemas.microsoft.com/office/powerpoint/2010/main" val="418974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a:xfrm>
            <a:off x="838200" y="1550504"/>
            <a:ext cx="10515600" cy="1223549"/>
          </a:xfrm>
        </p:spPr>
        <p:txBody>
          <a:bodyPr/>
          <a:lstStyle/>
          <a:p>
            <a:r>
              <a:rPr lang="en-US" dirty="0"/>
              <a:t>Title</a:t>
            </a:r>
          </a:p>
        </p:txBody>
      </p:sp>
      <p:sp>
        <p:nvSpPr>
          <p:cNvPr id="3" name="Text 2"/>
          <p:cNvSpPr>
            <a:spLocks noGrp="1"/>
          </p:cNvSpPr>
          <p:nvPr>
            <p:ph type="body" idx="1"/>
          </p:nvPr>
        </p:nvSpPr>
        <p:spPr>
          <a:xfrm>
            <a:off x="838200" y="2882347"/>
            <a:ext cx="10515600" cy="3294615"/>
          </a:xfrm>
        </p:spPr>
        <p:txBody>
          <a:body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3"/>
          <p:cNvSpPr>
            <a:spLocks noGrp="1"/>
          </p:cNvSpPr>
          <p:nvPr>
            <p:ph type="dt" sz="half" idx="10"/>
          </p:nvPr>
        </p:nvSpPr>
        <p:spPr/>
        <p:txBody>
          <a:bodyPr/>
          <a:lstStyle/>
          <a:p>
            <a:fld id="{C16525B2-4347-4F72-BAF7-76B19438D329}" type="datetimeFigureOut">
              <a:rPr lang="en-US" smtClean="0"/>
              <a:t>7/16/23</a:t>
            </a:fld>
            <a:endParaRPr lang="en-US" dirty="0"/>
          </a:p>
        </p:txBody>
      </p:sp>
      <p:sp>
        <p:nvSpPr>
          <p:cNvPr id="5" name="Footer 4"/>
          <p:cNvSpPr>
            <a:spLocks noGrp="1"/>
          </p:cNvSpPr>
          <p:nvPr>
            <p:ph type="ftr" sz="quarter" idx="11"/>
          </p:nvPr>
        </p:nvSpPr>
        <p:spPr/>
        <p:txBody>
          <a:bodyPr/>
          <a:lstStyle/>
          <a:p>
            <a:endParaRPr lang="en-US" dirty="0"/>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dirty="0"/>
          </a:p>
        </p:txBody>
      </p:sp>
      <p:pic>
        <p:nvPicPr>
          <p:cNvPr id="10" name="Picture 9">
            <a:extLst>
              <a:ext uri="{FF2B5EF4-FFF2-40B4-BE49-F238E27FC236}">
                <a16:creationId xmlns:a16="http://schemas.microsoft.com/office/drawing/2014/main" id="{90E79EF6-B59F-5F48-AFDF-2E9F4DB4F4F3}"/>
              </a:ext>
            </a:extLst>
          </p:cNvPr>
          <p:cNvPicPr>
            <a:picLocks noChangeAspect="1"/>
          </p:cNvPicPr>
          <p:nvPr userDrawn="1"/>
        </p:nvPicPr>
        <p:blipFill rotWithShape="1">
          <a:blip r:embed="rId2"/>
          <a:srcRect l="-232" t="9179" r="232" b="10075"/>
          <a:stretch/>
        </p:blipFill>
        <p:spPr>
          <a:xfrm>
            <a:off x="-6628" y="13784"/>
            <a:ext cx="12198627" cy="1366267"/>
          </a:xfrm>
          <a:prstGeom prst="rect">
            <a:avLst/>
          </a:prstGeom>
        </p:spPr>
      </p:pic>
      <p:pic>
        <p:nvPicPr>
          <p:cNvPr id="11" name="Picture 10">
            <a:extLst>
              <a:ext uri="{FF2B5EF4-FFF2-40B4-BE49-F238E27FC236}">
                <a16:creationId xmlns:a16="http://schemas.microsoft.com/office/drawing/2014/main" id="{571F21DC-910A-2D4C-BEE2-DE66AB708C67}"/>
              </a:ext>
            </a:extLst>
          </p:cNvPr>
          <p:cNvPicPr>
            <a:picLocks noChangeAspect="1"/>
          </p:cNvPicPr>
          <p:nvPr userDrawn="1"/>
        </p:nvPicPr>
        <p:blipFill>
          <a:blip r:embed="rId3"/>
          <a:stretch>
            <a:fillRect/>
          </a:stretch>
        </p:blipFill>
        <p:spPr>
          <a:xfrm>
            <a:off x="0" y="13785"/>
            <a:ext cx="4452730" cy="1392609"/>
          </a:xfrm>
          <a:prstGeom prst="rect">
            <a:avLst/>
          </a:prstGeom>
        </p:spPr>
      </p:pic>
      <p:pic>
        <p:nvPicPr>
          <p:cNvPr id="12" name="Picture 11">
            <a:extLst>
              <a:ext uri="{FF2B5EF4-FFF2-40B4-BE49-F238E27FC236}">
                <a16:creationId xmlns:a16="http://schemas.microsoft.com/office/drawing/2014/main" id="{838FA45D-D8B8-5640-87F9-37965A78DB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156" y="-12559"/>
            <a:ext cx="1802201" cy="1392610"/>
          </a:xfrm>
          <a:prstGeom prst="rect">
            <a:avLst/>
          </a:prstGeom>
        </p:spPr>
      </p:pic>
    </p:spTree>
    <p:extLst>
      <p:ext uri="{BB962C8B-B14F-4D97-AF65-F5344CB8AC3E}">
        <p14:creationId xmlns:p14="http://schemas.microsoft.com/office/powerpoint/2010/main" val="13393521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75DC8-69A5-405D-8740-D3705D4D2F44}" type="datetime1">
              <a:rPr lang="en-US" smtClean="0"/>
              <a:t>7/16/23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071B5-D07C-40C4-A773-80FEDE03052E}" type="slidenum">
              <a:rPr lang="en-US" smtClean="0"/>
              <a:t>‹#›</a:t>
            </a:fld>
            <a:endParaRPr lang="en-US"/>
          </a:p>
        </p:txBody>
      </p:sp>
    </p:spTree>
    <p:extLst>
      <p:ext uri="{BB962C8B-B14F-4D97-AF65-F5344CB8AC3E}">
        <p14:creationId xmlns:p14="http://schemas.microsoft.com/office/powerpoint/2010/main" val="233749034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7" r:id="rId4"/>
    <p:sldLayoutId id="2147483650" r:id="rId5"/>
    <p:sldLayoutId id="2147483678"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bvlacheney.c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www.bvlacheney.c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cottagelife.com/design-diy/disposing-of-fireplace-ash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tif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www.bvlacheney.ca/"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30.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E7E3DFF-077B-F66B-5C81-7209CB4EBB93}"/>
              </a:ext>
            </a:extLst>
          </p:cNvPr>
          <p:cNvSpPr txBox="1">
            <a:spLocks/>
          </p:cNvSpPr>
          <p:nvPr/>
        </p:nvSpPr>
        <p:spPr>
          <a:xfrm>
            <a:off x="1552587" y="4125356"/>
            <a:ext cx="9712821" cy="1389888"/>
          </a:xfrm>
          <a:prstGeom prst="rect">
            <a:avLst/>
          </a:prstGeom>
        </p:spPr>
        <p:txBody>
          <a:bodyPr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i="1" dirty="0">
                <a:solidFill>
                  <a:srgbClr val="002060"/>
                </a:solidFill>
                <a:latin typeface="Arial" panose="020B0604020202020204" pitchFamily="34" charset="0"/>
                <a:cs typeface="Arial" panose="020B0604020202020204" pitchFamily="34" charset="0"/>
              </a:rPr>
              <a:t>Bassin versant du Lac Heney Watershed</a:t>
            </a:r>
            <a:br>
              <a:rPr lang="en-US" sz="4000" b="1" i="1" dirty="0">
                <a:solidFill>
                  <a:srgbClr val="002060"/>
                </a:solidFill>
                <a:latin typeface="Arial" panose="020B0604020202020204" pitchFamily="34" charset="0"/>
                <a:cs typeface="Arial" panose="020B0604020202020204" pitchFamily="34" charset="0"/>
              </a:rPr>
            </a:br>
            <a:r>
              <a:rPr lang="en-US" sz="1600" b="1" i="1" dirty="0">
                <a:solidFill>
                  <a:srgbClr val="002060"/>
                </a:solidFill>
                <a:latin typeface="Arial" panose="020B0604020202020204" pitchFamily="34" charset="0"/>
                <a:cs typeface="Arial" panose="020B0604020202020204" pitchFamily="34" charset="0"/>
              </a:rPr>
              <a:t> </a:t>
            </a:r>
            <a:endParaRPr lang="en-US" sz="4000" b="1" i="1" dirty="0">
              <a:solidFill>
                <a:srgbClr val="002060"/>
              </a:solidFill>
              <a:latin typeface="Arial" panose="020B0604020202020204" pitchFamily="34" charset="0"/>
              <a:cs typeface="Arial" panose="020B0604020202020204" pitchFamily="34" charset="0"/>
            </a:endParaRPr>
          </a:p>
          <a:p>
            <a:pPr algn="ctr"/>
            <a:r>
              <a:rPr lang="fr-CA" sz="1800" b="1" dirty="0">
                <a:solidFill>
                  <a:srgbClr val="002060"/>
                </a:solidFill>
                <a:effectLst/>
                <a:latin typeface="Arial" panose="020B0604020202020204" pitchFamily="34" charset="0"/>
                <a:ea typeface="Times New Roman" panose="02020603050405020304" pitchFamily="18" charset="0"/>
              </a:rPr>
              <a:t>Location: </a:t>
            </a:r>
            <a:r>
              <a:rPr lang="en-CA" sz="1800" b="1" dirty="0">
                <a:solidFill>
                  <a:srgbClr val="002060"/>
                </a:solidFill>
                <a:effectLst/>
                <a:latin typeface="Arial" panose="020B0604020202020204" pitchFamily="34" charset="0"/>
                <a:ea typeface="Times New Roman" panose="02020603050405020304" pitchFamily="18" charset="0"/>
              </a:rPr>
              <a:t>Lac-Sainte-Marie Community Centre, 2</a:t>
            </a:r>
            <a:r>
              <a:rPr lang="en-CA" sz="1800" b="1" baseline="30000" dirty="0">
                <a:solidFill>
                  <a:srgbClr val="002060"/>
                </a:solidFill>
                <a:effectLst/>
                <a:latin typeface="Arial" panose="020B0604020202020204" pitchFamily="34" charset="0"/>
                <a:ea typeface="Times New Roman" panose="02020603050405020304" pitchFamily="18" charset="0"/>
              </a:rPr>
              <a:t>nd</a:t>
            </a:r>
            <a:r>
              <a:rPr lang="en-CA" sz="1800" b="1" dirty="0">
                <a:solidFill>
                  <a:srgbClr val="002060"/>
                </a:solidFill>
                <a:effectLst/>
                <a:latin typeface="Arial" panose="020B0604020202020204" pitchFamily="34" charset="0"/>
                <a:ea typeface="Times New Roman" panose="02020603050405020304" pitchFamily="18" charset="0"/>
              </a:rPr>
              <a:t> floor </a:t>
            </a:r>
            <a:br>
              <a:rPr lang="en-CA" sz="1800" b="1" dirty="0">
                <a:solidFill>
                  <a:srgbClr val="002060"/>
                </a:solidFill>
                <a:effectLst/>
                <a:latin typeface="Arial" panose="020B0604020202020204" pitchFamily="34" charset="0"/>
                <a:ea typeface="Times New Roman" panose="02020603050405020304" pitchFamily="18" charset="0"/>
              </a:rPr>
            </a:br>
            <a:r>
              <a:rPr lang="en-CA" sz="1800" b="1" dirty="0">
                <a:solidFill>
                  <a:srgbClr val="002060"/>
                </a:solidFill>
                <a:effectLst/>
                <a:latin typeface="Arial" panose="020B0604020202020204" pitchFamily="34" charset="0"/>
                <a:ea typeface="Times New Roman" panose="02020603050405020304" pitchFamily="18" charset="0"/>
              </a:rPr>
              <a:t>10-B rue du Centre, Lac-Sainte-Marie</a:t>
            </a:r>
            <a:endParaRPr lang="en-CA" sz="1800" dirty="0">
              <a:solidFill>
                <a:srgbClr val="002060"/>
              </a:solidFill>
              <a:effectLst/>
              <a:latin typeface="Arial" panose="020B0604020202020204" pitchFamily="34" charset="0"/>
              <a:ea typeface="Calibri" panose="020F0502020204030204" pitchFamily="34" charset="0"/>
            </a:endParaRPr>
          </a:p>
        </p:txBody>
      </p:sp>
      <p:sp>
        <p:nvSpPr>
          <p:cNvPr id="10" name="Subtitle 2">
            <a:extLst>
              <a:ext uri="{FF2B5EF4-FFF2-40B4-BE49-F238E27FC236}">
                <a16:creationId xmlns:a16="http://schemas.microsoft.com/office/drawing/2014/main" id="{D31D9DD9-03D8-B9FB-72C1-1F5E772A0E03}"/>
              </a:ext>
            </a:extLst>
          </p:cNvPr>
          <p:cNvSpPr>
            <a:spLocks noGrp="1"/>
          </p:cNvSpPr>
          <p:nvPr>
            <p:ph type="subTitle" idx="1"/>
          </p:nvPr>
        </p:nvSpPr>
        <p:spPr>
          <a:xfrm>
            <a:off x="1552587" y="5722906"/>
            <a:ext cx="9290304" cy="444056"/>
          </a:xfrm>
        </p:spPr>
        <p:txBody>
          <a:bodyPr>
            <a:normAutofit fontScale="92500" lnSpcReduction="10000"/>
          </a:bodyPr>
          <a:lstStyle/>
          <a:p>
            <a:pPr defTabSz="449175">
              <a:lnSpc>
                <a:spcPct val="95000"/>
              </a:lnSpc>
              <a:tabLst>
                <a:tab pos="0" algn="l"/>
                <a:tab pos="447587" algn="l"/>
                <a:tab pos="896761" algn="l"/>
                <a:tab pos="1345934" algn="l"/>
                <a:tab pos="1795108" algn="l"/>
                <a:tab pos="2244282" algn="l"/>
                <a:tab pos="2693456" algn="l"/>
                <a:tab pos="3142630" algn="l"/>
                <a:tab pos="3591804" algn="l"/>
                <a:tab pos="4040978" algn="l"/>
                <a:tab pos="4490152" algn="l"/>
                <a:tab pos="4939326" algn="l"/>
                <a:tab pos="5388499" algn="l"/>
                <a:tab pos="5837673" algn="l"/>
                <a:tab pos="6286847" algn="l"/>
                <a:tab pos="6736021" algn="l"/>
                <a:tab pos="7185195" algn="l"/>
                <a:tab pos="7634369" algn="l"/>
                <a:tab pos="8083543" algn="l"/>
                <a:tab pos="8532717" algn="l"/>
                <a:tab pos="8981891" algn="l"/>
              </a:tabLst>
              <a:defRPr/>
            </a:pPr>
            <a:r>
              <a:rPr lang="en-CA" sz="2800" b="1" dirty="0">
                <a:ln w="11430"/>
                <a:solidFill>
                  <a:srgbClr val="002060"/>
                </a:solidFill>
                <a:latin typeface="Arial" panose="020B0604020202020204" pitchFamily="34" charset="0"/>
                <a:ea typeface="Arial Unicode MS" pitchFamily="34" charset="-128"/>
                <a:cs typeface="Arial" panose="020B0604020202020204" pitchFamily="34" charset="0"/>
              </a:rPr>
              <a:t>Sunday, July 23</a:t>
            </a:r>
            <a:r>
              <a:rPr lang="fr-CA" sz="2800" b="1" dirty="0">
                <a:ln w="11430"/>
                <a:solidFill>
                  <a:srgbClr val="002060"/>
                </a:solidFill>
                <a:latin typeface="Arial" panose="020B0604020202020204" pitchFamily="34" charset="0"/>
                <a:ea typeface="Arial Unicode MS" pitchFamily="34" charset="-128"/>
                <a:cs typeface="Arial" panose="020B0604020202020204" pitchFamily="34" charset="0"/>
              </a:rPr>
              <a:t> </a:t>
            </a:r>
            <a:r>
              <a:rPr lang="en-CA" sz="2800" b="1" dirty="0">
                <a:ln w="11430"/>
                <a:solidFill>
                  <a:srgbClr val="002060"/>
                </a:solidFill>
                <a:latin typeface="Arial" panose="020B0604020202020204" pitchFamily="34" charset="0"/>
                <a:ea typeface="Arial Unicode MS" pitchFamily="34" charset="-128"/>
                <a:cs typeface="Arial" panose="020B0604020202020204" pitchFamily="34" charset="0"/>
              </a:rPr>
              <a:t>2023</a:t>
            </a:r>
          </a:p>
        </p:txBody>
      </p:sp>
      <p:sp>
        <p:nvSpPr>
          <p:cNvPr id="11" name="Subtitle 2">
            <a:extLst>
              <a:ext uri="{FF2B5EF4-FFF2-40B4-BE49-F238E27FC236}">
                <a16:creationId xmlns:a16="http://schemas.microsoft.com/office/drawing/2014/main" id="{80C4E278-1A24-65B7-A97B-CA323A037BA2}"/>
              </a:ext>
            </a:extLst>
          </p:cNvPr>
          <p:cNvSpPr txBox="1">
            <a:spLocks/>
          </p:cNvSpPr>
          <p:nvPr/>
        </p:nvSpPr>
        <p:spPr>
          <a:xfrm>
            <a:off x="1400187" y="3928142"/>
            <a:ext cx="9448800" cy="14759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2" name="TextBox 11">
            <a:extLst>
              <a:ext uri="{FF2B5EF4-FFF2-40B4-BE49-F238E27FC236}">
                <a16:creationId xmlns:a16="http://schemas.microsoft.com/office/drawing/2014/main" id="{8660A3A3-1032-96D9-70EA-E15E4F83E74D}"/>
              </a:ext>
            </a:extLst>
          </p:cNvPr>
          <p:cNvSpPr txBox="1"/>
          <p:nvPr/>
        </p:nvSpPr>
        <p:spPr>
          <a:xfrm>
            <a:off x="3535464" y="1669298"/>
            <a:ext cx="6774353" cy="2308324"/>
          </a:xfrm>
          <a:prstGeom prst="rect">
            <a:avLst/>
          </a:prstGeom>
          <a:noFill/>
        </p:spPr>
        <p:txBody>
          <a:bodyPr wrap="square" rtlCol="0">
            <a:spAutoFit/>
          </a:bodyPr>
          <a:lstStyle/>
          <a:p>
            <a:pPr algn="ct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Verdana" panose="020B0604030504040204" pitchFamily="34" charset="0"/>
                <a:ea typeface="Verdana" panose="020B0604030504040204" pitchFamily="34" charset="0"/>
                <a:cs typeface="Verdana" panose="020B0604030504040204" pitchFamily="34" charset="0"/>
              </a:rPr>
              <a:t>2023 </a:t>
            </a:r>
          </a:p>
          <a:p>
            <a:pPr algn="ct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Verdana" panose="020B0604030504040204" pitchFamily="34" charset="0"/>
                <a:ea typeface="Verdana" panose="020B0604030504040204" pitchFamily="34" charset="0"/>
                <a:cs typeface="Verdana" panose="020B0604030504040204" pitchFamily="34" charset="0"/>
              </a:rPr>
              <a:t>Annual General Meeting</a:t>
            </a:r>
          </a:p>
        </p:txBody>
      </p:sp>
    </p:spTree>
    <p:extLst>
      <p:ext uri="{BB962C8B-B14F-4D97-AF65-F5344CB8AC3E}">
        <p14:creationId xmlns:p14="http://schemas.microsoft.com/office/powerpoint/2010/main" val="371728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ACFA-8DE4-467A-A98F-C5E9E36E503D}"/>
              </a:ext>
            </a:extLst>
          </p:cNvPr>
          <p:cNvSpPr>
            <a:spLocks noGrp="1"/>
          </p:cNvSpPr>
          <p:nvPr>
            <p:ph type="title"/>
          </p:nvPr>
        </p:nvSpPr>
        <p:spPr>
          <a:xfrm>
            <a:off x="1669885" y="-75893"/>
            <a:ext cx="5747715" cy="1223549"/>
          </a:xfrm>
        </p:spPr>
        <p:txBody>
          <a:bodyPr>
            <a:normAutofit/>
          </a:bodyPr>
          <a:lstStyle/>
          <a:p>
            <a:r>
              <a:rPr lang="en-CA" sz="3200" b="1" dirty="0"/>
              <a:t>Nominating Committee: Motions</a:t>
            </a:r>
          </a:p>
        </p:txBody>
      </p:sp>
      <p:sp>
        <p:nvSpPr>
          <p:cNvPr id="3" name="Text Placeholder 2">
            <a:extLst>
              <a:ext uri="{FF2B5EF4-FFF2-40B4-BE49-F238E27FC236}">
                <a16:creationId xmlns:a16="http://schemas.microsoft.com/office/drawing/2014/main" id="{D6473BE9-35B1-4F7E-9B46-961BE9117E74}"/>
              </a:ext>
            </a:extLst>
          </p:cNvPr>
          <p:cNvSpPr>
            <a:spLocks noGrp="1"/>
          </p:cNvSpPr>
          <p:nvPr>
            <p:ph type="body" idx="1"/>
          </p:nvPr>
        </p:nvSpPr>
        <p:spPr>
          <a:xfrm>
            <a:off x="838200" y="1541818"/>
            <a:ext cx="10515600" cy="4494997"/>
          </a:xfrm>
        </p:spPr>
        <p:txBody>
          <a:bodyPr>
            <a:noAutofit/>
          </a:bodyPr>
          <a:lstStyle/>
          <a:p>
            <a:pPr marL="0" indent="0">
              <a:buNone/>
            </a:pPr>
            <a:r>
              <a:rPr lang="en-CA" sz="2000" dirty="0"/>
              <a:t>Moved by Nominating Chair, Tom McKenna:</a:t>
            </a:r>
            <a:r>
              <a:rPr lang="fr-CA" sz="2000" dirty="0"/>
              <a:t>	</a:t>
            </a:r>
          </a:p>
          <a:p>
            <a:pPr marL="457200" lvl="1" indent="0">
              <a:buNone/>
            </a:pPr>
            <a:endParaRPr lang="en-CA" sz="1200" dirty="0"/>
          </a:p>
          <a:p>
            <a:r>
              <a:rPr lang="en-CA" sz="2000" dirty="0"/>
              <a:t>To re-elect the Directors standing for re-election in 2023 for two-year terms ending in 2025</a:t>
            </a:r>
          </a:p>
          <a:p>
            <a:pPr marL="457200" lvl="1" indent="0">
              <a:buNone/>
            </a:pPr>
            <a:r>
              <a:rPr lang="en-US" sz="2000" dirty="0"/>
              <a:t>Diane Billey		Heney		Chantal Landry		Desormeaux           </a:t>
            </a:r>
          </a:p>
          <a:p>
            <a:pPr marL="457200" lvl="1" indent="0">
              <a:buNone/>
            </a:pPr>
            <a:r>
              <a:rPr lang="en-US" sz="2000" dirty="0"/>
              <a:t>Sean Sutton		Desormeaux	Tony </a:t>
            </a:r>
            <a:r>
              <a:rPr lang="en-US" sz="2000" dirty="0" err="1"/>
              <a:t>VanDuzer</a:t>
            </a:r>
            <a:r>
              <a:rPr lang="en-US" sz="2000" dirty="0"/>
              <a:t> 		</a:t>
            </a:r>
            <a:r>
              <a:rPr lang="en-US" sz="2000" dirty="0" err="1"/>
              <a:t>Heney</a:t>
            </a:r>
            <a:r>
              <a:rPr lang="en-US" sz="2000" dirty="0"/>
              <a:t>                     </a:t>
            </a:r>
          </a:p>
          <a:p>
            <a:pPr marL="457200" lvl="1" indent="0">
              <a:buNone/>
            </a:pPr>
            <a:r>
              <a:rPr lang="en-US" sz="2000" dirty="0"/>
              <a:t>Michael Wolfson	Heney    		Karen Richardson 	Heney                     </a:t>
            </a:r>
          </a:p>
          <a:p>
            <a:pPr marL="457200" lvl="1" indent="0">
              <a:buNone/>
            </a:pPr>
            <a:r>
              <a:rPr lang="en-US" sz="2000" dirty="0"/>
              <a:t>Christine Ouellet	Heney</a:t>
            </a:r>
            <a:br>
              <a:rPr lang="fr-CA" sz="1800" dirty="0"/>
            </a:br>
            <a:endParaRPr lang="en-CA" sz="1200" dirty="0"/>
          </a:p>
          <a:p>
            <a:r>
              <a:rPr lang="en-CA" sz="2000" dirty="0"/>
              <a:t>To elect members who wish to come forward to serve on the Board of Directors</a:t>
            </a:r>
          </a:p>
          <a:p>
            <a:pPr lvl="1"/>
            <a:r>
              <a:rPr lang="en-CA" sz="2000" dirty="0"/>
              <a:t>Name __________________</a:t>
            </a:r>
          </a:p>
          <a:p>
            <a:pPr lvl="1"/>
            <a:r>
              <a:rPr lang="en-CA" sz="2000" dirty="0"/>
              <a:t>Name __________________</a:t>
            </a:r>
          </a:p>
          <a:p>
            <a:pPr lvl="1"/>
            <a:r>
              <a:rPr lang="en-CA" sz="2000" dirty="0"/>
              <a:t>Name __________________</a:t>
            </a:r>
          </a:p>
          <a:p>
            <a:pPr lvl="1"/>
            <a:r>
              <a:rPr lang="en-CA" sz="2000" dirty="0"/>
              <a:t>Name __________________</a:t>
            </a:r>
          </a:p>
          <a:p>
            <a:pPr lvl="1"/>
            <a:endParaRPr lang="en-CA" sz="2000" dirty="0"/>
          </a:p>
          <a:p>
            <a:pPr marL="457200" lvl="1" indent="0">
              <a:buNone/>
            </a:pPr>
            <a:endParaRPr lang="en-CA" sz="2000" dirty="0"/>
          </a:p>
        </p:txBody>
      </p:sp>
      <p:sp>
        <p:nvSpPr>
          <p:cNvPr id="4" name="Slide Number Placeholder 3">
            <a:extLst>
              <a:ext uri="{FF2B5EF4-FFF2-40B4-BE49-F238E27FC236}">
                <a16:creationId xmlns:a16="http://schemas.microsoft.com/office/drawing/2014/main" id="{CBC2E3DB-0880-49EC-9F60-D4F26EA97EA2}"/>
              </a:ext>
            </a:extLst>
          </p:cNvPr>
          <p:cNvSpPr>
            <a:spLocks noGrp="1"/>
          </p:cNvSpPr>
          <p:nvPr>
            <p:ph type="sldNum" sz="quarter" idx="12"/>
          </p:nvPr>
        </p:nvSpPr>
        <p:spPr/>
        <p:txBody>
          <a:bodyPr/>
          <a:lstStyle/>
          <a:p>
            <a:fld id="{80F073CC-40D5-4B23-8DF0-9BD0A0C12F2C}" type="slidenum">
              <a:rPr lang="en-US" smtClean="0"/>
              <a:t>10</a:t>
            </a:fld>
            <a:endParaRPr lang="en-US" dirty="0"/>
          </a:p>
        </p:txBody>
      </p:sp>
    </p:spTree>
    <p:extLst>
      <p:ext uri="{BB962C8B-B14F-4D97-AF65-F5344CB8AC3E}">
        <p14:creationId xmlns:p14="http://schemas.microsoft.com/office/powerpoint/2010/main" val="106111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2567" y="2592013"/>
            <a:ext cx="8301354" cy="2429692"/>
          </a:xfrm>
        </p:spPr>
        <p:txBody>
          <a:bodyPr>
            <a:noAutofit/>
          </a:bodyPr>
          <a:lstStyle/>
          <a:p>
            <a:pPr marL="12700" indent="0">
              <a:buNone/>
            </a:pPr>
            <a:r>
              <a:rPr lang="en-US" sz="3000" dirty="0"/>
              <a:t>Income Statements- 2021 &amp; 2022  / 2023 Budget</a:t>
            </a:r>
          </a:p>
          <a:p>
            <a:pPr marL="469900" indent="-457200">
              <a:buFont typeface="Wingdings" pitchFamily="2" charset="2"/>
              <a:buChar char="Ø"/>
            </a:pPr>
            <a:endParaRPr lang="en-CA" altLang="en-US" sz="2400" dirty="0">
              <a:cs typeface="Arial" panose="020B0604020202020204" pitchFamily="34" charset="0"/>
            </a:endParaRPr>
          </a:p>
          <a:p>
            <a:pPr marL="469900" indent="-457200">
              <a:buFont typeface="Wingdings" pitchFamily="2" charset="2"/>
              <a:buChar char="Ø"/>
            </a:pPr>
            <a:r>
              <a:rPr lang="en-CA" altLang="en-US" sz="2400" dirty="0">
                <a:cs typeface="Arial" panose="020B0604020202020204" pitchFamily="34" charset="0"/>
              </a:rPr>
              <a:t>Ted Billey</a:t>
            </a:r>
            <a:r>
              <a:rPr lang="en-US" sz="2400" dirty="0"/>
              <a:t>, Treasurer</a:t>
            </a:r>
            <a:endParaRPr lang="en-CA" altLang="en-US" sz="2400" dirty="0">
              <a:cs typeface="Arial" panose="020B0604020202020204" pitchFamily="34" charset="0"/>
            </a:endParaRPr>
          </a:p>
          <a:p>
            <a:pPr marL="469900" indent="-457200">
              <a:buFont typeface="Wingdings" pitchFamily="2" charset="2"/>
              <a:buChar char="Ø"/>
            </a:pPr>
            <a:r>
              <a:rPr lang="en-CA" altLang="en-US" sz="2400" dirty="0">
                <a:cs typeface="Arial" panose="020B0604020202020204" pitchFamily="34" charset="0"/>
              </a:rPr>
              <a:t>Audit Committee: Tony </a:t>
            </a:r>
            <a:r>
              <a:rPr lang="en-CA" altLang="en-US" sz="2400" dirty="0" err="1">
                <a:cs typeface="Arial" panose="020B0604020202020204" pitchFamily="34" charset="0"/>
              </a:rPr>
              <a:t>VanDuzer</a:t>
            </a:r>
            <a:r>
              <a:rPr lang="en-CA" altLang="en-US" sz="2400" dirty="0">
                <a:cs typeface="Arial" panose="020B0604020202020204" pitchFamily="34" charset="0"/>
              </a:rPr>
              <a:t> &amp; Liz Stirling</a:t>
            </a:r>
            <a:endParaRPr lang="en-US" sz="3000" dirty="0"/>
          </a:p>
        </p:txBody>
      </p:sp>
      <p:sp>
        <p:nvSpPr>
          <p:cNvPr id="3" name="Slide Number Placeholder 2"/>
          <p:cNvSpPr>
            <a:spLocks noGrp="1"/>
          </p:cNvSpPr>
          <p:nvPr>
            <p:ph type="sldNum" sz="quarter" idx="12"/>
          </p:nvPr>
        </p:nvSpPr>
        <p:spPr/>
        <p:txBody>
          <a:bodyPr/>
          <a:lstStyle/>
          <a:p>
            <a:fld id="{794071B5-D07C-40C4-A773-80FEDE03052E}" type="slidenum">
              <a:rPr lang="en-US" smtClean="0"/>
              <a:t>11</a:t>
            </a:fld>
            <a:endParaRPr lang="en-US" dirty="0"/>
          </a:p>
        </p:txBody>
      </p:sp>
      <p:sp>
        <p:nvSpPr>
          <p:cNvPr id="4" name="TextBox 3">
            <a:extLst>
              <a:ext uri="{FF2B5EF4-FFF2-40B4-BE49-F238E27FC236}">
                <a16:creationId xmlns:a16="http://schemas.microsoft.com/office/drawing/2014/main" id="{78BB677C-035F-4343-96ED-36C3B933A56D}"/>
              </a:ext>
            </a:extLst>
          </p:cNvPr>
          <p:cNvSpPr txBox="1"/>
          <p:nvPr/>
        </p:nvSpPr>
        <p:spPr>
          <a:xfrm>
            <a:off x="1812974" y="244699"/>
            <a:ext cx="3992824" cy="584775"/>
          </a:xfrm>
          <a:prstGeom prst="rect">
            <a:avLst/>
          </a:prstGeom>
          <a:noFill/>
        </p:spPr>
        <p:txBody>
          <a:bodyPr wrap="none" rtlCol="0">
            <a:spAutoFit/>
          </a:bodyPr>
          <a:lstStyle/>
          <a:p>
            <a:r>
              <a:rPr lang="en-US" sz="3200" b="1" dirty="0"/>
              <a:t>Association Financials </a:t>
            </a:r>
          </a:p>
        </p:txBody>
      </p:sp>
    </p:spTree>
    <p:extLst>
      <p:ext uri="{BB962C8B-B14F-4D97-AF65-F5344CB8AC3E}">
        <p14:creationId xmlns:p14="http://schemas.microsoft.com/office/powerpoint/2010/main" val="105724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C662FB-760C-FD01-A97B-6CC1D0D5710F}"/>
              </a:ext>
            </a:extLst>
          </p:cNvPr>
          <p:cNvSpPr>
            <a:spLocks noGrp="1"/>
          </p:cNvSpPr>
          <p:nvPr>
            <p:ph type="sldNum" sz="quarter" idx="12"/>
          </p:nvPr>
        </p:nvSpPr>
        <p:spPr/>
        <p:txBody>
          <a:bodyPr/>
          <a:lstStyle/>
          <a:p>
            <a:fld id="{794071B5-D07C-40C4-A773-80FEDE03052E}" type="slidenum">
              <a:rPr lang="en-US" smtClean="0"/>
              <a:t>12</a:t>
            </a:fld>
            <a:endParaRPr lang="en-US" dirty="0"/>
          </a:p>
        </p:txBody>
      </p:sp>
      <p:sp>
        <p:nvSpPr>
          <p:cNvPr id="7" name="Rectangle 1">
            <a:extLst>
              <a:ext uri="{FF2B5EF4-FFF2-40B4-BE49-F238E27FC236}">
                <a16:creationId xmlns:a16="http://schemas.microsoft.com/office/drawing/2014/main" id="{3130618A-C290-BC82-3E3E-E581B8FC422A}"/>
              </a:ext>
            </a:extLst>
          </p:cNvPr>
          <p:cNvSpPr>
            <a:spLocks noChangeArrowheads="1"/>
          </p:cNvSpPr>
          <p:nvPr/>
        </p:nvSpPr>
        <p:spPr bwMode="auto">
          <a:xfrm>
            <a:off x="1662174" y="41856"/>
            <a:ext cx="637879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000000"/>
                </a:solidFill>
                <a:effectLst/>
                <a:ea typeface="Arial Unicode MS" panose="020B0604020202020204" pitchFamily="34" charset="-128"/>
                <a:cs typeface="Arial Unicode MS" panose="020B0604020202020204" pitchFamily="34" charset="-128"/>
              </a:rPr>
              <a:t>2021 Income Statement: December 31 </a:t>
            </a:r>
          </a:p>
          <a:p>
            <a:pPr eaLnBrk="0" fontAlgn="base" hangingPunct="0">
              <a:spcBef>
                <a:spcPct val="0"/>
              </a:spcBef>
              <a:spcAft>
                <a:spcPct val="0"/>
              </a:spcAft>
            </a:pPr>
            <a:r>
              <a:rPr kumimoji="0" lang="en-US" altLang="en-US" sz="3000" b="1" i="0" u="none" strike="noStrike" cap="none" normalizeH="0" baseline="0" dirty="0">
                <a:ln>
                  <a:noFill/>
                </a:ln>
                <a:solidFill>
                  <a:srgbClr val="000000"/>
                </a:solidFill>
                <a:effectLst/>
                <a:ea typeface="Arial Unicode MS" panose="020B0604020202020204" pitchFamily="34" charset="-128"/>
                <a:cs typeface="Arial Unicode MS" panose="020B0604020202020204" pitchFamily="34" charset="-128"/>
              </a:rPr>
              <a:t>Bassin versant du Lac Heney	</a:t>
            </a:r>
            <a:endParaRPr kumimoji="0" lang="en-US" altLang="en-US" sz="3000" b="1"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1BD1B0AE-BB8C-7031-1D16-D8F853B01FF9}"/>
              </a:ext>
            </a:extLst>
          </p:cNvPr>
          <p:cNvSpPr txBox="1"/>
          <p:nvPr/>
        </p:nvSpPr>
        <p:spPr>
          <a:xfrm>
            <a:off x="8613620" y="1465303"/>
            <a:ext cx="3222580" cy="1323439"/>
          </a:xfrm>
          <a:prstGeom prst="rect">
            <a:avLst/>
          </a:prstGeom>
          <a:noFill/>
        </p:spPr>
        <p:txBody>
          <a:bodyPr wrap="square" rtlCol="0">
            <a:spAutoFit/>
          </a:bodyPr>
          <a:lstStyle/>
          <a:p>
            <a:r>
              <a:rPr lang="en-US" sz="1000" b="1" dirty="0"/>
              <a:t>Notes: </a:t>
            </a:r>
          </a:p>
          <a:p>
            <a:endParaRPr lang="en-US" sz="1000" dirty="0"/>
          </a:p>
          <a:p>
            <a:pPr marL="171450" indent="-171450">
              <a:buFont typeface="Arial" panose="020B0604020202020204" pitchFamily="34" charset="0"/>
              <a:buChar char="•"/>
            </a:pPr>
            <a:r>
              <a:rPr lang="en-US" sz="1000" dirty="0"/>
              <a:t>The Association presently has merchandise inventory on hand with a purchase cost of $3,664.93 </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This inventory has a projected value of $5,248.75  </a:t>
            </a:r>
          </a:p>
          <a:p>
            <a:r>
              <a:rPr lang="en-US" sz="1000" dirty="0"/>
              <a:t>      (BVLH  revenue = Retail sale price less Merchant cut)</a:t>
            </a:r>
          </a:p>
          <a:p>
            <a:endParaRPr lang="en-US" sz="1000" dirty="0"/>
          </a:p>
        </p:txBody>
      </p:sp>
      <p:graphicFrame>
        <p:nvGraphicFramePr>
          <p:cNvPr id="2" name="Object 1">
            <a:extLst>
              <a:ext uri="{FF2B5EF4-FFF2-40B4-BE49-F238E27FC236}">
                <a16:creationId xmlns:a16="http://schemas.microsoft.com/office/drawing/2014/main" id="{120DD26B-8F08-7D4B-7CEC-A1A304F0C1E7}"/>
              </a:ext>
            </a:extLst>
          </p:cNvPr>
          <p:cNvGraphicFramePr>
            <a:graphicFrameLocks noChangeAspect="1"/>
          </p:cNvGraphicFramePr>
          <p:nvPr/>
        </p:nvGraphicFramePr>
        <p:xfrm>
          <a:off x="1612693" y="1326236"/>
          <a:ext cx="5287998" cy="4876091"/>
        </p:xfrm>
        <a:graphic>
          <a:graphicData uri="http://schemas.openxmlformats.org/presentationml/2006/ole">
            <mc:AlternateContent xmlns:mc="http://schemas.openxmlformats.org/markup-compatibility/2006">
              <mc:Choice xmlns:v="urn:schemas-microsoft-com:vml" Requires="v">
                <p:oleObj name="Worksheet" r:id="rId2" imgW="6032500" imgH="5562600" progId="Excel.Sheet.12">
                  <p:embed/>
                </p:oleObj>
              </mc:Choice>
              <mc:Fallback>
                <p:oleObj name="Worksheet" r:id="rId2" imgW="6032500" imgH="5562600" progId="Excel.Sheet.12">
                  <p:embed/>
                  <p:pic>
                    <p:nvPicPr>
                      <p:cNvPr id="2" name="Object 1">
                        <a:extLst>
                          <a:ext uri="{FF2B5EF4-FFF2-40B4-BE49-F238E27FC236}">
                            <a16:creationId xmlns:a16="http://schemas.microsoft.com/office/drawing/2014/main" id="{120DD26B-8F08-7D4B-7CEC-A1A304F0C1E7}"/>
                          </a:ext>
                        </a:extLst>
                      </p:cNvPr>
                      <p:cNvPicPr/>
                      <p:nvPr/>
                    </p:nvPicPr>
                    <p:blipFill>
                      <a:blip r:embed="rId3"/>
                      <a:stretch>
                        <a:fillRect/>
                      </a:stretch>
                    </p:blipFill>
                    <p:spPr>
                      <a:xfrm>
                        <a:off x="1612693" y="1326236"/>
                        <a:ext cx="5287998" cy="487609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3A044135-33A7-2029-C229-E9AE4B4FD7D0}"/>
              </a:ext>
            </a:extLst>
          </p:cNvPr>
          <p:cNvSpPr txBox="1"/>
          <p:nvPr/>
        </p:nvSpPr>
        <p:spPr>
          <a:xfrm>
            <a:off x="396950" y="6344094"/>
            <a:ext cx="9871613" cy="369332"/>
          </a:xfrm>
          <a:prstGeom prst="rect">
            <a:avLst/>
          </a:prstGeom>
          <a:noFill/>
        </p:spPr>
        <p:txBody>
          <a:bodyPr wrap="none" rtlCol="0">
            <a:spAutoFit/>
          </a:bodyPr>
          <a:lstStyle/>
          <a:p>
            <a:pPr marL="171450" indent="-171450">
              <a:buFont typeface="Arial" panose="020B0604020202020204" pitchFamily="34" charset="0"/>
              <a:buChar char="•"/>
            </a:pPr>
            <a:r>
              <a:rPr lang="en-US" sz="900" dirty="0"/>
              <a:t>This statement reflects an “Accrual” view of the year, depicting the expenses and revenues associated with the year in which they were earned, and not necessarily when they were invoiced, or deposited.</a:t>
            </a:r>
          </a:p>
          <a:p>
            <a:pPr marL="171450" indent="-171450">
              <a:buFont typeface="Arial" panose="020B0604020202020204" pitchFamily="34" charset="0"/>
              <a:buChar char="•"/>
            </a:pPr>
            <a:endParaRPr lang="en-US" sz="900" dirty="0"/>
          </a:p>
        </p:txBody>
      </p:sp>
    </p:spTree>
    <p:extLst>
      <p:ext uri="{BB962C8B-B14F-4D97-AF65-F5344CB8AC3E}">
        <p14:creationId xmlns:p14="http://schemas.microsoft.com/office/powerpoint/2010/main" val="3879426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2762D4-13C6-2ACA-890B-A5EFBAE47AA9}"/>
              </a:ext>
            </a:extLst>
          </p:cNvPr>
          <p:cNvSpPr>
            <a:spLocks noGrp="1"/>
          </p:cNvSpPr>
          <p:nvPr>
            <p:ph type="sldNum" sz="quarter" idx="12"/>
          </p:nvPr>
        </p:nvSpPr>
        <p:spPr/>
        <p:txBody>
          <a:bodyPr/>
          <a:lstStyle/>
          <a:p>
            <a:fld id="{794071B5-D07C-40C4-A773-80FEDE03052E}" type="slidenum">
              <a:rPr lang="en-US" smtClean="0"/>
              <a:t>13</a:t>
            </a:fld>
            <a:endParaRPr lang="en-US" dirty="0"/>
          </a:p>
        </p:txBody>
      </p:sp>
      <p:sp>
        <p:nvSpPr>
          <p:cNvPr id="4" name="Rectangle 1">
            <a:extLst>
              <a:ext uri="{FF2B5EF4-FFF2-40B4-BE49-F238E27FC236}">
                <a16:creationId xmlns:a16="http://schemas.microsoft.com/office/drawing/2014/main" id="{0217E313-71BF-481F-2E66-290962A61552}"/>
              </a:ext>
            </a:extLst>
          </p:cNvPr>
          <p:cNvSpPr>
            <a:spLocks noChangeArrowheads="1"/>
          </p:cNvSpPr>
          <p:nvPr/>
        </p:nvSpPr>
        <p:spPr bwMode="auto">
          <a:xfrm>
            <a:off x="1662174" y="41856"/>
            <a:ext cx="629223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000000"/>
                </a:solidFill>
                <a:effectLst/>
                <a:ea typeface="Arial Unicode MS" panose="020B0604020202020204" pitchFamily="34" charset="-128"/>
                <a:cs typeface="Arial Unicode MS" panose="020B0604020202020204" pitchFamily="34" charset="-128"/>
              </a:rPr>
              <a:t>2022 Income Statement: December 31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000000"/>
                </a:solidFill>
                <a:effectLst/>
                <a:ea typeface="Arial Unicode MS" panose="020B0604020202020204" pitchFamily="34" charset="-128"/>
                <a:cs typeface="Arial Unicode MS" panose="020B0604020202020204" pitchFamily="34" charset="-128"/>
              </a:rPr>
              <a:t>Bassin versant du Lac Heney</a:t>
            </a:r>
            <a:endParaRPr kumimoji="0" lang="en-US" altLang="en-US" sz="3000" b="1" i="0" u="none" strike="noStrike" cap="none" normalizeH="0" baseline="0" dirty="0">
              <a:ln>
                <a:noFill/>
              </a:ln>
              <a:solidFill>
                <a:schemeClr val="tx1"/>
              </a:solidFill>
              <a:effectLst/>
            </a:endParaRPr>
          </a:p>
        </p:txBody>
      </p:sp>
      <p:sp>
        <p:nvSpPr>
          <p:cNvPr id="5" name="TextBox 4">
            <a:extLst>
              <a:ext uri="{FF2B5EF4-FFF2-40B4-BE49-F238E27FC236}">
                <a16:creationId xmlns:a16="http://schemas.microsoft.com/office/drawing/2014/main" id="{5EB6188A-705D-95CB-E5B9-C8DEBB92A209}"/>
              </a:ext>
            </a:extLst>
          </p:cNvPr>
          <p:cNvSpPr txBox="1"/>
          <p:nvPr/>
        </p:nvSpPr>
        <p:spPr>
          <a:xfrm>
            <a:off x="8249698" y="2022089"/>
            <a:ext cx="3176586" cy="1323439"/>
          </a:xfrm>
          <a:prstGeom prst="rect">
            <a:avLst/>
          </a:prstGeom>
          <a:noFill/>
        </p:spPr>
        <p:txBody>
          <a:bodyPr wrap="square" rtlCol="0">
            <a:spAutoFit/>
          </a:bodyPr>
          <a:lstStyle/>
          <a:p>
            <a:r>
              <a:rPr lang="en-US" sz="1000" b="1" dirty="0"/>
              <a:t>Notes: </a:t>
            </a:r>
          </a:p>
          <a:p>
            <a:endParaRPr lang="en-US" sz="1000" dirty="0"/>
          </a:p>
          <a:p>
            <a:pPr marL="171450" indent="-171450">
              <a:buFont typeface="Arial" panose="020B0604020202020204" pitchFamily="34" charset="0"/>
              <a:buChar char="•"/>
            </a:pPr>
            <a:r>
              <a:rPr lang="en-US" sz="1000" dirty="0"/>
              <a:t>The Association presently has merchandise inventory on hand with a purchase cost of $2,990.88. </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This inventory has a projected value of $4,250.00         ( BVLH  revenue = Retail sale price less Merchant cut )</a:t>
            </a:r>
          </a:p>
          <a:p>
            <a:r>
              <a:rPr lang="en-US" sz="1000" dirty="0"/>
              <a:t> </a:t>
            </a:r>
          </a:p>
        </p:txBody>
      </p:sp>
      <p:sp>
        <p:nvSpPr>
          <p:cNvPr id="9" name="TextBox 8">
            <a:extLst>
              <a:ext uri="{FF2B5EF4-FFF2-40B4-BE49-F238E27FC236}">
                <a16:creationId xmlns:a16="http://schemas.microsoft.com/office/drawing/2014/main" id="{6492CFA5-DCEF-2F9D-5B8F-B9DD8CDB8A05}"/>
              </a:ext>
            </a:extLst>
          </p:cNvPr>
          <p:cNvSpPr txBox="1"/>
          <p:nvPr/>
        </p:nvSpPr>
        <p:spPr>
          <a:xfrm>
            <a:off x="396950" y="6344094"/>
            <a:ext cx="9801081" cy="369332"/>
          </a:xfrm>
          <a:prstGeom prst="rect">
            <a:avLst/>
          </a:prstGeom>
          <a:noFill/>
        </p:spPr>
        <p:txBody>
          <a:bodyPr wrap="none" rtlCol="0">
            <a:spAutoFit/>
          </a:bodyPr>
          <a:lstStyle/>
          <a:p>
            <a:pPr marL="171450" indent="-171450">
              <a:buFont typeface="Arial" panose="020B0604020202020204" pitchFamily="34" charset="0"/>
              <a:buChar char="•"/>
            </a:pPr>
            <a:r>
              <a:rPr lang="en-US" sz="900" dirty="0"/>
              <a:t>This statement reflects an “Accrual” view of the year, depicting the expenses </a:t>
            </a:r>
            <a:r>
              <a:rPr lang="en-US" sz="900"/>
              <a:t>and revenues </a:t>
            </a:r>
            <a:r>
              <a:rPr lang="en-US" sz="900" dirty="0"/>
              <a:t>associated with the year in which they were earned, and not necessarily when they were invoiced, or deposited</a:t>
            </a:r>
          </a:p>
          <a:p>
            <a:pPr marL="171450" indent="-171450">
              <a:buFont typeface="Arial" panose="020B0604020202020204" pitchFamily="34" charset="0"/>
              <a:buChar char="•"/>
            </a:pPr>
            <a:endParaRPr lang="en-US" sz="900" dirty="0"/>
          </a:p>
        </p:txBody>
      </p:sp>
      <p:graphicFrame>
        <p:nvGraphicFramePr>
          <p:cNvPr id="2" name="Object 1">
            <a:extLst>
              <a:ext uri="{FF2B5EF4-FFF2-40B4-BE49-F238E27FC236}">
                <a16:creationId xmlns:a16="http://schemas.microsoft.com/office/drawing/2014/main" id="{7C628BE1-056C-3F22-8D25-092D57A1D6E8}"/>
              </a:ext>
            </a:extLst>
          </p:cNvPr>
          <p:cNvGraphicFramePr>
            <a:graphicFrameLocks noChangeAspect="1"/>
          </p:cNvGraphicFramePr>
          <p:nvPr/>
        </p:nvGraphicFramePr>
        <p:xfrm>
          <a:off x="847842" y="1800274"/>
          <a:ext cx="6502400" cy="3695700"/>
        </p:xfrm>
        <a:graphic>
          <a:graphicData uri="http://schemas.openxmlformats.org/presentationml/2006/ole">
            <mc:AlternateContent xmlns:mc="http://schemas.openxmlformats.org/markup-compatibility/2006">
              <mc:Choice xmlns:v="urn:schemas-microsoft-com:vml" Requires="v">
                <p:oleObj name="Worksheet" r:id="rId2" imgW="6502400" imgH="3695700" progId="Excel.Sheet.12">
                  <p:embed/>
                </p:oleObj>
              </mc:Choice>
              <mc:Fallback>
                <p:oleObj name="Worksheet" r:id="rId2" imgW="6502400" imgH="3695700" progId="Excel.Sheet.12">
                  <p:embed/>
                  <p:pic>
                    <p:nvPicPr>
                      <p:cNvPr id="2" name="Object 1">
                        <a:extLst>
                          <a:ext uri="{FF2B5EF4-FFF2-40B4-BE49-F238E27FC236}">
                            <a16:creationId xmlns:a16="http://schemas.microsoft.com/office/drawing/2014/main" id="{7C628BE1-056C-3F22-8D25-092D57A1D6E8}"/>
                          </a:ext>
                        </a:extLst>
                      </p:cNvPr>
                      <p:cNvPicPr/>
                      <p:nvPr/>
                    </p:nvPicPr>
                    <p:blipFill>
                      <a:blip r:embed="rId3"/>
                      <a:stretch>
                        <a:fillRect/>
                      </a:stretch>
                    </p:blipFill>
                    <p:spPr>
                      <a:xfrm>
                        <a:off x="847842" y="1800274"/>
                        <a:ext cx="6502400" cy="3695700"/>
                      </a:xfrm>
                      <a:prstGeom prst="rect">
                        <a:avLst/>
                      </a:prstGeom>
                    </p:spPr>
                  </p:pic>
                </p:oleObj>
              </mc:Fallback>
            </mc:AlternateContent>
          </a:graphicData>
        </a:graphic>
      </p:graphicFrame>
    </p:spTree>
    <p:extLst>
      <p:ext uri="{BB962C8B-B14F-4D97-AF65-F5344CB8AC3E}">
        <p14:creationId xmlns:p14="http://schemas.microsoft.com/office/powerpoint/2010/main" val="46739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2F7926-B47D-E614-BB55-92FB3D16C8F2}"/>
              </a:ext>
            </a:extLst>
          </p:cNvPr>
          <p:cNvSpPr>
            <a:spLocks noGrp="1"/>
          </p:cNvSpPr>
          <p:nvPr>
            <p:ph type="sldNum" sz="quarter" idx="12"/>
          </p:nvPr>
        </p:nvSpPr>
        <p:spPr/>
        <p:txBody>
          <a:bodyPr/>
          <a:lstStyle/>
          <a:p>
            <a:fld id="{794071B5-D07C-40C4-A773-80FEDE03052E}" type="slidenum">
              <a:rPr lang="en-US" smtClean="0"/>
              <a:t>14</a:t>
            </a:fld>
            <a:endParaRPr lang="en-US" dirty="0"/>
          </a:p>
        </p:txBody>
      </p:sp>
      <p:sp>
        <p:nvSpPr>
          <p:cNvPr id="8" name="Rectangle 1">
            <a:extLst>
              <a:ext uri="{FF2B5EF4-FFF2-40B4-BE49-F238E27FC236}">
                <a16:creationId xmlns:a16="http://schemas.microsoft.com/office/drawing/2014/main" id="{910763BF-2994-0FA2-2CE2-28655F99B383}"/>
              </a:ext>
            </a:extLst>
          </p:cNvPr>
          <p:cNvSpPr>
            <a:spLocks noChangeArrowheads="1"/>
          </p:cNvSpPr>
          <p:nvPr/>
        </p:nvSpPr>
        <p:spPr bwMode="auto">
          <a:xfrm>
            <a:off x="1662174" y="272688"/>
            <a:ext cx="21864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000000"/>
                </a:solidFill>
                <a:effectLst/>
                <a:ea typeface="Arial Unicode MS" panose="020B0604020202020204" pitchFamily="34" charset="-128"/>
                <a:cs typeface="Arial Unicode MS" panose="020B0604020202020204" pitchFamily="34" charset="-128"/>
              </a:rPr>
              <a:t>2023 Budget</a:t>
            </a:r>
            <a:endParaRPr kumimoji="0" lang="en-US" altLang="en-US" sz="3000" b="1"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CE28911E-36E9-4719-473D-8CEA46411A10}"/>
              </a:ext>
            </a:extLst>
          </p:cNvPr>
          <p:cNvSpPr txBox="1"/>
          <p:nvPr/>
        </p:nvSpPr>
        <p:spPr>
          <a:xfrm>
            <a:off x="6947648" y="1613648"/>
            <a:ext cx="4472699" cy="769441"/>
          </a:xfrm>
          <a:prstGeom prst="rect">
            <a:avLst/>
          </a:prstGeom>
          <a:noFill/>
        </p:spPr>
        <p:txBody>
          <a:bodyPr wrap="none" rtlCol="0">
            <a:spAutoFit/>
          </a:bodyPr>
          <a:lstStyle/>
          <a:p>
            <a:r>
              <a:rPr lang="en-US" sz="1100" b="1" dirty="0"/>
              <a:t>Notes &amp; Assumptions</a:t>
            </a:r>
            <a:endParaRPr lang="en-US" sz="1000" b="1" dirty="0"/>
          </a:p>
          <a:p>
            <a:pPr marL="742950" lvl="1" indent="-285750">
              <a:buFont typeface="Arial" panose="020B0604020202020204" pitchFamily="34" charset="0"/>
              <a:buChar char="•"/>
            </a:pPr>
            <a:r>
              <a:rPr lang="en-US" sz="1050" dirty="0"/>
              <a:t>Membership growth of 10%</a:t>
            </a:r>
          </a:p>
          <a:p>
            <a:pPr marL="742950" lvl="1" indent="-285750">
              <a:buFont typeface="Arial" panose="020B0604020202020204" pitchFamily="34" charset="0"/>
              <a:buChar char="•"/>
            </a:pPr>
            <a:r>
              <a:rPr lang="en-US" sz="1050" dirty="0"/>
              <a:t>Foundation Supports 100% of Ms. Claus Honorarium</a:t>
            </a:r>
          </a:p>
          <a:p>
            <a:pPr marL="742950" lvl="1" indent="-285750">
              <a:buFont typeface="Arial" panose="020B0604020202020204" pitchFamily="34" charset="0"/>
              <a:buChar char="•"/>
            </a:pPr>
            <a:r>
              <a:rPr lang="en-US" sz="1050" dirty="0"/>
              <a:t>Foundation Supports  50% of Forum </a:t>
            </a:r>
            <a:r>
              <a:rPr lang="en-US" sz="1050" dirty="0" err="1"/>
              <a:t>nationale</a:t>
            </a:r>
            <a:r>
              <a:rPr lang="en-US" sz="1050" dirty="0"/>
              <a:t> sur le lacs 2023</a:t>
            </a:r>
          </a:p>
        </p:txBody>
      </p:sp>
      <p:graphicFrame>
        <p:nvGraphicFramePr>
          <p:cNvPr id="7" name="Object 6">
            <a:extLst>
              <a:ext uri="{FF2B5EF4-FFF2-40B4-BE49-F238E27FC236}">
                <a16:creationId xmlns:a16="http://schemas.microsoft.com/office/drawing/2014/main" id="{51C2035F-E429-C65A-2C9B-57F1E97A9C40}"/>
              </a:ext>
            </a:extLst>
          </p:cNvPr>
          <p:cNvGraphicFramePr>
            <a:graphicFrameLocks noChangeAspect="1"/>
          </p:cNvGraphicFramePr>
          <p:nvPr/>
        </p:nvGraphicFramePr>
        <p:xfrm>
          <a:off x="974633" y="1499069"/>
          <a:ext cx="5418137" cy="5418137"/>
        </p:xfrm>
        <a:graphic>
          <a:graphicData uri="http://schemas.openxmlformats.org/presentationml/2006/ole">
            <mc:AlternateContent xmlns:mc="http://schemas.openxmlformats.org/markup-compatibility/2006">
              <mc:Choice xmlns:v="urn:schemas-microsoft-com:vml" Requires="v">
                <p:oleObj name="Worksheet" r:id="rId2" imgW="7467600" imgH="7467600" progId="Excel.Sheet.12">
                  <p:embed/>
                </p:oleObj>
              </mc:Choice>
              <mc:Fallback>
                <p:oleObj name="Worksheet" r:id="rId2" imgW="7467600" imgH="7467600" progId="Excel.Sheet.12">
                  <p:embed/>
                  <p:pic>
                    <p:nvPicPr>
                      <p:cNvPr id="7" name="Object 6">
                        <a:extLst>
                          <a:ext uri="{FF2B5EF4-FFF2-40B4-BE49-F238E27FC236}">
                            <a16:creationId xmlns:a16="http://schemas.microsoft.com/office/drawing/2014/main" id="{51C2035F-E429-C65A-2C9B-57F1E97A9C40}"/>
                          </a:ext>
                        </a:extLst>
                      </p:cNvPr>
                      <p:cNvPicPr/>
                      <p:nvPr/>
                    </p:nvPicPr>
                    <p:blipFill>
                      <a:blip r:embed="rId3"/>
                      <a:stretch>
                        <a:fillRect/>
                      </a:stretch>
                    </p:blipFill>
                    <p:spPr>
                      <a:xfrm>
                        <a:off x="974633" y="1499069"/>
                        <a:ext cx="5418137" cy="5418137"/>
                      </a:xfrm>
                      <a:prstGeom prst="rect">
                        <a:avLst/>
                      </a:prstGeom>
                    </p:spPr>
                  </p:pic>
                </p:oleObj>
              </mc:Fallback>
            </mc:AlternateContent>
          </a:graphicData>
        </a:graphic>
      </p:graphicFrame>
    </p:spTree>
    <p:extLst>
      <p:ext uri="{BB962C8B-B14F-4D97-AF65-F5344CB8AC3E}">
        <p14:creationId xmlns:p14="http://schemas.microsoft.com/office/powerpoint/2010/main" val="92516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5144C-9BBB-492A-A175-37E1363565FB}"/>
              </a:ext>
            </a:extLst>
          </p:cNvPr>
          <p:cNvSpPr>
            <a:spLocks noGrp="1"/>
          </p:cNvSpPr>
          <p:nvPr>
            <p:ph type="title"/>
          </p:nvPr>
        </p:nvSpPr>
        <p:spPr>
          <a:xfrm>
            <a:off x="2045688" y="-64395"/>
            <a:ext cx="5810424" cy="1223549"/>
          </a:xfrm>
        </p:spPr>
        <p:txBody>
          <a:bodyPr>
            <a:normAutofit/>
          </a:bodyPr>
          <a:lstStyle/>
          <a:p>
            <a:r>
              <a:rPr lang="en-CA" sz="3200" b="1" dirty="0">
                <a:latin typeface="Calibri" panose="020F0502020204030204" pitchFamily="34" charset="0"/>
                <a:cs typeface="Calibri" panose="020F0502020204030204" pitchFamily="34" charset="0"/>
              </a:rPr>
              <a:t>Association Financials: Motions</a:t>
            </a:r>
          </a:p>
        </p:txBody>
      </p:sp>
      <p:sp>
        <p:nvSpPr>
          <p:cNvPr id="3" name="Text Placeholder 2">
            <a:extLst>
              <a:ext uri="{FF2B5EF4-FFF2-40B4-BE49-F238E27FC236}">
                <a16:creationId xmlns:a16="http://schemas.microsoft.com/office/drawing/2014/main" id="{7258A20D-4B09-453B-B085-043ED2BA2872}"/>
              </a:ext>
            </a:extLst>
          </p:cNvPr>
          <p:cNvSpPr>
            <a:spLocks noGrp="1"/>
          </p:cNvSpPr>
          <p:nvPr>
            <p:ph type="body" idx="1"/>
          </p:nvPr>
        </p:nvSpPr>
        <p:spPr>
          <a:xfrm>
            <a:off x="838199" y="1497430"/>
            <a:ext cx="10855817" cy="4858920"/>
          </a:xfrm>
        </p:spPr>
        <p:txBody>
          <a:bodyPr>
            <a:normAutofit lnSpcReduction="10000"/>
          </a:bodyPr>
          <a:lstStyle/>
          <a:p>
            <a:pPr marL="0" indent="0">
              <a:buNone/>
            </a:pPr>
            <a:endParaRPr lang="en-CA" dirty="0"/>
          </a:p>
          <a:p>
            <a:r>
              <a:rPr lang="en-CA" dirty="0"/>
              <a:t>The financial statements were independently reviewed by the Audit Committee (Tony </a:t>
            </a:r>
            <a:r>
              <a:rPr lang="en-CA" dirty="0" err="1"/>
              <a:t>VanDuzer</a:t>
            </a:r>
            <a:r>
              <a:rPr lang="en-CA" dirty="0"/>
              <a:t> &amp; Liz Stirling) and were accurate in all material respects, and were approved by the Board: </a:t>
            </a:r>
          </a:p>
          <a:p>
            <a:pPr lvl="1">
              <a:buFont typeface="Wingdings" panose="05000000000000000000" pitchFamily="2" charset="2"/>
              <a:buChar char="ü"/>
            </a:pPr>
            <a:r>
              <a:rPr lang="en-CA" dirty="0"/>
              <a:t>Moved by Tony </a:t>
            </a:r>
            <a:r>
              <a:rPr lang="en-CA" dirty="0" err="1"/>
              <a:t>VanDuzer</a:t>
            </a:r>
            <a:r>
              <a:rPr lang="en-CA" dirty="0"/>
              <a:t> &amp; seconded by Liz Stirling: </a:t>
            </a:r>
          </a:p>
          <a:p>
            <a:pPr lvl="2">
              <a:buFont typeface="Wingdings" panose="05000000000000000000" pitchFamily="2" charset="2"/>
              <a:buChar char="Ø"/>
            </a:pPr>
            <a:r>
              <a:rPr lang="en-CA" dirty="0"/>
              <a:t>That the income statements dated December 31, 2021 and 2022, as prepared by the Treasurer, be approved as presented.</a:t>
            </a:r>
          </a:p>
          <a:p>
            <a:endParaRPr lang="en-CA" dirty="0"/>
          </a:p>
          <a:p>
            <a:r>
              <a:rPr lang="en-CA" dirty="0"/>
              <a:t>The Budget for 2023 as prepared by Treasurer Ted Billey and approved  by the Board of Directors:</a:t>
            </a:r>
          </a:p>
          <a:p>
            <a:pPr lvl="1">
              <a:buFont typeface="Wingdings" panose="05000000000000000000" pitchFamily="2" charset="2"/>
              <a:buChar char="ü"/>
            </a:pPr>
            <a:r>
              <a:rPr lang="en-CA" dirty="0"/>
              <a:t>Moved by Treasurer Ted Billey: </a:t>
            </a:r>
          </a:p>
          <a:p>
            <a:pPr lvl="2">
              <a:buFont typeface="Wingdings" panose="05000000000000000000" pitchFamily="2" charset="2"/>
              <a:buChar char="Ø"/>
            </a:pPr>
            <a:r>
              <a:rPr lang="en-CA" dirty="0"/>
              <a:t>That the Budget for 2023 be approved as presented.</a:t>
            </a:r>
          </a:p>
        </p:txBody>
      </p:sp>
      <p:sp>
        <p:nvSpPr>
          <p:cNvPr id="4" name="Slide Number Placeholder 3">
            <a:extLst>
              <a:ext uri="{FF2B5EF4-FFF2-40B4-BE49-F238E27FC236}">
                <a16:creationId xmlns:a16="http://schemas.microsoft.com/office/drawing/2014/main" id="{77CA3C6F-7794-4FE5-B16A-3501B4E564C7}"/>
              </a:ext>
            </a:extLst>
          </p:cNvPr>
          <p:cNvSpPr>
            <a:spLocks noGrp="1"/>
          </p:cNvSpPr>
          <p:nvPr>
            <p:ph type="sldNum" sz="quarter" idx="12"/>
          </p:nvPr>
        </p:nvSpPr>
        <p:spPr/>
        <p:txBody>
          <a:bodyPr/>
          <a:lstStyle/>
          <a:p>
            <a:fld id="{80F073CC-40D5-4B23-8DF0-9BD0A0C12F2C}" type="slidenum">
              <a:rPr lang="en-US" smtClean="0"/>
              <a:t>15</a:t>
            </a:fld>
            <a:endParaRPr lang="en-US" dirty="0"/>
          </a:p>
        </p:txBody>
      </p:sp>
    </p:spTree>
    <p:extLst>
      <p:ext uri="{BB962C8B-B14F-4D97-AF65-F5344CB8AC3E}">
        <p14:creationId xmlns:p14="http://schemas.microsoft.com/office/powerpoint/2010/main" val="3461360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D8CB-BD5A-F916-65D5-B2FB34DDF845}"/>
              </a:ext>
            </a:extLst>
          </p:cNvPr>
          <p:cNvSpPr>
            <a:spLocks noGrp="1"/>
          </p:cNvSpPr>
          <p:nvPr>
            <p:ph type="title"/>
          </p:nvPr>
        </p:nvSpPr>
        <p:spPr>
          <a:xfrm>
            <a:off x="1552575" y="19050"/>
            <a:ext cx="10515600" cy="1223549"/>
          </a:xfrm>
        </p:spPr>
        <p:txBody>
          <a:bodyPr>
            <a:normAutofit/>
          </a:bodyPr>
          <a:lstStyle/>
          <a:p>
            <a:r>
              <a:rPr lang="fr-FR" sz="3200" b="1" dirty="0">
                <a:latin typeface="+mn-lt"/>
              </a:rPr>
              <a:t>Bassin versant du Lac Heney</a:t>
            </a:r>
            <a:r>
              <a:rPr lang="fr-CA" sz="3200" b="1" dirty="0">
                <a:latin typeface="+mn-lt"/>
              </a:rPr>
              <a:t> </a:t>
            </a:r>
            <a:r>
              <a:rPr lang="en-CA" sz="3200" b="1" dirty="0">
                <a:latin typeface="+mn-lt"/>
              </a:rPr>
              <a:t>Watershed </a:t>
            </a:r>
            <a:br>
              <a:rPr lang="fr-CA" sz="3200" b="1" dirty="0">
                <a:latin typeface="+mn-lt"/>
              </a:rPr>
            </a:br>
            <a:r>
              <a:rPr lang="en-CA" sz="3200" b="1" dirty="0">
                <a:latin typeface="+mn-lt"/>
              </a:rPr>
              <a:t>By-laws revisions</a:t>
            </a:r>
          </a:p>
        </p:txBody>
      </p:sp>
      <p:sp>
        <p:nvSpPr>
          <p:cNvPr id="3" name="Text Placeholder 2">
            <a:extLst>
              <a:ext uri="{FF2B5EF4-FFF2-40B4-BE49-F238E27FC236}">
                <a16:creationId xmlns:a16="http://schemas.microsoft.com/office/drawing/2014/main" id="{1F209053-2F58-8167-4C36-E05ED9B0E64C}"/>
              </a:ext>
            </a:extLst>
          </p:cNvPr>
          <p:cNvSpPr>
            <a:spLocks noGrp="1"/>
          </p:cNvSpPr>
          <p:nvPr>
            <p:ph type="body" idx="1"/>
          </p:nvPr>
        </p:nvSpPr>
        <p:spPr>
          <a:xfrm>
            <a:off x="838200" y="1781691"/>
            <a:ext cx="10515600" cy="4095233"/>
          </a:xfrm>
        </p:spPr>
        <p:txBody>
          <a:bodyPr>
            <a:normAutofit fontScale="92500" lnSpcReduction="20000"/>
          </a:bodyPr>
          <a:lstStyle/>
          <a:p>
            <a:pPr marL="0" indent="0">
              <a:buNone/>
            </a:pPr>
            <a:r>
              <a:rPr lang="en-CA" b="1" dirty="0"/>
              <a:t>Tony </a:t>
            </a:r>
            <a:r>
              <a:rPr lang="en-CA" b="1" dirty="0" err="1"/>
              <a:t>VanDuzer</a:t>
            </a:r>
            <a:endParaRPr lang="en-CA" b="1" dirty="0"/>
          </a:p>
          <a:p>
            <a:pPr marL="0" indent="0">
              <a:buNone/>
            </a:pPr>
            <a:endParaRPr lang="en-CA" dirty="0"/>
          </a:p>
          <a:p>
            <a:pPr>
              <a:spcAft>
                <a:spcPts val="600"/>
              </a:spcAft>
              <a:buFont typeface="Wingdings" panose="05000000000000000000" pitchFamily="2" charset="2"/>
              <a:buChar char="Ø"/>
            </a:pPr>
            <a:r>
              <a:rPr lang="en-CA" dirty="0"/>
              <a:t>Minimum Board size reduced to 8, maximum remains at 20</a:t>
            </a:r>
          </a:p>
          <a:p>
            <a:pPr>
              <a:spcAft>
                <a:spcPts val="600"/>
              </a:spcAft>
              <a:buFont typeface="Wingdings" panose="05000000000000000000" pitchFamily="2" charset="2"/>
              <a:buChar char="Ø"/>
            </a:pPr>
            <a:r>
              <a:rPr lang="en-CA" dirty="0"/>
              <a:t>Remove immediate past president as ex-officio member of Board &amp; Nominating Committee</a:t>
            </a:r>
          </a:p>
          <a:p>
            <a:pPr>
              <a:spcAft>
                <a:spcPts val="600"/>
              </a:spcAft>
              <a:buFont typeface="Wingdings" panose="05000000000000000000" pitchFamily="2" charset="2"/>
              <a:buChar char="Ø"/>
            </a:pPr>
            <a:r>
              <a:rPr lang="en-CA" dirty="0"/>
              <a:t>Change fiscal year end to April 30</a:t>
            </a:r>
          </a:p>
          <a:p>
            <a:pPr>
              <a:spcAft>
                <a:spcPts val="600"/>
              </a:spcAft>
              <a:buFont typeface="Wingdings" panose="05000000000000000000" pitchFamily="2" charset="2"/>
              <a:buChar char="Ø"/>
            </a:pPr>
            <a:r>
              <a:rPr lang="en-CA" dirty="0"/>
              <a:t>Provide for single signature cheques for amounts up to $1,000</a:t>
            </a:r>
          </a:p>
          <a:p>
            <a:pPr>
              <a:spcAft>
                <a:spcPts val="600"/>
              </a:spcAft>
              <a:buFont typeface="Wingdings" panose="05000000000000000000" pitchFamily="2" charset="2"/>
              <a:buChar char="Ø"/>
            </a:pPr>
            <a:r>
              <a:rPr lang="en-CA" dirty="0"/>
              <a:t>Flexibility to add designated signing officers</a:t>
            </a:r>
          </a:p>
          <a:p>
            <a:pPr>
              <a:spcAft>
                <a:spcPts val="600"/>
              </a:spcAft>
              <a:buFont typeface="Wingdings" panose="05000000000000000000" pitchFamily="2" charset="2"/>
              <a:buChar char="Ø"/>
            </a:pPr>
            <a:r>
              <a:rPr lang="en-CA" dirty="0"/>
              <a:t>Renaming the Audit Committee to Accounting Review Committee </a:t>
            </a:r>
          </a:p>
        </p:txBody>
      </p:sp>
      <p:sp>
        <p:nvSpPr>
          <p:cNvPr id="4" name="Slide Number Placeholder 3">
            <a:extLst>
              <a:ext uri="{FF2B5EF4-FFF2-40B4-BE49-F238E27FC236}">
                <a16:creationId xmlns:a16="http://schemas.microsoft.com/office/drawing/2014/main" id="{D714BCCB-9300-7A13-427D-200B4DE06509}"/>
              </a:ext>
            </a:extLst>
          </p:cNvPr>
          <p:cNvSpPr>
            <a:spLocks noGrp="1"/>
          </p:cNvSpPr>
          <p:nvPr>
            <p:ph type="sldNum" sz="quarter" idx="12"/>
          </p:nvPr>
        </p:nvSpPr>
        <p:spPr/>
        <p:txBody>
          <a:bodyPr/>
          <a:lstStyle/>
          <a:p>
            <a:fld id="{80F073CC-40D5-4B23-8DF0-9BD0A0C12F2C}" type="slidenum">
              <a:rPr lang="en-US" smtClean="0"/>
              <a:t>16</a:t>
            </a:fld>
            <a:endParaRPr lang="en-US" dirty="0"/>
          </a:p>
        </p:txBody>
      </p:sp>
    </p:spTree>
    <p:extLst>
      <p:ext uri="{BB962C8B-B14F-4D97-AF65-F5344CB8AC3E}">
        <p14:creationId xmlns:p14="http://schemas.microsoft.com/office/powerpoint/2010/main" val="2600787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B90F4-6CA4-D90B-41AF-CAAF4CBC3FE0}"/>
              </a:ext>
            </a:extLst>
          </p:cNvPr>
          <p:cNvSpPr>
            <a:spLocks noGrp="1"/>
          </p:cNvSpPr>
          <p:nvPr>
            <p:ph type="title"/>
          </p:nvPr>
        </p:nvSpPr>
        <p:spPr/>
        <p:txBody>
          <a:bodyPr>
            <a:normAutofit/>
          </a:bodyPr>
          <a:lstStyle/>
          <a:p>
            <a:r>
              <a:rPr lang="fr-FR" sz="3200" b="1" dirty="0">
                <a:latin typeface="+mn-lt"/>
              </a:rPr>
              <a:t>Bassin versant du Lac </a:t>
            </a:r>
            <a:r>
              <a:rPr lang="fr-FR" sz="3200" b="1" dirty="0" err="1">
                <a:latin typeface="+mn-lt"/>
              </a:rPr>
              <a:t>Heney</a:t>
            </a:r>
            <a:r>
              <a:rPr lang="fr-CA" sz="3200" b="1" dirty="0">
                <a:latin typeface="+mn-lt"/>
              </a:rPr>
              <a:t> </a:t>
            </a:r>
            <a:r>
              <a:rPr lang="en-CA" sz="3200" b="1" dirty="0">
                <a:latin typeface="+mn-lt"/>
              </a:rPr>
              <a:t>Watershed </a:t>
            </a:r>
            <a:br>
              <a:rPr lang="fr-CA" sz="3200" b="1" dirty="0">
                <a:latin typeface="+mn-lt"/>
              </a:rPr>
            </a:br>
            <a:r>
              <a:rPr lang="en-CA" sz="3200" b="1" dirty="0">
                <a:latin typeface="+mn-lt"/>
              </a:rPr>
              <a:t>By-laws revisions</a:t>
            </a:r>
            <a:endParaRPr lang="en-US" sz="3200" dirty="0"/>
          </a:p>
        </p:txBody>
      </p:sp>
      <p:sp>
        <p:nvSpPr>
          <p:cNvPr id="3" name="Text Placeholder 2">
            <a:extLst>
              <a:ext uri="{FF2B5EF4-FFF2-40B4-BE49-F238E27FC236}">
                <a16:creationId xmlns:a16="http://schemas.microsoft.com/office/drawing/2014/main" id="{E7851572-D22D-961F-F18E-AEA051D3958C}"/>
              </a:ext>
            </a:extLst>
          </p:cNvPr>
          <p:cNvSpPr>
            <a:spLocks noGrp="1"/>
          </p:cNvSpPr>
          <p:nvPr>
            <p:ph type="body" idx="1"/>
          </p:nvPr>
        </p:nvSpPr>
        <p:spPr/>
        <p:txBody>
          <a:bodyPr>
            <a:normAutofit/>
          </a:bodyPr>
          <a:lstStyle/>
          <a:p>
            <a:pPr lvl="1">
              <a:buFont typeface="Wingdings" panose="05000000000000000000" pitchFamily="2" charset="2"/>
              <a:buChar char="ü"/>
            </a:pPr>
            <a:r>
              <a:rPr lang="en-CA" sz="2600" dirty="0"/>
              <a:t>Moved by Tony </a:t>
            </a:r>
            <a:r>
              <a:rPr lang="en-CA" sz="2600" dirty="0" err="1"/>
              <a:t>VanDuzer</a:t>
            </a:r>
            <a:r>
              <a:rPr lang="en-CA" sz="2600" dirty="0"/>
              <a:t> &amp; seconded by Liz Stirling: </a:t>
            </a:r>
          </a:p>
          <a:p>
            <a:pPr lvl="2">
              <a:buFont typeface="Wingdings" panose="05000000000000000000" pitchFamily="2" charset="2"/>
              <a:buChar char="Ø"/>
            </a:pPr>
            <a:r>
              <a:rPr lang="en-CA" sz="2600" dirty="0"/>
              <a:t>The amendments to Revised By-law Number One of the Association in the form attached to the Notice of Annual Meeting be approved.</a:t>
            </a:r>
            <a:endParaRPr lang="en-US" sz="2600" dirty="0"/>
          </a:p>
        </p:txBody>
      </p:sp>
      <p:sp>
        <p:nvSpPr>
          <p:cNvPr id="4" name="Slide Number Placeholder 3">
            <a:extLst>
              <a:ext uri="{FF2B5EF4-FFF2-40B4-BE49-F238E27FC236}">
                <a16:creationId xmlns:a16="http://schemas.microsoft.com/office/drawing/2014/main" id="{0A8C6F7B-C396-14DB-08F8-6706C313C476}"/>
              </a:ext>
            </a:extLst>
          </p:cNvPr>
          <p:cNvSpPr>
            <a:spLocks noGrp="1"/>
          </p:cNvSpPr>
          <p:nvPr>
            <p:ph type="sldNum" sz="quarter" idx="12"/>
          </p:nvPr>
        </p:nvSpPr>
        <p:spPr/>
        <p:txBody>
          <a:bodyPr/>
          <a:lstStyle/>
          <a:p>
            <a:fld id="{80F073CC-40D5-4B23-8DF0-9BD0A0C12F2C}" type="slidenum">
              <a:rPr lang="en-US" smtClean="0"/>
              <a:t>17</a:t>
            </a:fld>
            <a:endParaRPr lang="en-US" dirty="0"/>
          </a:p>
        </p:txBody>
      </p:sp>
    </p:spTree>
    <p:extLst>
      <p:ext uri="{BB962C8B-B14F-4D97-AF65-F5344CB8AC3E}">
        <p14:creationId xmlns:p14="http://schemas.microsoft.com/office/powerpoint/2010/main" val="3160366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5613" y="3035160"/>
            <a:ext cx="11183012" cy="1483059"/>
          </a:xfrm>
        </p:spPr>
        <p:txBody>
          <a:bodyPr>
            <a:normAutofit/>
          </a:bodyPr>
          <a:lstStyle/>
          <a:p>
            <a:pPr marL="0" indent="0">
              <a:buNone/>
            </a:pPr>
            <a:r>
              <a:rPr lang="en-US" sz="3200" dirty="0"/>
              <a:t>Communication : Christine </a:t>
            </a:r>
            <a:r>
              <a:rPr lang="en-CA" altLang="en-US" sz="3200" dirty="0">
                <a:cs typeface="Arial" panose="020B0604020202020204" pitchFamily="34" charset="0"/>
              </a:rPr>
              <a:t>Ouellette</a:t>
            </a:r>
            <a:r>
              <a:rPr lang="en-US" sz="3200" dirty="0"/>
              <a:t> </a:t>
            </a:r>
          </a:p>
        </p:txBody>
      </p:sp>
      <p:sp>
        <p:nvSpPr>
          <p:cNvPr id="3" name="Slide Number Placeholder 2"/>
          <p:cNvSpPr>
            <a:spLocks noGrp="1"/>
          </p:cNvSpPr>
          <p:nvPr>
            <p:ph type="sldNum" sz="quarter" idx="12"/>
          </p:nvPr>
        </p:nvSpPr>
        <p:spPr/>
        <p:txBody>
          <a:bodyPr/>
          <a:lstStyle/>
          <a:p>
            <a:fld id="{794071B5-D07C-40C4-A773-80FEDE03052E}" type="slidenum">
              <a:rPr lang="en-US" smtClean="0"/>
              <a:t>18</a:t>
            </a:fld>
            <a:endParaRPr lang="en-US" dirty="0"/>
          </a:p>
        </p:txBody>
      </p:sp>
      <p:sp>
        <p:nvSpPr>
          <p:cNvPr id="4" name="TextBox 3">
            <a:extLst>
              <a:ext uri="{FF2B5EF4-FFF2-40B4-BE49-F238E27FC236}">
                <a16:creationId xmlns:a16="http://schemas.microsoft.com/office/drawing/2014/main" id="{0C3C939B-16C4-C044-83B6-FECC73732F84}"/>
              </a:ext>
            </a:extLst>
          </p:cNvPr>
          <p:cNvSpPr txBox="1"/>
          <p:nvPr/>
        </p:nvSpPr>
        <p:spPr>
          <a:xfrm>
            <a:off x="2009104" y="193182"/>
            <a:ext cx="2882712" cy="584775"/>
          </a:xfrm>
          <a:prstGeom prst="rect">
            <a:avLst/>
          </a:prstGeom>
          <a:noFill/>
        </p:spPr>
        <p:txBody>
          <a:bodyPr wrap="none" rtlCol="0">
            <a:spAutoFit/>
          </a:bodyPr>
          <a:lstStyle/>
          <a:p>
            <a:r>
              <a:rPr lang="en-US" sz="3200" b="1" dirty="0"/>
              <a:t>Communication</a:t>
            </a:r>
            <a:endParaRPr lang="en-US" sz="3200" dirty="0"/>
          </a:p>
        </p:txBody>
      </p:sp>
    </p:spTree>
    <p:extLst>
      <p:ext uri="{BB962C8B-B14F-4D97-AF65-F5344CB8AC3E}">
        <p14:creationId xmlns:p14="http://schemas.microsoft.com/office/powerpoint/2010/main" val="3315410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7E30A8-D799-8C4B-B109-F799102BE936}"/>
              </a:ext>
            </a:extLst>
          </p:cNvPr>
          <p:cNvSpPr>
            <a:spLocks noGrp="1"/>
          </p:cNvSpPr>
          <p:nvPr>
            <p:ph idx="1"/>
          </p:nvPr>
        </p:nvSpPr>
        <p:spPr>
          <a:xfrm>
            <a:off x="352926" y="1604211"/>
            <a:ext cx="11839074" cy="4957010"/>
          </a:xfrm>
        </p:spPr>
        <p:txBody>
          <a:bodyPr>
            <a:normAutofit/>
          </a:bodyPr>
          <a:lstStyle/>
          <a:p>
            <a:pPr marL="514350" indent="-514350">
              <a:buFont typeface="+mj-lt"/>
              <a:buAutoNum type="arabicPeriod"/>
            </a:pPr>
            <a:r>
              <a:rPr lang="en-CA" sz="2400" dirty="0"/>
              <a:t>Ongoing education efforts continue through posting to our website </a:t>
            </a:r>
            <a:r>
              <a:rPr lang="en-CA" sz="2400" dirty="0">
                <a:hlinkClick r:id="rId2"/>
              </a:rPr>
              <a:t>https://bvlacheney.ca</a:t>
            </a:r>
            <a:r>
              <a:rPr lang="en-CA" sz="2400" dirty="0"/>
              <a:t> </a:t>
            </a:r>
          </a:p>
          <a:p>
            <a:pPr lvl="1"/>
            <a:r>
              <a:rPr lang="en-CA" sz="1600" dirty="0"/>
              <a:t>“Did You Know” series and videos. </a:t>
            </a:r>
          </a:p>
          <a:p>
            <a:pPr lvl="1"/>
            <a:r>
              <a:rPr lang="en-CA" sz="1600" dirty="0"/>
              <a:t>Suggestions for future DYK messages or videos are always welcome</a:t>
            </a:r>
          </a:p>
          <a:p>
            <a:pPr marL="514350" indent="-514350">
              <a:buFont typeface="+mj-lt"/>
              <a:buAutoNum type="arabicPeriod"/>
            </a:pPr>
            <a:r>
              <a:rPr lang="en-CA" sz="2400" dirty="0"/>
              <a:t>Water sampling reports &amp; results are posted on our website and displayed in our kiosk</a:t>
            </a:r>
          </a:p>
          <a:p>
            <a:pPr marL="514350" indent="-514350">
              <a:buFont typeface="+mj-lt"/>
              <a:buAutoNum type="arabicPeriod"/>
            </a:pPr>
            <a:r>
              <a:rPr lang="en-CA" sz="2400" dirty="0"/>
              <a:t>Supporting membership growth by showing the value of the association and providing tangible information about our watershed.</a:t>
            </a:r>
          </a:p>
          <a:p>
            <a:pPr marL="514350" indent="-514350">
              <a:buFont typeface="+mj-lt"/>
              <a:buAutoNum type="arabicPeriod"/>
            </a:pPr>
            <a:r>
              <a:rPr lang="en-CA" sz="2400" dirty="0"/>
              <a:t>Bird watching/counting via eBird technology</a:t>
            </a:r>
          </a:p>
          <a:p>
            <a:pPr lvl="1"/>
            <a:r>
              <a:rPr lang="en-CA" sz="1600" dirty="0"/>
              <a:t>Encouraging our membership to pay attention to the natural ecosystem by submitting bird counts to a global data network. Free to download and a fun family activity. </a:t>
            </a:r>
          </a:p>
          <a:p>
            <a:pPr marL="514350" indent="-514350">
              <a:buFont typeface="+mj-lt"/>
              <a:buAutoNum type="arabicPeriod"/>
            </a:pPr>
            <a:r>
              <a:rPr lang="en-CA" sz="2400" dirty="0"/>
              <a:t>Water monitoring ride-along</a:t>
            </a:r>
          </a:p>
          <a:p>
            <a:pPr lvl="1"/>
            <a:r>
              <a:rPr lang="en-CA" sz="1600" dirty="0"/>
              <a:t>Join the science committee during a monthly water sampling event to understand how it works and why it is important. </a:t>
            </a:r>
          </a:p>
          <a:p>
            <a:pPr marL="457200" lvl="1" indent="0">
              <a:buNone/>
            </a:pPr>
            <a:r>
              <a:rPr lang="en-CA" sz="1600" i="1" dirty="0"/>
              <a:t>	Postponed due to physical distancing challenges. </a:t>
            </a:r>
          </a:p>
          <a:p>
            <a:endParaRPr lang="en-US" sz="2400" dirty="0"/>
          </a:p>
        </p:txBody>
      </p:sp>
      <p:sp>
        <p:nvSpPr>
          <p:cNvPr id="3" name="Slide Number Placeholder 2">
            <a:extLst>
              <a:ext uri="{FF2B5EF4-FFF2-40B4-BE49-F238E27FC236}">
                <a16:creationId xmlns:a16="http://schemas.microsoft.com/office/drawing/2014/main" id="{322FFFD7-D009-9C49-885D-A76A8128E0C8}"/>
              </a:ext>
            </a:extLst>
          </p:cNvPr>
          <p:cNvSpPr>
            <a:spLocks noGrp="1"/>
          </p:cNvSpPr>
          <p:nvPr>
            <p:ph type="sldNum" sz="quarter" idx="12"/>
          </p:nvPr>
        </p:nvSpPr>
        <p:spPr/>
        <p:txBody>
          <a:bodyPr/>
          <a:lstStyle/>
          <a:p>
            <a:fld id="{794071B5-D07C-40C4-A773-80FEDE03052E}" type="slidenum">
              <a:rPr lang="en-US" smtClean="0"/>
              <a:t>19</a:t>
            </a:fld>
            <a:endParaRPr lang="en-US" dirty="0"/>
          </a:p>
        </p:txBody>
      </p:sp>
      <p:sp>
        <p:nvSpPr>
          <p:cNvPr id="4" name="Title 1">
            <a:extLst>
              <a:ext uri="{FF2B5EF4-FFF2-40B4-BE49-F238E27FC236}">
                <a16:creationId xmlns:a16="http://schemas.microsoft.com/office/drawing/2014/main" id="{38C947B1-5428-7C41-98EF-A1365983C62E}"/>
              </a:ext>
            </a:extLst>
          </p:cNvPr>
          <p:cNvSpPr txBox="1">
            <a:spLocks/>
          </p:cNvSpPr>
          <p:nvPr/>
        </p:nvSpPr>
        <p:spPr>
          <a:xfrm>
            <a:off x="2030145" y="130614"/>
            <a:ext cx="9998304" cy="865188"/>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3E: Engage, Educate &amp; Enlighten</a:t>
            </a:r>
            <a:endParaRPr lang="en-CA" sz="4000" b="1" dirty="0">
              <a:latin typeface="+mn-lt"/>
            </a:endParaRPr>
          </a:p>
        </p:txBody>
      </p:sp>
    </p:spTree>
    <p:extLst>
      <p:ext uri="{BB962C8B-B14F-4D97-AF65-F5344CB8AC3E}">
        <p14:creationId xmlns:p14="http://schemas.microsoft.com/office/powerpoint/2010/main" val="17176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63292" y="1931158"/>
            <a:ext cx="9464642" cy="1377206"/>
          </a:xfrm>
        </p:spPr>
        <p:txBody>
          <a:bodyPr>
            <a:noAutofit/>
          </a:bodyPr>
          <a:lstStyle/>
          <a:p>
            <a:pPr marL="457200" indent="-457200">
              <a:lnSpc>
                <a:spcPct val="100000"/>
              </a:lnSpc>
              <a:spcBef>
                <a:spcPts val="300"/>
              </a:spcBef>
              <a:spcAft>
                <a:spcPts val="300"/>
              </a:spcAft>
              <a:buFont typeface="+mj-lt"/>
              <a:buAutoNum type="arabicPeriod"/>
              <a:tabLst>
                <a:tab pos="5368925" algn="l"/>
              </a:tabLst>
            </a:pPr>
            <a:r>
              <a:rPr lang="en-CA" sz="2000" dirty="0">
                <a:latin typeface="+mn-lt"/>
              </a:rPr>
              <a:t>Foundation President’s Report	</a:t>
            </a:r>
            <a:r>
              <a:rPr lang="fr-CA" altLang="en-US" sz="2000" dirty="0">
                <a:cs typeface="Arial" panose="020B0604020202020204" pitchFamily="34" charset="0"/>
              </a:rPr>
              <a:t>Tom McKenna</a:t>
            </a:r>
            <a:endParaRPr lang="en-CA" altLang="en-US" sz="2000" dirty="0">
              <a:cs typeface="Arial" panose="020B0604020202020204" pitchFamily="34" charset="0"/>
            </a:endParaRPr>
          </a:p>
          <a:p>
            <a:pPr marL="457200" indent="-457200">
              <a:lnSpc>
                <a:spcPct val="100000"/>
              </a:lnSpc>
              <a:spcBef>
                <a:spcPts val="300"/>
              </a:spcBef>
              <a:spcAft>
                <a:spcPts val="300"/>
              </a:spcAft>
              <a:buFont typeface="+mj-lt"/>
              <a:buAutoNum type="arabicPeriod"/>
              <a:tabLst>
                <a:tab pos="5368925" algn="l"/>
              </a:tabLst>
            </a:pPr>
            <a:r>
              <a:rPr lang="fr-CA" altLang="en-US" sz="2000" dirty="0">
                <a:cs typeface="Arial" panose="020B0604020202020204" pitchFamily="34" charset="0"/>
              </a:rPr>
              <a:t>Nomination Committee 	Tom McKenna</a:t>
            </a:r>
            <a:endParaRPr lang="en-CA" altLang="en-US" sz="2000" dirty="0">
              <a:cs typeface="Arial" panose="020B0604020202020204" pitchFamily="34" charset="0"/>
            </a:endParaRPr>
          </a:p>
          <a:p>
            <a:pPr marL="457200" indent="-457200">
              <a:lnSpc>
                <a:spcPct val="100000"/>
              </a:lnSpc>
              <a:spcBef>
                <a:spcPts val="300"/>
              </a:spcBef>
              <a:spcAft>
                <a:spcPts val="300"/>
              </a:spcAft>
              <a:buFont typeface="+mj-lt"/>
              <a:buAutoNum type="arabicPeriod"/>
              <a:tabLst>
                <a:tab pos="5368925" algn="l"/>
              </a:tabLst>
            </a:pPr>
            <a:r>
              <a:rPr lang="en-CA" sz="2000" dirty="0">
                <a:latin typeface="+mn-lt"/>
              </a:rPr>
              <a:t>Foundation</a:t>
            </a:r>
            <a:r>
              <a:rPr lang="en-CA" altLang="en-US" sz="2000" dirty="0">
                <a:cs typeface="Arial" panose="020B0604020202020204" pitchFamily="34" charset="0"/>
              </a:rPr>
              <a:t> Financials	Chantal Proulx	</a:t>
            </a:r>
          </a:p>
        </p:txBody>
      </p:sp>
      <p:sp>
        <p:nvSpPr>
          <p:cNvPr id="6" name="Title 5"/>
          <p:cNvSpPr>
            <a:spLocks noGrp="1"/>
          </p:cNvSpPr>
          <p:nvPr>
            <p:ph type="title" idx="4294967295"/>
          </p:nvPr>
        </p:nvSpPr>
        <p:spPr>
          <a:xfrm>
            <a:off x="1644518" y="99566"/>
            <a:ext cx="7698295" cy="865188"/>
          </a:xfrm>
        </p:spPr>
        <p:txBody>
          <a:bodyPr>
            <a:normAutofit/>
          </a:bodyPr>
          <a:lstStyle/>
          <a:p>
            <a:r>
              <a:rPr lang="fr-CA" sz="3000" dirty="0">
                <a:latin typeface="+mn-lt"/>
              </a:rPr>
              <a:t>Agenda - </a:t>
            </a:r>
            <a:r>
              <a:rPr lang="en-CA" sz="3000" dirty="0">
                <a:latin typeface="+mn-lt"/>
              </a:rPr>
              <a:t>Foundation</a:t>
            </a:r>
          </a:p>
        </p:txBody>
      </p:sp>
      <p:sp>
        <p:nvSpPr>
          <p:cNvPr id="8" name="Slide Number Placeholder 7"/>
          <p:cNvSpPr>
            <a:spLocks noGrp="1"/>
          </p:cNvSpPr>
          <p:nvPr>
            <p:ph type="sldNum" sz="quarter" idx="12"/>
          </p:nvPr>
        </p:nvSpPr>
        <p:spPr/>
        <p:txBody>
          <a:bodyPr/>
          <a:lstStyle/>
          <a:p>
            <a:fld id="{794071B5-D07C-40C4-A773-80FEDE03052E}" type="slidenum">
              <a:rPr lang="en-US" smtClean="0"/>
              <a:pPr/>
              <a:t>2</a:t>
            </a:fld>
            <a:endParaRPr lang="en-US" dirty="0"/>
          </a:p>
        </p:txBody>
      </p:sp>
    </p:spTree>
    <p:extLst>
      <p:ext uri="{BB962C8B-B14F-4D97-AF65-F5344CB8AC3E}">
        <p14:creationId xmlns:p14="http://schemas.microsoft.com/office/powerpoint/2010/main" val="446533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71C7FB-7F30-454A-8161-9724C4AB6966}"/>
              </a:ext>
            </a:extLst>
          </p:cNvPr>
          <p:cNvSpPr>
            <a:spLocks noGrp="1"/>
          </p:cNvSpPr>
          <p:nvPr>
            <p:ph idx="1"/>
          </p:nvPr>
        </p:nvSpPr>
        <p:spPr/>
        <p:txBody>
          <a:bodyPr>
            <a:normAutofit lnSpcReduction="10000"/>
          </a:bodyPr>
          <a:lstStyle/>
          <a:p>
            <a:pPr marL="514350" indent="-514350">
              <a:buFont typeface="+mj-lt"/>
              <a:buAutoNum type="arabicPeriod"/>
            </a:pPr>
            <a:r>
              <a:rPr lang="en-CA" dirty="0"/>
              <a:t>Our Kiosk, Website and Facebook page are our main tools for reaching the community</a:t>
            </a:r>
          </a:p>
          <a:p>
            <a:pPr lvl="1"/>
            <a:r>
              <a:rPr lang="en-CA" dirty="0"/>
              <a:t>Kiosk updated 1-2 times a year</a:t>
            </a:r>
          </a:p>
          <a:p>
            <a:pPr marL="514350" indent="-514350">
              <a:buFont typeface="+mj-lt"/>
              <a:buAutoNum type="arabicPeriod"/>
            </a:pPr>
            <a:r>
              <a:rPr lang="en-CA" dirty="0"/>
              <a:t>Web (</a:t>
            </a:r>
            <a:r>
              <a:rPr lang="en-CA" dirty="0">
                <a:hlinkClick r:id="rId2"/>
              </a:rPr>
              <a:t>www.bvlacheney.ca</a:t>
            </a:r>
            <a:r>
              <a:rPr lang="en-CA" dirty="0"/>
              <a:t>) and Facebook used for quicker and shorter communications</a:t>
            </a:r>
          </a:p>
          <a:p>
            <a:pPr marL="514350" indent="-514350">
              <a:buFont typeface="+mj-lt"/>
              <a:buAutoNum type="arabicPeriod"/>
            </a:pPr>
            <a:r>
              <a:rPr lang="en-CA" dirty="0"/>
              <a:t>Kiosk materials also available on website under the “Watershed” tab.</a:t>
            </a:r>
          </a:p>
          <a:p>
            <a:pPr marL="0" indent="0">
              <a:buNone/>
            </a:pPr>
            <a:br>
              <a:rPr lang="en-CA" dirty="0"/>
            </a:br>
            <a:endParaRPr lang="en-US" dirty="0"/>
          </a:p>
        </p:txBody>
      </p:sp>
      <p:sp>
        <p:nvSpPr>
          <p:cNvPr id="3" name="Slide Number Placeholder 2">
            <a:extLst>
              <a:ext uri="{FF2B5EF4-FFF2-40B4-BE49-F238E27FC236}">
                <a16:creationId xmlns:a16="http://schemas.microsoft.com/office/drawing/2014/main" id="{42B1F316-3233-DE42-864C-51F0DD7D52A8}"/>
              </a:ext>
            </a:extLst>
          </p:cNvPr>
          <p:cNvSpPr>
            <a:spLocks noGrp="1"/>
          </p:cNvSpPr>
          <p:nvPr>
            <p:ph type="sldNum" sz="quarter" idx="12"/>
          </p:nvPr>
        </p:nvSpPr>
        <p:spPr/>
        <p:txBody>
          <a:bodyPr/>
          <a:lstStyle/>
          <a:p>
            <a:fld id="{794071B5-D07C-40C4-A773-80FEDE03052E}" type="slidenum">
              <a:rPr lang="en-US" smtClean="0"/>
              <a:t>20</a:t>
            </a:fld>
            <a:endParaRPr lang="en-US" dirty="0"/>
          </a:p>
        </p:txBody>
      </p:sp>
      <p:sp>
        <p:nvSpPr>
          <p:cNvPr id="4" name="Title 1">
            <a:extLst>
              <a:ext uri="{FF2B5EF4-FFF2-40B4-BE49-F238E27FC236}">
                <a16:creationId xmlns:a16="http://schemas.microsoft.com/office/drawing/2014/main" id="{F991434F-8D64-5343-B513-59D9987FB035}"/>
              </a:ext>
            </a:extLst>
          </p:cNvPr>
          <p:cNvSpPr txBox="1">
            <a:spLocks/>
          </p:cNvSpPr>
          <p:nvPr/>
        </p:nvSpPr>
        <p:spPr>
          <a:xfrm>
            <a:off x="2030145" y="130614"/>
            <a:ext cx="9998304" cy="865188"/>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Kiosk &amp; Community Outreach</a:t>
            </a:r>
            <a:endParaRPr lang="en-CA" sz="4000" b="1" dirty="0">
              <a:latin typeface="+mn-lt"/>
            </a:endParaRPr>
          </a:p>
        </p:txBody>
      </p:sp>
    </p:spTree>
    <p:extLst>
      <p:ext uri="{BB962C8B-B14F-4D97-AF65-F5344CB8AC3E}">
        <p14:creationId xmlns:p14="http://schemas.microsoft.com/office/powerpoint/2010/main" val="3084896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A5D090-1B32-D147-BBEE-2AF432EAB716}"/>
              </a:ext>
            </a:extLst>
          </p:cNvPr>
          <p:cNvSpPr>
            <a:spLocks noGrp="1"/>
          </p:cNvSpPr>
          <p:nvPr>
            <p:ph idx="1"/>
          </p:nvPr>
        </p:nvSpPr>
        <p:spPr>
          <a:xfrm>
            <a:off x="760926" y="1610203"/>
            <a:ext cx="11023244" cy="4867870"/>
          </a:xfrm>
        </p:spPr>
        <p:txBody>
          <a:bodyPr>
            <a:normAutofit fontScale="92500" lnSpcReduction="10000"/>
          </a:bodyPr>
          <a:lstStyle/>
          <a:p>
            <a:pPr>
              <a:buFont typeface="Wingdings" pitchFamily="2" charset="2"/>
              <a:buChar char="Ø"/>
            </a:pPr>
            <a:r>
              <a:rPr lang="en-CA" dirty="0" err="1"/>
              <a:t>En</a:t>
            </a:r>
            <a:r>
              <a:rPr lang="en-CA" dirty="0"/>
              <a:t> 2020, nous avions plus de 170 </a:t>
            </a:r>
            <a:r>
              <a:rPr lang="en-CA" dirty="0" err="1"/>
              <a:t>membres</a:t>
            </a:r>
            <a:r>
              <a:rPr lang="en-CA" dirty="0"/>
              <a:t> - </a:t>
            </a:r>
            <a:r>
              <a:rPr lang="en-CA" dirty="0" err="1"/>
              <a:t>mais</a:t>
            </a:r>
            <a:r>
              <a:rPr lang="en-CA" dirty="0"/>
              <a:t> le </a:t>
            </a:r>
            <a:r>
              <a:rPr lang="en-CA" dirty="0" err="1"/>
              <a:t>nombre</a:t>
            </a:r>
            <a:r>
              <a:rPr lang="en-CA" dirty="0"/>
              <a:t> de </a:t>
            </a:r>
            <a:r>
              <a:rPr lang="en-CA" dirty="0" err="1"/>
              <a:t>membres</a:t>
            </a:r>
            <a:r>
              <a:rPr lang="en-CA" dirty="0"/>
              <a:t> </a:t>
            </a:r>
            <a:r>
              <a:rPr lang="en-CA" dirty="0" err="1"/>
              <a:t>est</a:t>
            </a:r>
            <a:r>
              <a:rPr lang="en-CA" dirty="0"/>
              <a:t> </a:t>
            </a:r>
            <a:r>
              <a:rPr lang="en-CA" dirty="0" err="1"/>
              <a:t>tombé</a:t>
            </a:r>
            <a:r>
              <a:rPr lang="en-CA" dirty="0"/>
              <a:t> </a:t>
            </a:r>
            <a:r>
              <a:rPr lang="en-CA" dirty="0" err="1"/>
              <a:t>à</a:t>
            </a:r>
            <a:r>
              <a:rPr lang="en-CA" dirty="0"/>
              <a:t> </a:t>
            </a:r>
            <a:r>
              <a:rPr lang="en-CA" dirty="0" err="1"/>
              <a:t>moins</a:t>
            </a:r>
            <a:r>
              <a:rPr lang="en-CA" dirty="0"/>
              <a:t> de 120 pendant la COVID</a:t>
            </a:r>
          </a:p>
          <a:p>
            <a:pPr>
              <a:buFont typeface="Wingdings" pitchFamily="2" charset="2"/>
              <a:buChar char="Ø"/>
            </a:pPr>
            <a:r>
              <a:rPr lang="en-CA" dirty="0"/>
              <a:t>La reconstruction de </a:t>
            </a:r>
            <a:r>
              <a:rPr lang="en-CA" dirty="0" err="1"/>
              <a:t>l'effectif</a:t>
            </a:r>
            <a:r>
              <a:rPr lang="en-CA" dirty="0"/>
              <a:t> </a:t>
            </a:r>
            <a:r>
              <a:rPr lang="en-CA" dirty="0" err="1"/>
              <a:t>est</a:t>
            </a:r>
            <a:r>
              <a:rPr lang="en-CA" dirty="0"/>
              <a:t> </a:t>
            </a:r>
            <a:r>
              <a:rPr lang="en-CA" dirty="0" err="1"/>
              <a:t>une</a:t>
            </a:r>
            <a:r>
              <a:rPr lang="en-CA" dirty="0"/>
              <a:t> </a:t>
            </a:r>
            <a:r>
              <a:rPr lang="en-CA" dirty="0" err="1"/>
              <a:t>priorité</a:t>
            </a:r>
            <a:endParaRPr lang="en-CA" dirty="0"/>
          </a:p>
          <a:p>
            <a:pPr lvl="1"/>
            <a:r>
              <a:rPr lang="en-CA" dirty="0" err="1"/>
              <a:t>L'adhésion</a:t>
            </a:r>
            <a:r>
              <a:rPr lang="en-CA" dirty="0"/>
              <a:t> </a:t>
            </a:r>
            <a:r>
              <a:rPr lang="en-CA" dirty="0" err="1"/>
              <a:t>à</a:t>
            </a:r>
            <a:r>
              <a:rPr lang="en-CA" dirty="0"/>
              <a:t> </a:t>
            </a:r>
            <a:r>
              <a:rPr lang="en-CA" dirty="0" err="1"/>
              <a:t>l'Association</a:t>
            </a:r>
            <a:r>
              <a:rPr lang="en-CA" dirty="0"/>
              <a:t> </a:t>
            </a:r>
            <a:r>
              <a:rPr lang="en-CA" dirty="0" err="1"/>
              <a:t>soutient</a:t>
            </a:r>
            <a:r>
              <a:rPr lang="en-CA" dirty="0"/>
              <a:t> </a:t>
            </a:r>
            <a:r>
              <a:rPr lang="en-CA" dirty="0" err="1"/>
              <a:t>ses</a:t>
            </a:r>
            <a:r>
              <a:rPr lang="en-CA" dirty="0"/>
              <a:t> </a:t>
            </a:r>
            <a:r>
              <a:rPr lang="en-CA" dirty="0" err="1"/>
              <a:t>activités</a:t>
            </a:r>
            <a:r>
              <a:rPr lang="en-CA" dirty="0"/>
              <a:t> et </a:t>
            </a:r>
            <a:r>
              <a:rPr lang="en-CA" dirty="0" err="1"/>
              <a:t>vous</a:t>
            </a:r>
            <a:r>
              <a:rPr lang="en-CA" dirty="0"/>
              <a:t> </a:t>
            </a:r>
            <a:r>
              <a:rPr lang="en-CA" dirty="0" err="1"/>
              <a:t>donne</a:t>
            </a:r>
            <a:r>
              <a:rPr lang="en-CA" dirty="0"/>
              <a:t> </a:t>
            </a:r>
            <a:r>
              <a:rPr lang="en-CA" dirty="0" err="1"/>
              <a:t>une</a:t>
            </a:r>
            <a:r>
              <a:rPr lang="en-CA" dirty="0"/>
              <a:t> </a:t>
            </a:r>
            <a:r>
              <a:rPr lang="en-CA" dirty="0" err="1"/>
              <a:t>voix</a:t>
            </a:r>
            <a:r>
              <a:rPr lang="en-CA" dirty="0"/>
              <a:t> dans </a:t>
            </a:r>
            <a:r>
              <a:rPr lang="en-CA" dirty="0" err="1"/>
              <a:t>ce</a:t>
            </a:r>
            <a:r>
              <a:rPr lang="en-CA" dirty="0"/>
              <a:t> que nous </a:t>
            </a:r>
            <a:r>
              <a:rPr lang="en-CA" dirty="0" err="1"/>
              <a:t>faisons</a:t>
            </a:r>
            <a:endParaRPr lang="en-CA" dirty="0"/>
          </a:p>
          <a:p>
            <a:pPr lvl="1"/>
            <a:r>
              <a:rPr lang="en-CA" dirty="0"/>
              <a:t>Avec plus de </a:t>
            </a:r>
            <a:r>
              <a:rPr lang="en-CA" dirty="0" err="1"/>
              <a:t>membres</a:t>
            </a:r>
            <a:r>
              <a:rPr lang="en-CA" dirty="0"/>
              <a:t>, nous </a:t>
            </a:r>
            <a:r>
              <a:rPr lang="en-CA" dirty="0" err="1"/>
              <a:t>sommes</a:t>
            </a:r>
            <a:r>
              <a:rPr lang="en-CA" dirty="0"/>
              <a:t> </a:t>
            </a:r>
            <a:r>
              <a:rPr lang="en-CA" dirty="0" err="1"/>
              <a:t>mieux</a:t>
            </a:r>
            <a:r>
              <a:rPr lang="en-CA" dirty="0"/>
              <a:t> </a:t>
            </a:r>
            <a:r>
              <a:rPr lang="en-CA" dirty="0" err="1"/>
              <a:t>placés</a:t>
            </a:r>
            <a:r>
              <a:rPr lang="en-CA" dirty="0"/>
              <a:t> pour </a:t>
            </a:r>
            <a:r>
              <a:rPr lang="en-CA" dirty="0" err="1"/>
              <a:t>défendre</a:t>
            </a:r>
            <a:r>
              <a:rPr lang="en-CA" dirty="0"/>
              <a:t> </a:t>
            </a:r>
            <a:r>
              <a:rPr lang="en-CA" dirty="0" err="1"/>
              <a:t>vos</a:t>
            </a:r>
            <a:r>
              <a:rPr lang="en-CA" dirty="0"/>
              <a:t> </a:t>
            </a:r>
            <a:r>
              <a:rPr lang="en-CA" dirty="0" err="1"/>
              <a:t>intérêts</a:t>
            </a:r>
            <a:endParaRPr lang="en-CA" dirty="0"/>
          </a:p>
          <a:p>
            <a:pPr>
              <a:buFont typeface="Wingdings" pitchFamily="2" charset="2"/>
              <a:buChar char="Ø"/>
            </a:pPr>
            <a:r>
              <a:rPr lang="en-CA" dirty="0" err="1"/>
              <a:t>Stratégies</a:t>
            </a:r>
            <a:r>
              <a:rPr lang="en-CA" dirty="0"/>
              <a:t> de reconstruction</a:t>
            </a:r>
          </a:p>
          <a:p>
            <a:pPr lvl="1"/>
            <a:r>
              <a:rPr lang="en-CA" dirty="0" err="1"/>
              <a:t>Élaboration</a:t>
            </a:r>
            <a:r>
              <a:rPr lang="en-CA" dirty="0"/>
              <a:t> </a:t>
            </a:r>
            <a:r>
              <a:rPr lang="en-CA" dirty="0" err="1"/>
              <a:t>d'une</a:t>
            </a:r>
            <a:r>
              <a:rPr lang="en-CA" dirty="0"/>
              <a:t> </a:t>
            </a:r>
            <a:r>
              <a:rPr lang="en-CA" dirty="0" err="1"/>
              <a:t>liste</a:t>
            </a:r>
            <a:r>
              <a:rPr lang="en-CA" dirty="0"/>
              <a:t> </a:t>
            </a:r>
            <a:r>
              <a:rPr lang="en-CA" dirty="0" err="1"/>
              <a:t>maîtresse</a:t>
            </a:r>
            <a:r>
              <a:rPr lang="en-CA" dirty="0"/>
              <a:t> </a:t>
            </a:r>
            <a:r>
              <a:rPr lang="en-CA" dirty="0" err="1"/>
              <a:t>consolidée</a:t>
            </a:r>
            <a:r>
              <a:rPr lang="en-CA" dirty="0"/>
              <a:t> des </a:t>
            </a:r>
            <a:r>
              <a:rPr lang="en-CA" dirty="0" err="1"/>
              <a:t>membres</a:t>
            </a:r>
            <a:r>
              <a:rPr lang="en-CA" dirty="0"/>
              <a:t>, des </a:t>
            </a:r>
            <a:r>
              <a:rPr lang="en-CA" dirty="0" err="1"/>
              <a:t>anciens</a:t>
            </a:r>
            <a:r>
              <a:rPr lang="en-CA" dirty="0"/>
              <a:t> </a:t>
            </a:r>
            <a:r>
              <a:rPr lang="en-CA" dirty="0" err="1"/>
              <a:t>membres</a:t>
            </a:r>
            <a:r>
              <a:rPr lang="en-CA" dirty="0"/>
              <a:t>, des </a:t>
            </a:r>
            <a:r>
              <a:rPr lang="en-CA" dirty="0" err="1"/>
              <a:t>abonnés</a:t>
            </a:r>
            <a:r>
              <a:rPr lang="en-CA" dirty="0"/>
              <a:t> aux e-mails du site Web et de </a:t>
            </a:r>
            <a:r>
              <a:rPr lang="en-CA" dirty="0" err="1"/>
              <a:t>certains</a:t>
            </a:r>
            <a:r>
              <a:rPr lang="en-CA" dirty="0"/>
              <a:t> </a:t>
            </a:r>
            <a:r>
              <a:rPr lang="en-CA" dirty="0" err="1"/>
              <a:t>autres</a:t>
            </a:r>
            <a:r>
              <a:rPr lang="en-CA" dirty="0"/>
              <a:t> propriétaires au bord du lac</a:t>
            </a:r>
          </a:p>
          <a:p>
            <a:pPr lvl="1"/>
            <a:r>
              <a:rPr lang="en-CA" dirty="0" err="1"/>
              <a:t>Travailler</a:t>
            </a:r>
            <a:r>
              <a:rPr lang="en-CA" dirty="0"/>
              <a:t> avec le </a:t>
            </a:r>
            <a:r>
              <a:rPr lang="en-CA" dirty="0" err="1"/>
              <a:t>comité</a:t>
            </a:r>
            <a:r>
              <a:rPr lang="en-CA" dirty="0"/>
              <a:t> des communications pour </a:t>
            </a:r>
            <a:r>
              <a:rPr lang="en-CA" dirty="0" err="1"/>
              <a:t>solliciter</a:t>
            </a:r>
            <a:r>
              <a:rPr lang="en-CA" dirty="0"/>
              <a:t> de nouveaux </a:t>
            </a:r>
            <a:r>
              <a:rPr lang="en-CA" dirty="0" err="1"/>
              <a:t>membres</a:t>
            </a:r>
            <a:endParaRPr lang="en-CA" dirty="0"/>
          </a:p>
          <a:p>
            <a:pPr lvl="1"/>
            <a:r>
              <a:rPr lang="en-CA" dirty="0"/>
              <a:t>Par </a:t>
            </a:r>
            <a:r>
              <a:rPr lang="en-CA" dirty="0" err="1"/>
              <a:t>exemple</a:t>
            </a:r>
            <a:r>
              <a:rPr lang="en-CA" dirty="0"/>
              <a:t>. via des newsletters </a:t>
            </a:r>
            <a:r>
              <a:rPr lang="en-CA" dirty="0" err="1"/>
              <a:t>trimestrielles</a:t>
            </a:r>
            <a:endParaRPr lang="en-CA" dirty="0"/>
          </a:p>
          <a:p>
            <a:pPr lvl="1"/>
            <a:r>
              <a:rPr lang="en-CA" dirty="0" err="1"/>
              <a:t>Travailler</a:t>
            </a:r>
            <a:r>
              <a:rPr lang="en-CA" dirty="0"/>
              <a:t> avec les capitaines de </a:t>
            </a:r>
            <a:r>
              <a:rPr lang="en-CA" dirty="0" err="1"/>
              <a:t>baie</a:t>
            </a:r>
            <a:endParaRPr lang="en-CA" dirty="0"/>
          </a:p>
          <a:p>
            <a:pPr lvl="1"/>
            <a:r>
              <a:rPr lang="en-CA" dirty="0" err="1"/>
              <a:t>Processus</a:t>
            </a:r>
            <a:r>
              <a:rPr lang="en-CA" dirty="0"/>
              <a:t> de rationalisation pour les </a:t>
            </a:r>
            <a:r>
              <a:rPr lang="en-CA" dirty="0" err="1"/>
              <a:t>membres</a:t>
            </a:r>
            <a:r>
              <a:rPr lang="en-CA" dirty="0"/>
              <a:t> </a:t>
            </a:r>
            <a:r>
              <a:rPr lang="en-CA" dirty="0" err="1"/>
              <a:t>existants</a:t>
            </a:r>
            <a:r>
              <a:rPr lang="en-CA" dirty="0"/>
              <a:t> </a:t>
            </a:r>
            <a:r>
              <a:rPr lang="en-CA" dirty="0" err="1"/>
              <a:t>à</a:t>
            </a:r>
            <a:r>
              <a:rPr lang="en-CA" dirty="0"/>
              <a:t> </a:t>
            </a:r>
            <a:r>
              <a:rPr lang="en-CA" dirty="0" err="1"/>
              <a:t>renouveler</a:t>
            </a:r>
            <a:r>
              <a:rPr lang="en-CA" dirty="0"/>
              <a:t> et les nouveaux </a:t>
            </a:r>
            <a:r>
              <a:rPr lang="en-CA" dirty="0" err="1"/>
              <a:t>membres</a:t>
            </a:r>
            <a:r>
              <a:rPr lang="en-CA" dirty="0"/>
              <a:t> </a:t>
            </a:r>
            <a:r>
              <a:rPr lang="en-CA" dirty="0" err="1"/>
              <a:t>à</a:t>
            </a:r>
            <a:r>
              <a:rPr lang="en-CA" dirty="0"/>
              <a:t> </a:t>
            </a:r>
            <a:r>
              <a:rPr lang="en-CA" dirty="0" err="1"/>
              <a:t>rejoindre</a:t>
            </a:r>
            <a:r>
              <a:rPr lang="en-CA" dirty="0"/>
              <a:t> via </a:t>
            </a:r>
            <a:r>
              <a:rPr lang="en-CA" dirty="0" err="1"/>
              <a:t>www.bvlacheney.ca</a:t>
            </a:r>
            <a:endParaRPr lang="en-CA" dirty="0"/>
          </a:p>
        </p:txBody>
      </p:sp>
      <p:sp>
        <p:nvSpPr>
          <p:cNvPr id="3" name="Slide Number Placeholder 2">
            <a:extLst>
              <a:ext uri="{FF2B5EF4-FFF2-40B4-BE49-F238E27FC236}">
                <a16:creationId xmlns:a16="http://schemas.microsoft.com/office/drawing/2014/main" id="{24B2FC80-CD5B-474E-B73F-F5D27EBB1C11}"/>
              </a:ext>
            </a:extLst>
          </p:cNvPr>
          <p:cNvSpPr>
            <a:spLocks noGrp="1"/>
          </p:cNvSpPr>
          <p:nvPr>
            <p:ph type="sldNum" sz="quarter" idx="12"/>
          </p:nvPr>
        </p:nvSpPr>
        <p:spPr/>
        <p:txBody>
          <a:bodyPr/>
          <a:lstStyle/>
          <a:p>
            <a:fld id="{794071B5-D07C-40C4-A773-80FEDE03052E}" type="slidenum">
              <a:rPr lang="en-US" smtClean="0"/>
              <a:t>21</a:t>
            </a:fld>
            <a:endParaRPr lang="en-US" dirty="0"/>
          </a:p>
        </p:txBody>
      </p:sp>
      <p:sp>
        <p:nvSpPr>
          <p:cNvPr id="4" name="TextBox 3">
            <a:extLst>
              <a:ext uri="{FF2B5EF4-FFF2-40B4-BE49-F238E27FC236}">
                <a16:creationId xmlns:a16="http://schemas.microsoft.com/office/drawing/2014/main" id="{EC552CAF-418C-094F-A8A9-EB6CFADD4844}"/>
              </a:ext>
            </a:extLst>
          </p:cNvPr>
          <p:cNvSpPr txBox="1"/>
          <p:nvPr/>
        </p:nvSpPr>
        <p:spPr>
          <a:xfrm>
            <a:off x="1764406" y="244699"/>
            <a:ext cx="3364832" cy="1077218"/>
          </a:xfrm>
          <a:prstGeom prst="rect">
            <a:avLst/>
          </a:prstGeom>
          <a:noFill/>
        </p:spPr>
        <p:txBody>
          <a:bodyPr wrap="none" rtlCol="0">
            <a:spAutoFit/>
          </a:bodyPr>
          <a:lstStyle/>
          <a:p>
            <a:r>
              <a:rPr lang="en-US" sz="3200" b="1" dirty="0" err="1"/>
              <a:t>Comité</a:t>
            </a:r>
            <a:r>
              <a:rPr lang="en-US" sz="3200" b="1" dirty="0"/>
              <a:t> </a:t>
            </a:r>
            <a:r>
              <a:rPr lang="en-US" sz="3200" b="1" dirty="0" err="1"/>
              <a:t>d'adhesion</a:t>
            </a:r>
            <a:endParaRPr lang="en-US" sz="3200" b="1" dirty="0"/>
          </a:p>
          <a:p>
            <a:r>
              <a:rPr lang="en-US" sz="3200" b="1" dirty="0"/>
              <a:t>Tony </a:t>
            </a:r>
            <a:r>
              <a:rPr lang="en-US" sz="3200" b="1" dirty="0" err="1"/>
              <a:t>VanDuzer</a:t>
            </a:r>
            <a:endParaRPr lang="fr-CA" sz="3200" b="1" dirty="0"/>
          </a:p>
        </p:txBody>
      </p:sp>
    </p:spTree>
    <p:extLst>
      <p:ext uri="{BB962C8B-B14F-4D97-AF65-F5344CB8AC3E}">
        <p14:creationId xmlns:p14="http://schemas.microsoft.com/office/powerpoint/2010/main" val="3997792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1732" y="254410"/>
            <a:ext cx="10366225" cy="585223"/>
          </a:xfrm>
        </p:spPr>
        <p:txBody>
          <a:bodyPr>
            <a:normAutofit/>
          </a:bodyPr>
          <a:lstStyle/>
          <a:p>
            <a:pPr marL="0" indent="0">
              <a:buNone/>
            </a:pPr>
            <a:r>
              <a:rPr lang="en-US" sz="3200" b="1" dirty="0"/>
              <a:t>Science &amp; Environment Committee</a:t>
            </a:r>
          </a:p>
        </p:txBody>
      </p:sp>
      <p:sp>
        <p:nvSpPr>
          <p:cNvPr id="3" name="Slide Number Placeholder 2"/>
          <p:cNvSpPr>
            <a:spLocks noGrp="1"/>
          </p:cNvSpPr>
          <p:nvPr>
            <p:ph type="sldNum" sz="quarter" idx="12"/>
          </p:nvPr>
        </p:nvSpPr>
        <p:spPr/>
        <p:txBody>
          <a:bodyPr/>
          <a:lstStyle/>
          <a:p>
            <a:fld id="{794071B5-D07C-40C4-A773-80FEDE03052E}" type="slidenum">
              <a:rPr lang="en-US" smtClean="0"/>
              <a:t>22</a:t>
            </a:fld>
            <a:endParaRPr lang="en-US" dirty="0"/>
          </a:p>
        </p:txBody>
      </p:sp>
      <p:sp>
        <p:nvSpPr>
          <p:cNvPr id="4" name="TextBox 3">
            <a:extLst>
              <a:ext uri="{FF2B5EF4-FFF2-40B4-BE49-F238E27FC236}">
                <a16:creationId xmlns:a16="http://schemas.microsoft.com/office/drawing/2014/main" id="{C540FBFC-E3A2-AD4F-AF52-8D8FF9BB6AAE}"/>
              </a:ext>
            </a:extLst>
          </p:cNvPr>
          <p:cNvSpPr txBox="1"/>
          <p:nvPr/>
        </p:nvSpPr>
        <p:spPr>
          <a:xfrm>
            <a:off x="2143918" y="2886940"/>
            <a:ext cx="6094169" cy="1938992"/>
          </a:xfrm>
          <a:prstGeom prst="rect">
            <a:avLst/>
          </a:prstGeom>
          <a:noFill/>
        </p:spPr>
        <p:txBody>
          <a:bodyPr wrap="none" rtlCol="0">
            <a:spAutoFit/>
          </a:bodyPr>
          <a:lstStyle/>
          <a:p>
            <a:r>
              <a:rPr lang="en-US" sz="3200" b="1" i="1" dirty="0">
                <a:solidFill>
                  <a:srgbClr val="002060"/>
                </a:solidFill>
                <a:latin typeface="Arial" panose="020B0604020202020204" pitchFamily="34" charset="0"/>
                <a:cs typeface="Arial" panose="020B0604020202020204" pitchFamily="34" charset="0"/>
              </a:rPr>
              <a:t>State of the Lake: July 2023</a:t>
            </a:r>
          </a:p>
          <a:p>
            <a:r>
              <a:rPr lang="en-US" sz="3200" b="1" i="1" dirty="0">
                <a:solidFill>
                  <a:srgbClr val="002060"/>
                </a:solidFill>
                <a:latin typeface="Arial" panose="020B0604020202020204" pitchFamily="34" charset="0"/>
                <a:cs typeface="Arial" panose="020B0604020202020204" pitchFamily="34" charset="0"/>
              </a:rPr>
              <a:t> Tom McKenna</a:t>
            </a:r>
          </a:p>
          <a:p>
            <a:endParaRPr lang="en-US" sz="3200" b="1" i="1" dirty="0">
              <a:solidFill>
                <a:srgbClr val="002060"/>
              </a:solidFill>
              <a:latin typeface="Arial" panose="020B0604020202020204" pitchFamily="34" charset="0"/>
              <a:cs typeface="Arial" panose="020B0604020202020204" pitchFamily="34" charset="0"/>
            </a:endParaRPr>
          </a:p>
          <a:p>
            <a:r>
              <a:rPr lang="en-US" sz="2400" b="1" i="1" dirty="0">
                <a:solidFill>
                  <a:srgbClr val="002060"/>
                </a:solidFill>
                <a:latin typeface="Arial" panose="020B0604020202020204" pitchFamily="34" charset="0"/>
                <a:cs typeface="Arial" panose="020B0604020202020204" pitchFamily="34" charset="0"/>
              </a:rPr>
              <a:t>Summary </a:t>
            </a:r>
            <a:r>
              <a:rPr lang="en-US" altLang="en-US" sz="2400" b="1" i="1" dirty="0">
                <a:solidFill>
                  <a:srgbClr val="002060"/>
                </a:solidFill>
                <a:latin typeface="Arial" panose="020B0604020202020204" pitchFamily="34" charset="0"/>
                <a:cs typeface="Arial" panose="020B0604020202020204" pitchFamily="34" charset="0"/>
              </a:rPr>
              <a:t>2022 Water Quality Monitoring</a:t>
            </a:r>
            <a:endParaRPr lang="en-US" sz="2400" b="1"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795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196D14-C06A-424F-AFE6-56E68BCB80FD}"/>
              </a:ext>
            </a:extLst>
          </p:cNvPr>
          <p:cNvSpPr>
            <a:spLocks noGrp="1"/>
          </p:cNvSpPr>
          <p:nvPr>
            <p:ph type="sldNum" sz="quarter" idx="12"/>
          </p:nvPr>
        </p:nvSpPr>
        <p:spPr/>
        <p:txBody>
          <a:bodyPr/>
          <a:lstStyle/>
          <a:p>
            <a:fld id="{794071B5-D07C-40C4-A773-80FEDE03052E}" type="slidenum">
              <a:rPr lang="en-US" smtClean="0"/>
              <a:t>23</a:t>
            </a:fld>
            <a:endParaRPr lang="en-US" dirty="0"/>
          </a:p>
        </p:txBody>
      </p:sp>
      <p:sp>
        <p:nvSpPr>
          <p:cNvPr id="4" name="Slide Number Placeholder 3">
            <a:extLst>
              <a:ext uri="{FF2B5EF4-FFF2-40B4-BE49-F238E27FC236}">
                <a16:creationId xmlns:a16="http://schemas.microsoft.com/office/drawing/2014/main" id="{118CA93F-D128-1849-AF02-A5ADF50054D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073CC-40D5-4B23-8DF0-9BD0A0C12F2C}" type="slidenum">
              <a:rPr lang="en-US" smtClean="0"/>
              <a:pPr/>
              <a:t>23</a:t>
            </a:fld>
            <a:endParaRPr lang="en-US" dirty="0"/>
          </a:p>
        </p:txBody>
      </p:sp>
      <p:pic>
        <p:nvPicPr>
          <p:cNvPr id="5" name="Picture 4">
            <a:extLst>
              <a:ext uri="{FF2B5EF4-FFF2-40B4-BE49-F238E27FC236}">
                <a16:creationId xmlns:a16="http://schemas.microsoft.com/office/drawing/2014/main" id="{91E73381-64A3-8D47-BF23-80E86A3215A9}"/>
              </a:ext>
            </a:extLst>
          </p:cNvPr>
          <p:cNvPicPr>
            <a:picLocks noChangeAspect="1"/>
          </p:cNvPicPr>
          <p:nvPr/>
        </p:nvPicPr>
        <p:blipFill>
          <a:blip r:embed="rId2"/>
          <a:stretch>
            <a:fillRect/>
          </a:stretch>
        </p:blipFill>
        <p:spPr>
          <a:xfrm>
            <a:off x="6318145" y="1396180"/>
            <a:ext cx="4541956" cy="5451987"/>
          </a:xfrm>
          <a:prstGeom prst="rect">
            <a:avLst/>
          </a:prstGeom>
        </p:spPr>
      </p:pic>
      <p:sp>
        <p:nvSpPr>
          <p:cNvPr id="6" name="TextBox 5">
            <a:extLst>
              <a:ext uri="{FF2B5EF4-FFF2-40B4-BE49-F238E27FC236}">
                <a16:creationId xmlns:a16="http://schemas.microsoft.com/office/drawing/2014/main" id="{7947E581-02F1-4046-921A-20113134D8D4}"/>
              </a:ext>
            </a:extLst>
          </p:cNvPr>
          <p:cNvSpPr txBox="1"/>
          <p:nvPr/>
        </p:nvSpPr>
        <p:spPr>
          <a:xfrm>
            <a:off x="1661029" y="247769"/>
            <a:ext cx="4670446" cy="553998"/>
          </a:xfrm>
          <a:prstGeom prst="rect">
            <a:avLst/>
          </a:prstGeom>
          <a:noFill/>
        </p:spPr>
        <p:txBody>
          <a:bodyPr wrap="none" rtlCol="0">
            <a:spAutoFit/>
          </a:bodyPr>
          <a:lstStyle/>
          <a:p>
            <a:r>
              <a:rPr lang="fr-CA" sz="3000" b="1" dirty="0">
                <a:ea typeface="Verdana" panose="020B0604030504040204" pitchFamily="34" charset="0"/>
                <a:cs typeface="Verdana" panose="020B0604030504040204" pitchFamily="34" charset="0"/>
              </a:rPr>
              <a:t>Bassin versant du Lac </a:t>
            </a:r>
            <a:r>
              <a:rPr lang="fr-CA" sz="3000" b="1" dirty="0" err="1">
                <a:ea typeface="Verdana" panose="020B0604030504040204" pitchFamily="34" charset="0"/>
                <a:cs typeface="Verdana" panose="020B0604030504040204" pitchFamily="34" charset="0"/>
              </a:rPr>
              <a:t>Heney</a:t>
            </a:r>
            <a:endParaRPr lang="en-US" sz="3000" b="1" dirty="0"/>
          </a:p>
        </p:txBody>
      </p:sp>
      <p:sp>
        <p:nvSpPr>
          <p:cNvPr id="7" name="TextBox 6">
            <a:extLst>
              <a:ext uri="{FF2B5EF4-FFF2-40B4-BE49-F238E27FC236}">
                <a16:creationId xmlns:a16="http://schemas.microsoft.com/office/drawing/2014/main" id="{B07CAB86-B2DD-5C49-8E6D-BB59BD45C0F2}"/>
              </a:ext>
            </a:extLst>
          </p:cNvPr>
          <p:cNvSpPr txBox="1"/>
          <p:nvPr/>
        </p:nvSpPr>
        <p:spPr>
          <a:xfrm>
            <a:off x="1769808" y="1897625"/>
            <a:ext cx="4129548" cy="4401205"/>
          </a:xfrm>
          <a:prstGeom prst="rect">
            <a:avLst/>
          </a:prstGeom>
          <a:noFill/>
        </p:spPr>
        <p:txBody>
          <a:bodyPr wrap="square" rtlCol="0">
            <a:spAutoFit/>
          </a:bodyPr>
          <a:lstStyle/>
          <a:p>
            <a:r>
              <a:rPr lang="fr-CA" sz="2800" b="1" dirty="0"/>
              <a:t>Côté </a:t>
            </a:r>
            <a:r>
              <a:rPr lang="en-US" sz="2800" b="1" dirty="0" err="1"/>
              <a:t>Gracefield</a:t>
            </a:r>
            <a:endParaRPr lang="en-US" sz="2800" b="1" dirty="0"/>
          </a:p>
          <a:p>
            <a:pPr marL="285750" indent="-285750">
              <a:buFont typeface="Arial" panose="020B0604020202020204" pitchFamily="34" charset="0"/>
              <a:buChar char="•"/>
            </a:pPr>
            <a:r>
              <a:rPr lang="en-US" sz="2800" dirty="0"/>
              <a:t>Lac </a:t>
            </a:r>
            <a:r>
              <a:rPr lang="fr-CA" sz="2800" dirty="0"/>
              <a:t>à la Barbue</a:t>
            </a:r>
          </a:p>
          <a:p>
            <a:pPr marL="285750" indent="-285750">
              <a:buFont typeface="Arial" panose="020B0604020202020204" pitchFamily="34" charset="0"/>
              <a:buChar char="•"/>
            </a:pPr>
            <a:r>
              <a:rPr lang="fr-CA" sz="2800" dirty="0">
                <a:ea typeface="Verdana" panose="020B0604030504040204" pitchFamily="34" charset="0"/>
                <a:cs typeface="Verdana" panose="020B0604030504040204" pitchFamily="34" charset="0"/>
              </a:rPr>
              <a:t>Lac Desormeaux</a:t>
            </a:r>
          </a:p>
          <a:p>
            <a:pPr marL="285750" indent="-285750">
              <a:buFont typeface="Arial" panose="020B0604020202020204" pitchFamily="34" charset="0"/>
              <a:buChar char="•"/>
            </a:pPr>
            <a:r>
              <a:rPr lang="fr-CA" sz="2800" dirty="0">
                <a:ea typeface="Verdana" panose="020B0604030504040204" pitchFamily="34" charset="0"/>
                <a:cs typeface="Verdana" panose="020B0604030504040204" pitchFamily="34" charset="0"/>
              </a:rPr>
              <a:t>Lac du Chat  Sauvage</a:t>
            </a:r>
          </a:p>
          <a:p>
            <a:pPr marL="285750" indent="-285750">
              <a:buFont typeface="Arial" panose="020B0604020202020204" pitchFamily="34" charset="0"/>
              <a:buChar char="•"/>
            </a:pPr>
            <a:endParaRPr lang="fr-CA" sz="2800" dirty="0">
              <a:ea typeface="Verdana" panose="020B0604030504040204" pitchFamily="34" charset="0"/>
              <a:cs typeface="Verdana" panose="020B0604030504040204" pitchFamily="34" charset="0"/>
            </a:endParaRPr>
          </a:p>
          <a:p>
            <a:r>
              <a:rPr lang="fr-CA" sz="2800" b="1" dirty="0"/>
              <a:t>Côté</a:t>
            </a:r>
            <a:r>
              <a:rPr lang="fr-CA" sz="2800" b="1" dirty="0">
                <a:ea typeface="Verdana" panose="020B0604030504040204" pitchFamily="34" charset="0"/>
                <a:cs typeface="Verdana" panose="020B0604030504040204" pitchFamily="34" charset="0"/>
              </a:rPr>
              <a:t> Lac-Sainte-Marie</a:t>
            </a:r>
          </a:p>
          <a:p>
            <a:pPr marL="285750" indent="-285750">
              <a:buFont typeface="Arial" panose="020B0604020202020204" pitchFamily="34" charset="0"/>
              <a:buChar char="•"/>
            </a:pPr>
            <a:r>
              <a:rPr lang="fr-CA" sz="2800" dirty="0">
                <a:ea typeface="Verdana" panose="020B0604030504040204" pitchFamily="34" charset="0"/>
                <a:cs typeface="Verdana" panose="020B0604030504040204" pitchFamily="34" charset="0"/>
              </a:rPr>
              <a:t>Lac Vert</a:t>
            </a:r>
          </a:p>
          <a:p>
            <a:pPr marL="285750" indent="-285750">
              <a:buFont typeface="Arial" panose="020B0604020202020204" pitchFamily="34" charset="0"/>
              <a:buChar char="•"/>
            </a:pPr>
            <a:r>
              <a:rPr lang="fr-CA" sz="2800" dirty="0">
                <a:ea typeface="Verdana" panose="020B0604030504040204" pitchFamily="34" charset="0"/>
                <a:cs typeface="Verdana" panose="020B0604030504040204" pitchFamily="34" charset="0"/>
              </a:rPr>
              <a:t>Lac Noir</a:t>
            </a:r>
          </a:p>
          <a:p>
            <a:pPr marL="285750" indent="-285750">
              <a:buFont typeface="Arial" panose="020B0604020202020204" pitchFamily="34" charset="0"/>
              <a:buChar char="•"/>
            </a:pPr>
            <a:r>
              <a:rPr lang="fr-CA" sz="2800" dirty="0">
                <a:ea typeface="Verdana" panose="020B0604030504040204" pitchFamily="34" charset="0"/>
                <a:cs typeface="Verdana" panose="020B0604030504040204" pitchFamily="34" charset="0"/>
              </a:rPr>
              <a:t>Lac Long</a:t>
            </a:r>
            <a:endParaRPr lang="fr-CA"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799421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D8B51-F47A-7D4F-8809-2A2D23ECF246}"/>
              </a:ext>
            </a:extLst>
          </p:cNvPr>
          <p:cNvSpPr>
            <a:spLocks noGrp="1"/>
          </p:cNvSpPr>
          <p:nvPr>
            <p:ph type="sldNum" sz="quarter" idx="12"/>
          </p:nvPr>
        </p:nvSpPr>
        <p:spPr/>
        <p:txBody>
          <a:bodyPr/>
          <a:lstStyle/>
          <a:p>
            <a:fld id="{794071B5-D07C-40C4-A773-80FEDE03052E}" type="slidenum">
              <a:rPr lang="en-US" smtClean="0"/>
              <a:t>24</a:t>
            </a:fld>
            <a:endParaRPr lang="en-US" dirty="0"/>
          </a:p>
        </p:txBody>
      </p:sp>
      <p:pic>
        <p:nvPicPr>
          <p:cNvPr id="5" name="Picture 2">
            <a:extLst>
              <a:ext uri="{FF2B5EF4-FFF2-40B4-BE49-F238E27FC236}">
                <a16:creationId xmlns:a16="http://schemas.microsoft.com/office/drawing/2014/main" id="{F132B952-5FE1-5548-9F00-5EECF2DD5F59}"/>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17390"/>
          <a:stretch/>
        </p:blipFill>
        <p:spPr bwMode="auto">
          <a:xfrm>
            <a:off x="323993" y="1482536"/>
            <a:ext cx="4739325" cy="5066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4">
            <a:extLst>
              <a:ext uri="{FF2B5EF4-FFF2-40B4-BE49-F238E27FC236}">
                <a16:creationId xmlns:a16="http://schemas.microsoft.com/office/drawing/2014/main" id="{FD324CA1-CE68-6447-AD3F-D994D7CFC09D}"/>
              </a:ext>
            </a:extLst>
          </p:cNvPr>
          <p:cNvSpPr txBox="1">
            <a:spLocks/>
          </p:cNvSpPr>
          <p:nvPr/>
        </p:nvSpPr>
        <p:spPr>
          <a:xfrm>
            <a:off x="5194736" y="1644888"/>
            <a:ext cx="6918605" cy="48889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ltLang="en-US" sz="1800" dirty="0">
                <a:solidFill>
                  <a:srgbClr val="000000"/>
                </a:solidFill>
                <a:latin typeface="Arial" panose="020B0604020202020204" pitchFamily="34" charset="0"/>
                <a:cs typeface="Arial" panose="020B0604020202020204" pitchFamily="34" charset="0"/>
              </a:rPr>
              <a:t>1993: Fish farm secures $1M grant from Gov’t of Quebec</a:t>
            </a:r>
          </a:p>
          <a:p>
            <a:r>
              <a:rPr lang="en-CA" altLang="en-US" sz="1800" dirty="0">
                <a:latin typeface="Arial" panose="020B0604020202020204" pitchFamily="34" charset="0"/>
                <a:cs typeface="Arial" panose="020B0604020202020204" pitchFamily="34" charset="0"/>
              </a:rPr>
              <a:t>1995: Lac Heney assessed at high risk due to </a:t>
            </a:r>
            <a:r>
              <a:rPr lang="en-CA" altLang="en-US" sz="1800" dirty="0" err="1">
                <a:latin typeface="Arial" panose="020B0604020202020204" pitchFamily="34" charset="0"/>
                <a:cs typeface="Arial" panose="020B0604020202020204" pitchFamily="34" charset="0"/>
              </a:rPr>
              <a:t>Phospohorus</a:t>
            </a:r>
            <a:endParaRPr lang="en-CA" altLang="en-US" sz="1800" dirty="0">
              <a:solidFill>
                <a:srgbClr val="000000"/>
              </a:solidFill>
              <a:latin typeface="Arial" panose="020B0604020202020204" pitchFamily="34" charset="0"/>
              <a:cs typeface="Arial" panose="020B0604020202020204" pitchFamily="34" charset="0"/>
            </a:endParaRPr>
          </a:p>
          <a:p>
            <a:r>
              <a:rPr lang="en-CA" altLang="en-US" sz="1800" dirty="0">
                <a:solidFill>
                  <a:srgbClr val="000000"/>
                </a:solidFill>
                <a:latin typeface="Arial" panose="020B0604020202020204" pitchFamily="34" charset="0"/>
                <a:cs typeface="Arial" panose="020B0604020202020204" pitchFamily="34" charset="0"/>
              </a:rPr>
              <a:t>1999: </a:t>
            </a:r>
            <a:r>
              <a:rPr lang="en-CA" sz="1800" dirty="0">
                <a:latin typeface="Arial" panose="020B0604020202020204" pitchFamily="34" charset="0"/>
                <a:cs typeface="Arial" panose="020B0604020202020204" pitchFamily="34" charset="0"/>
              </a:rPr>
              <a:t>Closure of Fish Farm ordered by Gov’t of Quebec</a:t>
            </a:r>
            <a:endParaRPr lang="en-CA" altLang="en-US" sz="1800" dirty="0">
              <a:latin typeface="Arial" panose="020B0604020202020204" pitchFamily="34" charset="0"/>
              <a:cs typeface="Arial" panose="020B0604020202020204" pitchFamily="34" charset="0"/>
            </a:endParaRPr>
          </a:p>
          <a:p>
            <a:r>
              <a:rPr lang="en-CA" altLang="en-US" sz="1800" dirty="0">
                <a:solidFill>
                  <a:srgbClr val="000000"/>
                </a:solidFill>
                <a:latin typeface="Arial" panose="020B0604020202020204" pitchFamily="34" charset="0"/>
                <a:cs typeface="Arial" panose="020B0604020202020204" pitchFamily="34" charset="0"/>
              </a:rPr>
              <a:t>2000: </a:t>
            </a:r>
            <a:r>
              <a:rPr lang="en-CA" sz="1800" dirty="0">
                <a:latin typeface="Arial" panose="020B0604020202020204" pitchFamily="34" charset="0"/>
                <a:cs typeface="Arial" panose="020B0604020202020204" pitchFamily="34" charset="0"/>
              </a:rPr>
              <a:t>GQ continuance ($ 3-4 million) to the fish farm</a:t>
            </a:r>
            <a:endParaRPr lang="en-CA" altLang="en-US" sz="1800" dirty="0">
              <a:latin typeface="Arial" panose="020B0604020202020204" pitchFamily="34" charset="0"/>
              <a:cs typeface="Arial" panose="020B0604020202020204" pitchFamily="34" charset="0"/>
            </a:endParaRPr>
          </a:p>
          <a:p>
            <a:r>
              <a:rPr lang="en-CA" altLang="en-US" sz="1800" dirty="0">
                <a:solidFill>
                  <a:srgbClr val="000000"/>
                </a:solidFill>
                <a:latin typeface="Arial" panose="020B0604020202020204" pitchFamily="34" charset="0"/>
                <a:cs typeface="Arial" panose="020B0604020202020204" pitchFamily="34" charset="0"/>
              </a:rPr>
              <a:t>2001: </a:t>
            </a:r>
            <a:r>
              <a:rPr lang="en-CA" sz="1800" dirty="0">
                <a:latin typeface="Arial" panose="020B0604020202020204" pitchFamily="34" charset="0"/>
                <a:cs typeface="Arial" panose="020B0604020202020204" pitchFamily="34" charset="0"/>
              </a:rPr>
              <a:t>GQ continuance ($ 4-5 million) to the lake association</a:t>
            </a:r>
            <a:endParaRPr lang="en-CA" altLang="en-US" sz="1800" dirty="0">
              <a:latin typeface="Arial" panose="020B0604020202020204" pitchFamily="34" charset="0"/>
              <a:cs typeface="Arial" panose="020B0604020202020204" pitchFamily="34" charset="0"/>
            </a:endParaRPr>
          </a:p>
          <a:p>
            <a:r>
              <a:rPr lang="en-CA" altLang="en-US" sz="1800" dirty="0">
                <a:solidFill>
                  <a:srgbClr val="000000"/>
                </a:solidFill>
                <a:latin typeface="Arial" panose="020B0604020202020204" pitchFamily="34" charset="0"/>
                <a:cs typeface="Arial" panose="020B0604020202020204" pitchFamily="34" charset="0"/>
              </a:rPr>
              <a:t>2003: </a:t>
            </a:r>
            <a:r>
              <a:rPr lang="en-CA" altLang="en-US" sz="1800" i="1" dirty="0" err="1">
                <a:solidFill>
                  <a:srgbClr val="000000"/>
                </a:solidFill>
                <a:latin typeface="Arial" panose="020B0604020202020204" pitchFamily="34" charset="0"/>
                <a:cs typeface="Arial" panose="020B0604020202020204" pitchFamily="34" charset="0"/>
              </a:rPr>
              <a:t>Comité</a:t>
            </a:r>
            <a:r>
              <a:rPr lang="en-CA" altLang="en-US" sz="1800" i="1" dirty="0">
                <a:solidFill>
                  <a:srgbClr val="000000"/>
                </a:solidFill>
                <a:latin typeface="Arial" panose="020B0604020202020204" pitchFamily="34" charset="0"/>
                <a:cs typeface="Arial" panose="020B0604020202020204" pitchFamily="34" charset="0"/>
              </a:rPr>
              <a:t> </a:t>
            </a:r>
            <a:r>
              <a:rPr lang="en-CA" altLang="en-US" sz="1800" i="1" dirty="0" err="1">
                <a:solidFill>
                  <a:srgbClr val="000000"/>
                </a:solidFill>
                <a:latin typeface="Arial" panose="020B0604020202020204" pitchFamily="34" charset="0"/>
                <a:cs typeface="Arial" panose="020B0604020202020204" pitchFamily="34" charset="0"/>
              </a:rPr>
              <a:t>paritaire</a:t>
            </a:r>
            <a:r>
              <a:rPr lang="en-CA" sz="1800" i="1" dirty="0">
                <a:latin typeface="Arial" panose="020B0604020202020204" pitchFamily="34" charset="0"/>
                <a:cs typeface="Arial" panose="020B0604020202020204" pitchFamily="34" charset="0"/>
              </a:rPr>
              <a:t> </a:t>
            </a:r>
            <a:r>
              <a:rPr lang="en-CA" sz="1800" dirty="0">
                <a:latin typeface="Arial" panose="020B0604020202020204" pitchFamily="34" charset="0"/>
                <a:cs typeface="Arial" panose="020B0604020202020204" pitchFamily="34" charset="0"/>
              </a:rPr>
              <a:t>formed (MDDEP – Lake Association)</a:t>
            </a:r>
            <a:endParaRPr lang="en-CA" altLang="en-US" sz="1800" dirty="0">
              <a:latin typeface="Arial" panose="020B0604020202020204" pitchFamily="34" charset="0"/>
              <a:cs typeface="Arial" panose="020B0604020202020204" pitchFamily="34" charset="0"/>
            </a:endParaRPr>
          </a:p>
          <a:p>
            <a:r>
              <a:rPr lang="en-CA" altLang="en-US" sz="1800" dirty="0">
                <a:solidFill>
                  <a:srgbClr val="000000"/>
                </a:solidFill>
                <a:latin typeface="Arial" panose="020B0604020202020204" pitchFamily="34" charset="0"/>
                <a:cs typeface="Arial" panose="020B0604020202020204" pitchFamily="34" charset="0"/>
              </a:rPr>
              <a:t>2003-2006: </a:t>
            </a:r>
            <a:r>
              <a:rPr lang="en-CA" sz="1800" dirty="0">
                <a:latin typeface="Arial" panose="020B0604020202020204" pitchFamily="34" charset="0"/>
                <a:cs typeface="Arial" panose="020B0604020202020204" pitchFamily="34" charset="0"/>
              </a:rPr>
              <a:t>Research, feasibility study on lake treatment</a:t>
            </a:r>
            <a:endParaRPr lang="en-CA" altLang="en-US" sz="1800" dirty="0">
              <a:latin typeface="Arial" panose="020B0604020202020204" pitchFamily="34" charset="0"/>
              <a:cs typeface="Arial" panose="020B0604020202020204" pitchFamily="34" charset="0"/>
            </a:endParaRPr>
          </a:p>
          <a:p>
            <a:r>
              <a:rPr lang="en-CA" altLang="en-US" sz="1800" dirty="0">
                <a:solidFill>
                  <a:srgbClr val="0070C0"/>
                </a:solidFill>
                <a:latin typeface="Arial" panose="020B0604020202020204" pitchFamily="34" charset="0"/>
                <a:cs typeface="Arial" panose="020B0604020202020204" pitchFamily="34" charset="0"/>
              </a:rPr>
              <a:t>Nov. 2007: Lac Heney treated with FeCI3 ( 1st in the world ! )</a:t>
            </a:r>
          </a:p>
          <a:p>
            <a:r>
              <a:rPr lang="en-CA" altLang="en-US" sz="1800" dirty="0">
                <a:solidFill>
                  <a:srgbClr val="000000"/>
                </a:solidFill>
                <a:latin typeface="Arial" panose="020B0604020202020204" pitchFamily="34" charset="0"/>
                <a:cs typeface="Arial" panose="020B0604020202020204" pitchFamily="34" charset="0"/>
              </a:rPr>
              <a:t>2008-Present </a:t>
            </a:r>
            <a:r>
              <a:rPr lang="en-CA" altLang="en-US" sz="1800" dirty="0">
                <a:latin typeface="Arial" panose="020B0604020202020204" pitchFamily="34" charset="0"/>
                <a:cs typeface="Arial" panose="020B0604020202020204" pitchFamily="34" charset="0"/>
              </a:rPr>
              <a:t>: </a:t>
            </a:r>
            <a:r>
              <a:rPr lang="en-CA" sz="1800" dirty="0">
                <a:latin typeface="Arial" panose="020B0604020202020204" pitchFamily="34" charset="0"/>
                <a:cs typeface="Arial" panose="020B0604020202020204" pitchFamily="34" charset="0"/>
              </a:rPr>
              <a:t>Monitoring the effects of FeCl3 Treatment</a:t>
            </a:r>
            <a:endParaRPr lang="en-CA" altLang="en-US" sz="1800"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66C9AE93-0E07-5449-B592-E445E12FA8E5}"/>
              </a:ext>
            </a:extLst>
          </p:cNvPr>
          <p:cNvCxnSpPr/>
          <p:nvPr/>
        </p:nvCxnSpPr>
        <p:spPr>
          <a:xfrm>
            <a:off x="491320" y="6533867"/>
            <a:ext cx="4339988" cy="1364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A77D3E4-5C72-368E-C552-9DA019949320}"/>
              </a:ext>
            </a:extLst>
          </p:cNvPr>
          <p:cNvSpPr txBox="1"/>
          <p:nvPr/>
        </p:nvSpPr>
        <p:spPr>
          <a:xfrm>
            <a:off x="1678899" y="269825"/>
            <a:ext cx="3556423" cy="553998"/>
          </a:xfrm>
          <a:prstGeom prst="rect">
            <a:avLst/>
          </a:prstGeom>
          <a:noFill/>
        </p:spPr>
        <p:txBody>
          <a:bodyPr wrap="none" rtlCol="0">
            <a:spAutoFit/>
          </a:bodyPr>
          <a:lstStyle/>
          <a:p>
            <a:r>
              <a:rPr lang="en-US" sz="3000" b="1" dirty="0"/>
              <a:t>Chronology of Events</a:t>
            </a:r>
          </a:p>
        </p:txBody>
      </p:sp>
    </p:spTree>
    <p:extLst>
      <p:ext uri="{BB962C8B-B14F-4D97-AF65-F5344CB8AC3E}">
        <p14:creationId xmlns:p14="http://schemas.microsoft.com/office/powerpoint/2010/main" val="2564146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687419" y="-189586"/>
            <a:ext cx="9024797" cy="1441639"/>
          </a:xfrm>
        </p:spPr>
        <p:txBody>
          <a:bodyPr>
            <a:noAutofit/>
          </a:bodyPr>
          <a:lstStyle/>
          <a:p>
            <a:r>
              <a:rPr lang="en-US" sz="3200" b="1" dirty="0">
                <a:latin typeface="+mn-lt"/>
                <a:cs typeface="Arial" panose="020B0604020202020204" pitchFamily="34" charset="0"/>
              </a:rPr>
              <a:t>2021 Sampling Details &amp; Locations</a:t>
            </a:r>
            <a:endParaRPr lang="en-CA" sz="3200" b="1" dirty="0">
              <a:latin typeface="+mn-lt"/>
              <a:cs typeface="Arial" panose="020B0604020202020204" pitchFamily="34" charset="0"/>
            </a:endParaRPr>
          </a:p>
        </p:txBody>
      </p:sp>
      <p:sp>
        <p:nvSpPr>
          <p:cNvPr id="7" name="Content Placeholder 6"/>
          <p:cNvSpPr>
            <a:spLocks noGrp="1"/>
          </p:cNvSpPr>
          <p:nvPr>
            <p:ph sz="half" idx="4294967295"/>
          </p:nvPr>
        </p:nvSpPr>
        <p:spPr>
          <a:xfrm>
            <a:off x="350520" y="1813239"/>
            <a:ext cx="6496817" cy="4326303"/>
          </a:xfrm>
        </p:spPr>
        <p:txBody>
          <a:bodyPr>
            <a:noAutofit/>
          </a:bodyPr>
          <a:lstStyle/>
          <a:p>
            <a:pPr marL="0" indent="0">
              <a:buNone/>
            </a:pPr>
            <a:r>
              <a:rPr lang="en-CA" sz="2400" b="1" dirty="0">
                <a:cs typeface="Arial" panose="020B0604020202020204" pitchFamily="34" charset="0"/>
              </a:rPr>
              <a:t>Kilgour &amp; Associates</a:t>
            </a:r>
          </a:p>
          <a:p>
            <a:pPr lvl="1">
              <a:spcAft>
                <a:spcPts val="1000"/>
              </a:spcAft>
              <a:buFont typeface="Wingdings" pitchFamily="2" charset="2"/>
              <a:buChar char="Ø"/>
            </a:pPr>
            <a:r>
              <a:rPr lang="en-CA" sz="2000" dirty="0" err="1">
                <a:cs typeface="Arial" panose="020B0604020202020204" pitchFamily="34" charset="0"/>
              </a:rPr>
              <a:t>Heney</a:t>
            </a:r>
            <a:r>
              <a:rPr lang="en-US" sz="2000" dirty="0">
                <a:cs typeface="Arial" panose="020B0604020202020204" pitchFamily="34" charset="0"/>
              </a:rPr>
              <a:t> &amp; 4 Watershed Lakes </a:t>
            </a:r>
          </a:p>
          <a:p>
            <a:pPr lvl="2">
              <a:spcAft>
                <a:spcPts val="1000"/>
              </a:spcAft>
            </a:pPr>
            <a:r>
              <a:rPr lang="en-US" dirty="0">
                <a:cs typeface="Arial" panose="020B0604020202020204" pitchFamily="34" charset="0"/>
              </a:rPr>
              <a:t>Summer &amp; Fall water sampling of TP, DO, Secchi Dish &amp; Temperature </a:t>
            </a:r>
          </a:p>
          <a:p>
            <a:pPr lvl="2">
              <a:spcAft>
                <a:spcPts val="1000"/>
              </a:spcAft>
            </a:pPr>
            <a:r>
              <a:rPr lang="en-US" dirty="0">
                <a:cs typeface="Arial" panose="020B0604020202020204" pitchFamily="34" charset="0"/>
              </a:rPr>
              <a:t>Sediment investigation of FE:P ratio</a:t>
            </a:r>
          </a:p>
          <a:p>
            <a:pPr marL="457200" lvl="1" indent="0">
              <a:spcAft>
                <a:spcPts val="1000"/>
              </a:spcAft>
              <a:buNone/>
            </a:pPr>
            <a:endParaRPr lang="en-US" sz="2000" b="1" dirty="0">
              <a:cs typeface="Arial" panose="020B0604020202020204" pitchFamily="34" charset="0"/>
            </a:endParaRPr>
          </a:p>
          <a:p>
            <a:pPr marL="0" lvl="1" indent="0">
              <a:buNone/>
            </a:pPr>
            <a:r>
              <a:rPr lang="en-CA" b="1" dirty="0">
                <a:cs typeface="Arial" panose="020B0604020202020204" pitchFamily="34" charset="0"/>
              </a:rPr>
              <a:t>ABVLH (TM/CL)</a:t>
            </a:r>
          </a:p>
          <a:p>
            <a:pPr marL="800100" lvl="2" indent="-342900">
              <a:spcAft>
                <a:spcPts val="1000"/>
              </a:spcAft>
              <a:buFont typeface="Wingdings" pitchFamily="2" charset="2"/>
              <a:buChar char="Ø"/>
            </a:pPr>
            <a:r>
              <a:rPr lang="en-CA" dirty="0">
                <a:cs typeface="Arial" panose="020B0604020202020204" pitchFamily="34" charset="0"/>
              </a:rPr>
              <a:t>Monthly monitoring of T, DO and </a:t>
            </a:r>
            <a:r>
              <a:rPr lang="en-US" dirty="0">
                <a:cs typeface="Arial" panose="020B0604020202020204" pitchFamily="34" charset="0"/>
              </a:rPr>
              <a:t>Secchi Dish </a:t>
            </a:r>
          </a:p>
          <a:p>
            <a:pPr marL="800100" lvl="2" indent="-342900">
              <a:spcAft>
                <a:spcPts val="1000"/>
              </a:spcAft>
              <a:buFont typeface="Wingdings" pitchFamily="2" charset="2"/>
              <a:buChar char="Ø"/>
            </a:pPr>
            <a:r>
              <a:rPr lang="en-CA" sz="2000" dirty="0">
                <a:cs typeface="Arial" panose="020B0604020202020204" pitchFamily="34" charset="0"/>
              </a:rPr>
              <a:t>Participation in RSVL Quebec program</a:t>
            </a:r>
          </a:p>
          <a:p>
            <a:pPr marL="800100" lvl="2" indent="-342900">
              <a:spcAft>
                <a:spcPts val="1000"/>
              </a:spcAft>
              <a:buFont typeface="Wingdings" pitchFamily="2" charset="2"/>
              <a:buChar char="Ø"/>
            </a:pPr>
            <a:r>
              <a:rPr lang="en-CA" sz="2000" dirty="0">
                <a:cs typeface="Arial" panose="020B0604020202020204" pitchFamily="34" charset="0"/>
              </a:rPr>
              <a:t>Three events of TP, chlorophyll a, organic carbon</a:t>
            </a:r>
            <a:endParaRPr lang="en-US" sz="2000" dirty="0">
              <a:cs typeface="Arial" panose="020B0604020202020204" pitchFamily="34" charset="0"/>
            </a:endParaRPr>
          </a:p>
          <a:p>
            <a:pPr marL="0" indent="0">
              <a:buNone/>
            </a:pPr>
            <a:endParaRPr lang="en-US" sz="3600" dirty="0"/>
          </a:p>
          <a:p>
            <a:endParaRPr lang="en-CA" sz="3600" dirty="0"/>
          </a:p>
        </p:txBody>
      </p:sp>
      <p:grpSp>
        <p:nvGrpSpPr>
          <p:cNvPr id="8" name="Group 7">
            <a:extLst>
              <a:ext uri="{FF2B5EF4-FFF2-40B4-BE49-F238E27FC236}">
                <a16:creationId xmlns:a16="http://schemas.microsoft.com/office/drawing/2014/main" id="{7A19EC36-8EDC-4168-B405-6A66007FC5C3}"/>
              </a:ext>
            </a:extLst>
          </p:cNvPr>
          <p:cNvGrpSpPr/>
          <p:nvPr/>
        </p:nvGrpSpPr>
        <p:grpSpPr>
          <a:xfrm>
            <a:off x="7789379" y="1440872"/>
            <a:ext cx="4144001" cy="5412084"/>
            <a:chOff x="7068944" y="501821"/>
            <a:chExt cx="5050596" cy="6323427"/>
          </a:xfrm>
        </p:grpSpPr>
        <p:grpSp>
          <p:nvGrpSpPr>
            <p:cNvPr id="4" name="Group 3">
              <a:extLst>
                <a:ext uri="{FF2B5EF4-FFF2-40B4-BE49-F238E27FC236}">
                  <a16:creationId xmlns:a16="http://schemas.microsoft.com/office/drawing/2014/main" id="{30988D93-DA5E-40D6-8721-9E668DB9DEE9}"/>
                </a:ext>
              </a:extLst>
            </p:cNvPr>
            <p:cNvGrpSpPr/>
            <p:nvPr/>
          </p:nvGrpSpPr>
          <p:grpSpPr>
            <a:xfrm>
              <a:off x="7068944" y="501821"/>
              <a:ext cx="5050596" cy="6323427"/>
              <a:chOff x="7078469" y="447676"/>
              <a:chExt cx="5050596" cy="6323427"/>
            </a:xfrm>
          </p:grpSpPr>
          <p:pic>
            <p:nvPicPr>
              <p:cNvPr id="13" name="Picture 12">
                <a:extLst>
                  <a:ext uri="{FF2B5EF4-FFF2-40B4-BE49-F238E27FC236}">
                    <a16:creationId xmlns:a16="http://schemas.microsoft.com/office/drawing/2014/main" id="{E1D05F86-A78B-4BEE-9BFD-12F9264C02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78469" y="447676"/>
                <a:ext cx="5050596" cy="6323427"/>
              </a:xfrm>
              <a:prstGeom prst="rect">
                <a:avLst/>
              </a:prstGeom>
              <a:noFill/>
            </p:spPr>
          </p:pic>
          <p:sp>
            <p:nvSpPr>
              <p:cNvPr id="2" name="Flowchart: Connector 1">
                <a:extLst>
                  <a:ext uri="{FF2B5EF4-FFF2-40B4-BE49-F238E27FC236}">
                    <a16:creationId xmlns:a16="http://schemas.microsoft.com/office/drawing/2014/main" id="{5E8885B2-29A9-408D-8D9E-CC58D52EEF65}"/>
                  </a:ext>
                </a:extLst>
              </p:cNvPr>
              <p:cNvSpPr/>
              <p:nvPr/>
            </p:nvSpPr>
            <p:spPr bwMode="auto">
              <a:xfrm>
                <a:off x="8543924" y="3086098"/>
                <a:ext cx="114300" cy="128587"/>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dirty="0">
                  <a:ln>
                    <a:noFill/>
                  </a:ln>
                  <a:solidFill>
                    <a:schemeClr val="bg1"/>
                  </a:solidFill>
                  <a:effectLst/>
                  <a:latin typeface="Arial" charset="0"/>
                  <a:ea typeface="MS Gothic" charset="-128"/>
                </a:endParaRPr>
              </a:p>
            </p:txBody>
          </p:sp>
          <p:sp>
            <p:nvSpPr>
              <p:cNvPr id="22" name="Flowchart: Connector 21">
                <a:extLst>
                  <a:ext uri="{FF2B5EF4-FFF2-40B4-BE49-F238E27FC236}">
                    <a16:creationId xmlns:a16="http://schemas.microsoft.com/office/drawing/2014/main" id="{1E563854-6D12-4C7F-8E51-516EB0CBEEDD}"/>
                  </a:ext>
                </a:extLst>
              </p:cNvPr>
              <p:cNvSpPr/>
              <p:nvPr/>
            </p:nvSpPr>
            <p:spPr bwMode="auto">
              <a:xfrm>
                <a:off x="10558461" y="1538286"/>
                <a:ext cx="114300" cy="128587"/>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dirty="0">
                  <a:ln>
                    <a:noFill/>
                  </a:ln>
                  <a:solidFill>
                    <a:schemeClr val="bg1"/>
                  </a:solidFill>
                  <a:effectLst/>
                  <a:latin typeface="Arial" charset="0"/>
                  <a:ea typeface="MS Gothic" charset="-128"/>
                </a:endParaRPr>
              </a:p>
            </p:txBody>
          </p:sp>
          <p:sp>
            <p:nvSpPr>
              <p:cNvPr id="23" name="Flowchart: Connector 22">
                <a:extLst>
                  <a:ext uri="{FF2B5EF4-FFF2-40B4-BE49-F238E27FC236}">
                    <a16:creationId xmlns:a16="http://schemas.microsoft.com/office/drawing/2014/main" id="{EA2518FC-87F8-46B7-924A-E5C5DE1C6B15}"/>
                  </a:ext>
                </a:extLst>
              </p:cNvPr>
              <p:cNvSpPr/>
              <p:nvPr/>
            </p:nvSpPr>
            <p:spPr bwMode="auto">
              <a:xfrm>
                <a:off x="8429624" y="4933363"/>
                <a:ext cx="114300" cy="128587"/>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dirty="0">
                  <a:ln>
                    <a:noFill/>
                  </a:ln>
                  <a:solidFill>
                    <a:schemeClr val="bg1"/>
                  </a:solidFill>
                  <a:effectLst/>
                  <a:latin typeface="Arial" charset="0"/>
                  <a:ea typeface="MS Gothic" charset="-128"/>
                </a:endParaRPr>
              </a:p>
            </p:txBody>
          </p:sp>
          <p:sp>
            <p:nvSpPr>
              <p:cNvPr id="24" name="Flowchart: Connector 23">
                <a:extLst>
                  <a:ext uri="{FF2B5EF4-FFF2-40B4-BE49-F238E27FC236}">
                    <a16:creationId xmlns:a16="http://schemas.microsoft.com/office/drawing/2014/main" id="{3C769B94-F2DA-4178-A164-EB557B6A41CC}"/>
                  </a:ext>
                </a:extLst>
              </p:cNvPr>
              <p:cNvSpPr/>
              <p:nvPr/>
            </p:nvSpPr>
            <p:spPr bwMode="auto">
              <a:xfrm>
                <a:off x="9248774" y="3971922"/>
                <a:ext cx="114300" cy="128587"/>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dirty="0">
                  <a:ln>
                    <a:noFill/>
                  </a:ln>
                  <a:solidFill>
                    <a:schemeClr val="bg1"/>
                  </a:solidFill>
                  <a:effectLst/>
                  <a:latin typeface="Arial" charset="0"/>
                  <a:ea typeface="MS Gothic" charset="-128"/>
                </a:endParaRPr>
              </a:p>
            </p:txBody>
          </p:sp>
          <p:sp>
            <p:nvSpPr>
              <p:cNvPr id="25" name="Flowchart: Connector 24">
                <a:extLst>
                  <a:ext uri="{FF2B5EF4-FFF2-40B4-BE49-F238E27FC236}">
                    <a16:creationId xmlns:a16="http://schemas.microsoft.com/office/drawing/2014/main" id="{8F2D6B38-7653-4B87-8805-491C591F5A34}"/>
                  </a:ext>
                </a:extLst>
              </p:cNvPr>
              <p:cNvSpPr/>
              <p:nvPr/>
            </p:nvSpPr>
            <p:spPr bwMode="auto">
              <a:xfrm>
                <a:off x="8696324" y="5372098"/>
                <a:ext cx="114300" cy="128587"/>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dirty="0">
                  <a:ln>
                    <a:noFill/>
                  </a:ln>
                  <a:solidFill>
                    <a:schemeClr val="bg1"/>
                  </a:solidFill>
                  <a:effectLst/>
                  <a:latin typeface="Arial" charset="0"/>
                  <a:ea typeface="MS Gothic" charset="-128"/>
                </a:endParaRPr>
              </a:p>
            </p:txBody>
          </p:sp>
        </p:grpSp>
        <p:sp>
          <p:nvSpPr>
            <p:cNvPr id="26" name="Flowchart: Connector 25">
              <a:extLst>
                <a:ext uri="{FF2B5EF4-FFF2-40B4-BE49-F238E27FC236}">
                  <a16:creationId xmlns:a16="http://schemas.microsoft.com/office/drawing/2014/main" id="{26F5C21F-2980-4F05-95EE-242B0E47590F}"/>
                </a:ext>
              </a:extLst>
            </p:cNvPr>
            <p:cNvSpPr/>
            <p:nvPr/>
          </p:nvSpPr>
          <p:spPr bwMode="auto">
            <a:xfrm>
              <a:off x="10706110" y="3681396"/>
              <a:ext cx="114301" cy="114303"/>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dirty="0">
                <a:ln>
                  <a:noFill/>
                </a:ln>
                <a:solidFill>
                  <a:schemeClr val="bg1"/>
                </a:solidFill>
                <a:effectLst/>
                <a:latin typeface="Arial" charset="0"/>
                <a:ea typeface="MS Gothic" charset="-128"/>
              </a:endParaRPr>
            </a:p>
          </p:txBody>
        </p:sp>
      </p:grpSp>
    </p:spTree>
    <p:extLst>
      <p:ext uri="{BB962C8B-B14F-4D97-AF65-F5344CB8AC3E}">
        <p14:creationId xmlns:p14="http://schemas.microsoft.com/office/powerpoint/2010/main" val="22902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BD4CA7-3C1D-43E4-B653-8D4A838BEC17}"/>
              </a:ext>
            </a:extLst>
          </p:cNvPr>
          <p:cNvSpPr/>
          <p:nvPr/>
        </p:nvSpPr>
        <p:spPr>
          <a:xfrm>
            <a:off x="1677183" y="252941"/>
            <a:ext cx="10189028" cy="553998"/>
          </a:xfrm>
          <a:prstGeom prst="rect">
            <a:avLst/>
          </a:prstGeom>
        </p:spPr>
        <p:txBody>
          <a:bodyPr wrap="square">
            <a:spAutoFit/>
          </a:bodyPr>
          <a:lstStyle/>
          <a:p>
            <a:r>
              <a:rPr lang="en-CA" altLang="en-US" sz="3000" b="1" dirty="0">
                <a:latin typeface="Arial" panose="020B0604020202020204" pitchFamily="34" charset="0"/>
                <a:cs typeface="Arial" panose="020B0604020202020204" pitchFamily="34" charset="0"/>
              </a:rPr>
              <a:t>Lac Heney </a:t>
            </a:r>
            <a:r>
              <a:rPr lang="en-CA" altLang="en-US" sz="3000" b="1" dirty="0">
                <a:latin typeface="Arial" panose="020B0604020202020204" pitchFamily="34" charset="0"/>
                <a:ea typeface="MS Gothic" pitchFamily="49" charset="-128"/>
                <a:cs typeface="Arial" panose="020B0604020202020204" pitchFamily="34" charset="0"/>
              </a:rPr>
              <a:t>Phosphorus Concentration </a:t>
            </a:r>
            <a:r>
              <a:rPr lang="fr-CA" altLang="en-US" sz="3000" b="1" dirty="0">
                <a:latin typeface="Arial" panose="020B0604020202020204" pitchFamily="34" charset="0"/>
                <a:ea typeface="MS Gothic" pitchFamily="49" charset="-128"/>
                <a:cs typeface="Arial" panose="020B0604020202020204" pitchFamily="34" charset="0"/>
              </a:rPr>
              <a:t>(ug/L)</a:t>
            </a:r>
            <a:endParaRPr lang="fr-CA" sz="30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5D98E50-900A-48B9-9FC8-30B9C96EE778}"/>
              </a:ext>
            </a:extLst>
          </p:cNvPr>
          <p:cNvSpPr txBox="1"/>
          <p:nvPr/>
        </p:nvSpPr>
        <p:spPr>
          <a:xfrm>
            <a:off x="7316270" y="2201829"/>
            <a:ext cx="3715328" cy="461665"/>
          </a:xfrm>
          <a:prstGeom prst="rect">
            <a:avLst/>
          </a:prstGeom>
          <a:solidFill>
            <a:srgbClr val="FFFF00"/>
          </a:solidFill>
          <a:ln>
            <a:solidFill>
              <a:schemeClr val="tx1"/>
            </a:solidFill>
          </a:ln>
        </p:spPr>
        <p:txBody>
          <a:bodyPr wrap="square" rtlCol="0">
            <a:spAutoFit/>
          </a:bodyPr>
          <a:lstStyle/>
          <a:p>
            <a:pPr algn="ctr"/>
            <a:r>
              <a:rPr lang="en-US" sz="2400" dirty="0"/>
              <a:t>2021 TP = 13.7 ug/L  </a:t>
            </a:r>
          </a:p>
        </p:txBody>
      </p:sp>
      <p:grpSp>
        <p:nvGrpSpPr>
          <p:cNvPr id="40" name="Group 39">
            <a:extLst>
              <a:ext uri="{FF2B5EF4-FFF2-40B4-BE49-F238E27FC236}">
                <a16:creationId xmlns:a16="http://schemas.microsoft.com/office/drawing/2014/main" id="{D5639C43-3BCA-0563-72CE-E968033F0E48}"/>
              </a:ext>
            </a:extLst>
          </p:cNvPr>
          <p:cNvGrpSpPr/>
          <p:nvPr/>
        </p:nvGrpSpPr>
        <p:grpSpPr>
          <a:xfrm>
            <a:off x="3422649" y="2435173"/>
            <a:ext cx="8661401" cy="3537451"/>
            <a:chOff x="-1" y="2407475"/>
            <a:chExt cx="12058651" cy="4172698"/>
          </a:xfrm>
        </p:grpSpPr>
        <p:grpSp>
          <p:nvGrpSpPr>
            <p:cNvPr id="9" name="Group 8">
              <a:extLst>
                <a:ext uri="{FF2B5EF4-FFF2-40B4-BE49-F238E27FC236}">
                  <a16:creationId xmlns:a16="http://schemas.microsoft.com/office/drawing/2014/main" id="{7B693F2B-5167-C9D3-17A3-2FD1C903AD86}"/>
                </a:ext>
              </a:extLst>
            </p:cNvPr>
            <p:cNvGrpSpPr/>
            <p:nvPr/>
          </p:nvGrpSpPr>
          <p:grpSpPr>
            <a:xfrm>
              <a:off x="-1" y="2407475"/>
              <a:ext cx="12058651" cy="4172698"/>
              <a:chOff x="0" y="2421454"/>
              <a:chExt cx="12058651" cy="4172698"/>
            </a:xfrm>
          </p:grpSpPr>
          <p:pic>
            <p:nvPicPr>
              <p:cNvPr id="4" name="Picture 3">
                <a:extLst>
                  <a:ext uri="{FF2B5EF4-FFF2-40B4-BE49-F238E27FC236}">
                    <a16:creationId xmlns:a16="http://schemas.microsoft.com/office/drawing/2014/main" id="{1B30CFE6-28FD-9D4F-DF3A-ECC37F45B41E}"/>
                  </a:ext>
                </a:extLst>
              </p:cNvPr>
              <p:cNvPicPr>
                <a:picLocks noChangeAspect="1"/>
              </p:cNvPicPr>
              <p:nvPr/>
            </p:nvPicPr>
            <p:blipFill>
              <a:blip r:embed="rId2"/>
              <a:stretch>
                <a:fillRect/>
              </a:stretch>
            </p:blipFill>
            <p:spPr>
              <a:xfrm>
                <a:off x="1909899" y="2999803"/>
                <a:ext cx="10148752" cy="3594349"/>
              </a:xfrm>
              <a:prstGeom prst="rect">
                <a:avLst/>
              </a:prstGeom>
            </p:spPr>
          </p:pic>
          <p:grpSp>
            <p:nvGrpSpPr>
              <p:cNvPr id="12" name="Group 11">
                <a:extLst>
                  <a:ext uri="{FF2B5EF4-FFF2-40B4-BE49-F238E27FC236}">
                    <a16:creationId xmlns:a16="http://schemas.microsoft.com/office/drawing/2014/main" id="{169E2A17-7128-4923-BC9D-5298D1BDC9E1}"/>
                  </a:ext>
                </a:extLst>
              </p:cNvPr>
              <p:cNvGrpSpPr/>
              <p:nvPr/>
            </p:nvGrpSpPr>
            <p:grpSpPr>
              <a:xfrm>
                <a:off x="0" y="2421454"/>
                <a:ext cx="2036188" cy="3663939"/>
                <a:chOff x="1178613" y="2575498"/>
                <a:chExt cx="2513783" cy="2797718"/>
              </a:xfrm>
            </p:grpSpPr>
            <p:sp>
              <p:nvSpPr>
                <p:cNvPr id="13" name="TextBox 12">
                  <a:extLst>
                    <a:ext uri="{FF2B5EF4-FFF2-40B4-BE49-F238E27FC236}">
                      <a16:creationId xmlns:a16="http://schemas.microsoft.com/office/drawing/2014/main" id="{8874BE24-AD5F-4576-8750-4C9B31F7C957}"/>
                    </a:ext>
                  </a:extLst>
                </p:cNvPr>
                <p:cNvSpPr txBox="1"/>
                <p:nvPr/>
              </p:nvSpPr>
              <p:spPr>
                <a:xfrm>
                  <a:off x="2135560" y="4715852"/>
                  <a:ext cx="1556836" cy="349968"/>
                </a:xfrm>
                <a:prstGeom prst="rect">
                  <a:avLst/>
                </a:prstGeom>
                <a:noFill/>
              </p:spPr>
              <p:txBody>
                <a:bodyPr wrap="none" rtlCol="0">
                  <a:spAutoFit/>
                </a:bodyPr>
                <a:lstStyle/>
                <a:p>
                  <a:pPr defTabSz="447675" fontAlgn="base" hangingPunct="0">
                    <a:lnSpc>
                      <a:spcPct val="93000"/>
                    </a:lnSpc>
                    <a:spcBef>
                      <a:spcPct val="0"/>
                    </a:spcBef>
                    <a:spcAft>
                      <a:spcPct val="0"/>
                    </a:spcAft>
                    <a:buClr>
                      <a:srgbClr val="000000"/>
                    </a:buClr>
                    <a:buSzPct val="100000"/>
                  </a:pPr>
                  <a:r>
                    <a:rPr lang="en-US" b="1" dirty="0">
                      <a:solidFill>
                        <a:srgbClr val="FFFFFF"/>
                      </a:solidFill>
                      <a:latin typeface="Arial" charset="0"/>
                    </a:rPr>
                    <a:t>Oligotrophic</a:t>
                  </a:r>
                  <a:endParaRPr lang="en-CA" b="1" dirty="0">
                    <a:solidFill>
                      <a:srgbClr val="FFFFFF"/>
                    </a:solidFill>
                    <a:latin typeface="Arial" charset="0"/>
                  </a:endParaRPr>
                </a:p>
              </p:txBody>
            </p:sp>
            <p:sp>
              <p:nvSpPr>
                <p:cNvPr id="14" name="TextBox 13">
                  <a:extLst>
                    <a:ext uri="{FF2B5EF4-FFF2-40B4-BE49-F238E27FC236}">
                      <a16:creationId xmlns:a16="http://schemas.microsoft.com/office/drawing/2014/main" id="{53D45ADB-BD2C-4747-BF23-FDF5BF7D1C37}"/>
                    </a:ext>
                  </a:extLst>
                </p:cNvPr>
                <p:cNvSpPr txBox="1"/>
                <p:nvPr/>
              </p:nvSpPr>
              <p:spPr>
                <a:xfrm>
                  <a:off x="2063552" y="3573016"/>
                  <a:ext cx="1556836" cy="349968"/>
                </a:xfrm>
                <a:prstGeom prst="rect">
                  <a:avLst/>
                </a:prstGeom>
                <a:noFill/>
              </p:spPr>
              <p:txBody>
                <a:bodyPr wrap="none" rtlCol="0">
                  <a:spAutoFit/>
                </a:bodyPr>
                <a:lstStyle/>
                <a:p>
                  <a:pPr defTabSz="447675" fontAlgn="base" hangingPunct="0">
                    <a:lnSpc>
                      <a:spcPct val="93000"/>
                    </a:lnSpc>
                    <a:spcBef>
                      <a:spcPct val="0"/>
                    </a:spcBef>
                    <a:spcAft>
                      <a:spcPct val="0"/>
                    </a:spcAft>
                    <a:buClr>
                      <a:srgbClr val="000000"/>
                    </a:buClr>
                    <a:buSzPct val="100000"/>
                  </a:pPr>
                  <a:r>
                    <a:rPr lang="en-US" b="1" dirty="0">
                      <a:solidFill>
                        <a:srgbClr val="FFFFFF"/>
                      </a:solidFill>
                      <a:latin typeface="Arial" charset="0"/>
                    </a:rPr>
                    <a:t>Mesotrophic</a:t>
                  </a:r>
                  <a:endParaRPr lang="en-CA" b="1" dirty="0">
                    <a:solidFill>
                      <a:srgbClr val="FFFFFF"/>
                    </a:solidFill>
                    <a:latin typeface="Arial" charset="0"/>
                  </a:endParaRPr>
                </a:p>
              </p:txBody>
            </p:sp>
            <p:sp>
              <p:nvSpPr>
                <p:cNvPr id="15" name="TextBox 14">
                  <a:extLst>
                    <a:ext uri="{FF2B5EF4-FFF2-40B4-BE49-F238E27FC236}">
                      <a16:creationId xmlns:a16="http://schemas.microsoft.com/office/drawing/2014/main" id="{C2150D6B-DB1B-48EE-AA28-65CE2E2FA4EE}"/>
                    </a:ext>
                  </a:extLst>
                </p:cNvPr>
                <p:cNvSpPr txBox="1"/>
                <p:nvPr/>
              </p:nvSpPr>
              <p:spPr>
                <a:xfrm>
                  <a:off x="1219625" y="4869325"/>
                  <a:ext cx="2188189" cy="224949"/>
                </a:xfrm>
                <a:prstGeom prst="rect">
                  <a:avLst/>
                </a:prstGeom>
                <a:noFill/>
              </p:spPr>
              <p:txBody>
                <a:bodyPr wrap="none" rtlCol="0">
                  <a:spAutoFit/>
                </a:bodyPr>
                <a:lstStyle/>
                <a:p>
                  <a:pPr defTabSz="447675" fontAlgn="base" hangingPunct="0">
                    <a:lnSpc>
                      <a:spcPct val="93000"/>
                    </a:lnSpc>
                    <a:spcBef>
                      <a:spcPct val="0"/>
                    </a:spcBef>
                    <a:spcAft>
                      <a:spcPct val="0"/>
                    </a:spcAft>
                    <a:buClr>
                      <a:srgbClr val="000000"/>
                    </a:buClr>
                    <a:buSzPct val="100000"/>
                  </a:pPr>
                  <a:r>
                    <a:rPr lang="en-US" sz="1100" b="1" i="1" dirty="0">
                      <a:solidFill>
                        <a:srgbClr val="00B050"/>
                      </a:solidFill>
                      <a:latin typeface="Arial" charset="0"/>
                    </a:rPr>
                    <a:t>OLIGOTROPHIC</a:t>
                  </a:r>
                  <a:endParaRPr lang="en-CA" sz="1100" b="1" i="1" dirty="0">
                    <a:solidFill>
                      <a:srgbClr val="00B050"/>
                    </a:solidFill>
                    <a:latin typeface="Arial" charset="0"/>
                  </a:endParaRPr>
                </a:p>
              </p:txBody>
            </p:sp>
            <p:cxnSp>
              <p:nvCxnSpPr>
                <p:cNvPr id="16" name="Straight Arrow Connector 15">
                  <a:extLst>
                    <a:ext uri="{FF2B5EF4-FFF2-40B4-BE49-F238E27FC236}">
                      <a16:creationId xmlns:a16="http://schemas.microsoft.com/office/drawing/2014/main" id="{62E632F7-F703-46E5-A433-A8C97BBD7ED8}"/>
                    </a:ext>
                  </a:extLst>
                </p:cNvPr>
                <p:cNvCxnSpPr/>
                <p:nvPr/>
              </p:nvCxnSpPr>
              <p:spPr bwMode="auto">
                <a:xfrm>
                  <a:off x="3329975" y="4581128"/>
                  <a:ext cx="0" cy="792088"/>
                </a:xfrm>
                <a:prstGeom prst="straightConnector1">
                  <a:avLst/>
                </a:prstGeom>
                <a:ln w="38100">
                  <a:solidFill>
                    <a:srgbClr val="00B050"/>
                  </a:solidFill>
                  <a:headEnd type="arrow"/>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cxnSp>
              <p:nvCxnSpPr>
                <p:cNvPr id="17" name="Straight Arrow Connector 16">
                  <a:extLst>
                    <a:ext uri="{FF2B5EF4-FFF2-40B4-BE49-F238E27FC236}">
                      <a16:creationId xmlns:a16="http://schemas.microsoft.com/office/drawing/2014/main" id="{86239039-D961-4D77-B8FF-328F37A45B08}"/>
                    </a:ext>
                  </a:extLst>
                </p:cNvPr>
                <p:cNvCxnSpPr>
                  <a:cxnSpLocks/>
                </p:cNvCxnSpPr>
                <p:nvPr/>
              </p:nvCxnSpPr>
              <p:spPr bwMode="auto">
                <a:xfrm>
                  <a:off x="3317520" y="2575498"/>
                  <a:ext cx="1" cy="997517"/>
                </a:xfrm>
                <a:prstGeom prst="straightConnector1">
                  <a:avLst/>
                </a:prstGeom>
                <a:ln w="38100">
                  <a:solidFill>
                    <a:srgbClr val="00B050"/>
                  </a:solidFill>
                  <a:headEnd type="arrow"/>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cxnSp>
              <p:nvCxnSpPr>
                <p:cNvPr id="18" name="Straight Arrow Connector 17">
                  <a:extLst>
                    <a:ext uri="{FF2B5EF4-FFF2-40B4-BE49-F238E27FC236}">
                      <a16:creationId xmlns:a16="http://schemas.microsoft.com/office/drawing/2014/main" id="{F372D3A7-62C6-4ED9-B50B-D7561F326164}"/>
                    </a:ext>
                  </a:extLst>
                </p:cNvPr>
                <p:cNvCxnSpPr>
                  <a:cxnSpLocks/>
                </p:cNvCxnSpPr>
                <p:nvPr/>
              </p:nvCxnSpPr>
              <p:spPr bwMode="auto">
                <a:xfrm>
                  <a:off x="3328889" y="3646685"/>
                  <a:ext cx="0" cy="934443"/>
                </a:xfrm>
                <a:prstGeom prst="straightConnector1">
                  <a:avLst/>
                </a:prstGeom>
                <a:ln w="38100">
                  <a:solidFill>
                    <a:srgbClr val="00B050"/>
                  </a:solidFill>
                  <a:headEnd type="arrow"/>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sp>
              <p:nvSpPr>
                <p:cNvPr id="19" name="TextBox 18">
                  <a:extLst>
                    <a:ext uri="{FF2B5EF4-FFF2-40B4-BE49-F238E27FC236}">
                      <a16:creationId xmlns:a16="http://schemas.microsoft.com/office/drawing/2014/main" id="{CF31DC06-0B53-4CFE-AE62-9FB5696F2E29}"/>
                    </a:ext>
                  </a:extLst>
                </p:cNvPr>
                <p:cNvSpPr txBox="1"/>
                <p:nvPr/>
              </p:nvSpPr>
              <p:spPr>
                <a:xfrm>
                  <a:off x="1178613" y="3963648"/>
                  <a:ext cx="2124819" cy="224949"/>
                </a:xfrm>
                <a:prstGeom prst="rect">
                  <a:avLst/>
                </a:prstGeom>
                <a:noFill/>
              </p:spPr>
              <p:txBody>
                <a:bodyPr wrap="none" rtlCol="0">
                  <a:spAutoFit/>
                </a:bodyPr>
                <a:lstStyle/>
                <a:p>
                  <a:pPr defTabSz="447675" fontAlgn="base" hangingPunct="0">
                    <a:lnSpc>
                      <a:spcPct val="93000"/>
                    </a:lnSpc>
                    <a:spcBef>
                      <a:spcPct val="0"/>
                    </a:spcBef>
                    <a:spcAft>
                      <a:spcPct val="0"/>
                    </a:spcAft>
                    <a:buClr>
                      <a:srgbClr val="000000"/>
                    </a:buClr>
                    <a:buSzPct val="100000"/>
                  </a:pPr>
                  <a:r>
                    <a:rPr lang="en-US" sz="1100" b="1" i="1" dirty="0">
                      <a:solidFill>
                        <a:srgbClr val="00B050"/>
                      </a:solidFill>
                      <a:latin typeface="Arial" charset="0"/>
                    </a:rPr>
                    <a:t>MESOTROPHIC</a:t>
                  </a:r>
                  <a:endParaRPr lang="en-CA" sz="1100" b="1" i="1" dirty="0">
                    <a:solidFill>
                      <a:srgbClr val="00B050"/>
                    </a:solidFill>
                    <a:latin typeface="Arial" charset="0"/>
                  </a:endParaRPr>
                </a:p>
              </p:txBody>
            </p:sp>
            <p:sp>
              <p:nvSpPr>
                <p:cNvPr id="20" name="TextBox 19">
                  <a:extLst>
                    <a:ext uri="{FF2B5EF4-FFF2-40B4-BE49-F238E27FC236}">
                      <a16:creationId xmlns:a16="http://schemas.microsoft.com/office/drawing/2014/main" id="{0E17EDE3-864A-4FEE-8456-C7B7007141E7}"/>
                    </a:ext>
                  </a:extLst>
                </p:cNvPr>
                <p:cNvSpPr txBox="1"/>
                <p:nvPr/>
              </p:nvSpPr>
              <p:spPr>
                <a:xfrm>
                  <a:off x="1385950" y="2891124"/>
                  <a:ext cx="1750110" cy="224949"/>
                </a:xfrm>
                <a:prstGeom prst="rect">
                  <a:avLst/>
                </a:prstGeom>
                <a:noFill/>
              </p:spPr>
              <p:txBody>
                <a:bodyPr wrap="none" rtlCol="0">
                  <a:spAutoFit/>
                </a:bodyPr>
                <a:lstStyle/>
                <a:p>
                  <a:pPr defTabSz="447675" fontAlgn="base" hangingPunct="0">
                    <a:lnSpc>
                      <a:spcPct val="93000"/>
                    </a:lnSpc>
                    <a:spcBef>
                      <a:spcPct val="0"/>
                    </a:spcBef>
                    <a:spcAft>
                      <a:spcPct val="0"/>
                    </a:spcAft>
                    <a:buClr>
                      <a:srgbClr val="000000"/>
                    </a:buClr>
                    <a:buSzPct val="100000"/>
                  </a:pPr>
                  <a:r>
                    <a:rPr lang="en-US" sz="1100" b="1" i="1" dirty="0">
                      <a:solidFill>
                        <a:srgbClr val="00B050"/>
                      </a:solidFill>
                      <a:latin typeface="Arial" charset="0"/>
                    </a:rPr>
                    <a:t>EUTROPHIC</a:t>
                  </a:r>
                  <a:endParaRPr lang="en-CA" sz="1100" b="1" i="1" dirty="0">
                    <a:solidFill>
                      <a:srgbClr val="00B050"/>
                    </a:solidFill>
                    <a:latin typeface="Arial" charset="0"/>
                  </a:endParaRPr>
                </a:p>
              </p:txBody>
            </p:sp>
          </p:grpSp>
        </p:grpSp>
        <p:grpSp>
          <p:nvGrpSpPr>
            <p:cNvPr id="39" name="Group 38">
              <a:extLst>
                <a:ext uri="{FF2B5EF4-FFF2-40B4-BE49-F238E27FC236}">
                  <a16:creationId xmlns:a16="http://schemas.microsoft.com/office/drawing/2014/main" id="{0254B116-E785-89A6-4177-493315A48A6D}"/>
                </a:ext>
              </a:extLst>
            </p:cNvPr>
            <p:cNvGrpSpPr/>
            <p:nvPr/>
          </p:nvGrpSpPr>
          <p:grpSpPr>
            <a:xfrm>
              <a:off x="1842970" y="2989347"/>
              <a:ext cx="490840" cy="2099862"/>
              <a:chOff x="1842970" y="2989347"/>
              <a:chExt cx="490840" cy="2099862"/>
            </a:xfrm>
          </p:grpSpPr>
          <p:sp>
            <p:nvSpPr>
              <p:cNvPr id="25" name="TextBox 24">
                <a:extLst>
                  <a:ext uri="{FF2B5EF4-FFF2-40B4-BE49-F238E27FC236}">
                    <a16:creationId xmlns:a16="http://schemas.microsoft.com/office/drawing/2014/main" id="{731AC510-2764-445C-8FBC-5B714C22DCBF}"/>
                  </a:ext>
                </a:extLst>
              </p:cNvPr>
              <p:cNvSpPr txBox="1"/>
              <p:nvPr/>
            </p:nvSpPr>
            <p:spPr>
              <a:xfrm>
                <a:off x="1862020" y="4739420"/>
                <a:ext cx="460382" cy="349789"/>
              </a:xfrm>
              <a:prstGeom prst="rect">
                <a:avLst/>
              </a:prstGeom>
              <a:noFill/>
            </p:spPr>
            <p:txBody>
              <a:bodyPr wrap="none" rtlCol="0">
                <a:spAutoFit/>
              </a:bodyPr>
              <a:lstStyle/>
              <a:p>
                <a:r>
                  <a:rPr lang="en-US" b="1" dirty="0"/>
                  <a:t>10</a:t>
                </a:r>
              </a:p>
            </p:txBody>
          </p:sp>
          <p:sp>
            <p:nvSpPr>
              <p:cNvPr id="26" name="TextBox 25">
                <a:extLst>
                  <a:ext uri="{FF2B5EF4-FFF2-40B4-BE49-F238E27FC236}">
                    <a16:creationId xmlns:a16="http://schemas.microsoft.com/office/drawing/2014/main" id="{779C28A3-5D9C-4377-A957-81F194043BDC}"/>
                  </a:ext>
                </a:extLst>
              </p:cNvPr>
              <p:cNvSpPr txBox="1"/>
              <p:nvPr/>
            </p:nvSpPr>
            <p:spPr>
              <a:xfrm>
                <a:off x="1842970" y="3584733"/>
                <a:ext cx="490840" cy="349789"/>
              </a:xfrm>
              <a:prstGeom prst="rect">
                <a:avLst/>
              </a:prstGeom>
              <a:noFill/>
            </p:spPr>
            <p:txBody>
              <a:bodyPr wrap="none" rtlCol="0">
                <a:spAutoFit/>
              </a:bodyPr>
              <a:lstStyle/>
              <a:p>
                <a:r>
                  <a:rPr lang="en-US" b="1" dirty="0"/>
                  <a:t>20</a:t>
                </a:r>
              </a:p>
            </p:txBody>
          </p:sp>
          <p:sp>
            <p:nvSpPr>
              <p:cNvPr id="27" name="TextBox 26">
                <a:extLst>
                  <a:ext uri="{FF2B5EF4-FFF2-40B4-BE49-F238E27FC236}">
                    <a16:creationId xmlns:a16="http://schemas.microsoft.com/office/drawing/2014/main" id="{75ADCF86-A9F6-42CD-BA0D-E52B26D9F760}"/>
                  </a:ext>
                </a:extLst>
              </p:cNvPr>
              <p:cNvSpPr txBox="1"/>
              <p:nvPr/>
            </p:nvSpPr>
            <p:spPr>
              <a:xfrm>
                <a:off x="1881070" y="4144035"/>
                <a:ext cx="436338" cy="349789"/>
              </a:xfrm>
              <a:prstGeom prst="rect">
                <a:avLst/>
              </a:prstGeom>
              <a:noFill/>
            </p:spPr>
            <p:txBody>
              <a:bodyPr wrap="none" rtlCol="0">
                <a:spAutoFit/>
              </a:bodyPr>
              <a:lstStyle/>
              <a:p>
                <a:r>
                  <a:rPr lang="en-US" b="1" dirty="0"/>
                  <a:t>15</a:t>
                </a:r>
              </a:p>
            </p:txBody>
          </p:sp>
          <p:sp>
            <p:nvSpPr>
              <p:cNvPr id="28" name="TextBox 27">
                <a:extLst>
                  <a:ext uri="{FF2B5EF4-FFF2-40B4-BE49-F238E27FC236}">
                    <a16:creationId xmlns:a16="http://schemas.microsoft.com/office/drawing/2014/main" id="{218D8046-424C-4A28-BBBB-2A17EFF1F857}"/>
                  </a:ext>
                </a:extLst>
              </p:cNvPr>
              <p:cNvSpPr txBox="1"/>
              <p:nvPr/>
            </p:nvSpPr>
            <p:spPr>
              <a:xfrm>
                <a:off x="1862020" y="2989347"/>
                <a:ext cx="466794" cy="349789"/>
              </a:xfrm>
              <a:prstGeom prst="rect">
                <a:avLst/>
              </a:prstGeom>
              <a:noFill/>
            </p:spPr>
            <p:txBody>
              <a:bodyPr wrap="none" rtlCol="0">
                <a:spAutoFit/>
              </a:bodyPr>
              <a:lstStyle/>
              <a:p>
                <a:r>
                  <a:rPr lang="en-US" b="1" dirty="0"/>
                  <a:t>25</a:t>
                </a:r>
              </a:p>
            </p:txBody>
          </p:sp>
        </p:grpSp>
        <p:cxnSp>
          <p:nvCxnSpPr>
            <p:cNvPr id="5" name="Straight Connector 4">
              <a:extLst>
                <a:ext uri="{FF2B5EF4-FFF2-40B4-BE49-F238E27FC236}">
                  <a16:creationId xmlns:a16="http://schemas.microsoft.com/office/drawing/2014/main" id="{7CF3CF8A-8961-4814-ABF3-20D4FBCCF579}"/>
                </a:ext>
              </a:extLst>
            </p:cNvPr>
            <p:cNvCxnSpPr>
              <a:cxnSpLocks/>
            </p:cNvCxnSpPr>
            <p:nvPr/>
          </p:nvCxnSpPr>
          <p:spPr bwMode="auto">
            <a:xfrm>
              <a:off x="2362359" y="3786369"/>
              <a:ext cx="9061776" cy="3793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a:extLst>
                <a:ext uri="{FF2B5EF4-FFF2-40B4-BE49-F238E27FC236}">
                  <a16:creationId xmlns:a16="http://schemas.microsoft.com/office/drawing/2014/main" id="{A7E7EB2C-DA64-4FC8-A977-9F05C3C3FE1B}"/>
                </a:ext>
              </a:extLst>
            </p:cNvPr>
            <p:cNvCxnSpPr/>
            <p:nvPr/>
          </p:nvCxnSpPr>
          <p:spPr bwMode="auto">
            <a:xfrm flipV="1">
              <a:off x="2362359" y="4318929"/>
              <a:ext cx="9061776" cy="16961"/>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D4F406B4-2267-4FBB-B0DF-67170E792F94}"/>
                </a:ext>
              </a:extLst>
            </p:cNvPr>
            <p:cNvCxnSpPr>
              <a:cxnSpLocks/>
            </p:cNvCxnSpPr>
            <p:nvPr/>
          </p:nvCxnSpPr>
          <p:spPr bwMode="auto">
            <a:xfrm flipV="1">
              <a:off x="2362359" y="4914314"/>
              <a:ext cx="9100154" cy="1636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75729D4D-3310-463D-A44D-7F8948F0C3A5}"/>
                </a:ext>
              </a:extLst>
            </p:cNvPr>
            <p:cNvCxnSpPr>
              <a:cxnSpLocks/>
            </p:cNvCxnSpPr>
            <p:nvPr/>
          </p:nvCxnSpPr>
          <p:spPr bwMode="auto">
            <a:xfrm>
              <a:off x="5006164" y="2901950"/>
              <a:ext cx="0" cy="3026367"/>
            </a:xfrm>
            <a:prstGeom prst="line">
              <a:avLst/>
            </a:prstGeom>
            <a:ln>
              <a:solidFill>
                <a:srgbClr val="FF0000"/>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18F910FA-D754-21CF-0954-4C27ECDB6F78}"/>
                </a:ext>
              </a:extLst>
            </p:cNvPr>
            <p:cNvCxnSpPr>
              <a:cxnSpLocks/>
            </p:cNvCxnSpPr>
            <p:nvPr/>
          </p:nvCxnSpPr>
          <p:spPr bwMode="auto">
            <a:xfrm>
              <a:off x="2400737" y="3216636"/>
              <a:ext cx="9061776" cy="3793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 name="TextBox 40">
            <a:extLst>
              <a:ext uri="{FF2B5EF4-FFF2-40B4-BE49-F238E27FC236}">
                <a16:creationId xmlns:a16="http://schemas.microsoft.com/office/drawing/2014/main" id="{8696584B-E2B7-6D45-C312-86044ACF8A27}"/>
              </a:ext>
            </a:extLst>
          </p:cNvPr>
          <p:cNvSpPr txBox="1"/>
          <p:nvPr/>
        </p:nvSpPr>
        <p:spPr>
          <a:xfrm>
            <a:off x="186387" y="2625782"/>
            <a:ext cx="3260123" cy="2893100"/>
          </a:xfrm>
          <a:prstGeom prst="rect">
            <a:avLst/>
          </a:prstGeom>
          <a:noFill/>
        </p:spPr>
        <p:txBody>
          <a:bodyPr wrap="square" rtlCol="0">
            <a:spAutoFit/>
          </a:bodyPr>
          <a:lstStyle/>
          <a:p>
            <a:pPr marL="285750" indent="-285750">
              <a:buFont typeface="Wingdings" pitchFamily="2" charset="2"/>
              <a:buChar char="Ø"/>
            </a:pPr>
            <a:r>
              <a:rPr lang="en-CA" sz="1400" dirty="0"/>
              <a:t>TP in 2021 was higher than in the last 6 years.  </a:t>
            </a:r>
          </a:p>
          <a:p>
            <a:pPr marL="285750" indent="-285750">
              <a:buFont typeface="Wingdings" pitchFamily="2" charset="2"/>
              <a:buChar char="Ø"/>
            </a:pPr>
            <a:endParaRPr lang="en-CA" sz="1400" dirty="0"/>
          </a:p>
          <a:p>
            <a:pPr marL="285750" indent="-285750">
              <a:buFont typeface="Wingdings" pitchFamily="2" charset="2"/>
              <a:buChar char="Ø"/>
            </a:pPr>
            <a:r>
              <a:rPr lang="en-CA" sz="1400" dirty="0"/>
              <a:t>2021 was a year of extensive forest fires in the north. </a:t>
            </a:r>
          </a:p>
          <a:p>
            <a:pPr marL="285750" indent="-285750">
              <a:buFont typeface="Wingdings" pitchFamily="2" charset="2"/>
              <a:buChar char="Ø"/>
            </a:pPr>
            <a:endParaRPr lang="en-CA" sz="1400" dirty="0"/>
          </a:p>
          <a:p>
            <a:pPr marL="285750" indent="-285750">
              <a:buFont typeface="Wingdings" pitchFamily="2" charset="2"/>
              <a:buChar char="Ø"/>
            </a:pPr>
            <a:r>
              <a:rPr lang="en-CA" sz="1400" dirty="0"/>
              <a:t>Smoke from fires can contribute significant loads of Phosphorus to surface waters. </a:t>
            </a:r>
          </a:p>
          <a:p>
            <a:pPr marL="285750" indent="-285750">
              <a:buFont typeface="Wingdings" pitchFamily="2" charset="2"/>
              <a:buChar char="Ø"/>
            </a:pPr>
            <a:endParaRPr lang="en-CA" sz="1400" dirty="0"/>
          </a:p>
          <a:p>
            <a:pPr marL="285750" indent="-285750">
              <a:buFont typeface="Wingdings" pitchFamily="2" charset="2"/>
              <a:buChar char="Ø"/>
            </a:pPr>
            <a:r>
              <a:rPr lang="en-CA" sz="1400" dirty="0"/>
              <a:t>Numerous reports of excess algae growth in surface waters in the Ottawa region in 2021</a:t>
            </a:r>
          </a:p>
        </p:txBody>
      </p:sp>
      <p:sp>
        <p:nvSpPr>
          <p:cNvPr id="2" name="Rectangle 1">
            <a:extLst>
              <a:ext uri="{FF2B5EF4-FFF2-40B4-BE49-F238E27FC236}">
                <a16:creationId xmlns:a16="http://schemas.microsoft.com/office/drawing/2014/main" id="{419AA50C-A576-FFA5-613A-5E22FCD2B312}"/>
              </a:ext>
            </a:extLst>
          </p:cNvPr>
          <p:cNvSpPr/>
          <p:nvPr/>
        </p:nvSpPr>
        <p:spPr>
          <a:xfrm>
            <a:off x="252743" y="1509366"/>
            <a:ext cx="10189028" cy="400110"/>
          </a:xfrm>
          <a:prstGeom prst="rect">
            <a:avLst/>
          </a:prstGeom>
        </p:spPr>
        <p:txBody>
          <a:bodyPr wrap="square">
            <a:spAutoFit/>
          </a:bodyPr>
          <a:lstStyle/>
          <a:p>
            <a:r>
              <a:rPr lang="en-CA" altLang="en-US" sz="2000" dirty="0">
                <a:latin typeface="Arial" panose="020B0604020202020204" pitchFamily="34" charset="0"/>
                <a:ea typeface="MS Gothic" pitchFamily="49" charset="-128"/>
                <a:cs typeface="Arial" panose="020B0604020202020204" pitchFamily="34" charset="0"/>
              </a:rPr>
              <a:t>Average Total Phosphorus Concentration</a:t>
            </a:r>
            <a:r>
              <a:rPr lang="fr-CA" altLang="en-US" sz="2000" dirty="0">
                <a:latin typeface="Arial" panose="020B0604020202020204" pitchFamily="34" charset="0"/>
                <a:ea typeface="MS Gothic" pitchFamily="49" charset="-128"/>
                <a:cs typeface="Arial" panose="020B0604020202020204" pitchFamily="34" charset="0"/>
              </a:rPr>
              <a:t> (ug/L)  - </a:t>
            </a:r>
            <a:r>
              <a:rPr lang="fr-CA" altLang="en-US" sz="2000" dirty="0">
                <a:highlight>
                  <a:srgbClr val="FFFF00"/>
                </a:highlight>
                <a:latin typeface="Arial" panose="020B0604020202020204" pitchFamily="34" charset="0"/>
                <a:ea typeface="MS Gothic" pitchFamily="49" charset="-128"/>
                <a:cs typeface="Arial" panose="020B0604020202020204" pitchFamily="34" charset="0"/>
              </a:rPr>
              <a:t> </a:t>
            </a:r>
            <a:r>
              <a:rPr lang="fr-CA" sz="2000" u="sng" dirty="0" err="1">
                <a:highlight>
                  <a:srgbClr val="FFFF00"/>
                </a:highlight>
                <a:latin typeface="Arial" panose="020B0604020202020204" pitchFamily="34" charset="0"/>
                <a:cs typeface="Arial" panose="020B0604020202020204" pitchFamily="34" charset="0"/>
              </a:rPr>
              <a:t>Fall</a:t>
            </a:r>
            <a:r>
              <a:rPr lang="fr-CA" sz="2000" u="sng" dirty="0">
                <a:highlight>
                  <a:srgbClr val="FFFF00"/>
                </a:highlight>
                <a:latin typeface="Arial" panose="020B0604020202020204" pitchFamily="34" charset="0"/>
                <a:cs typeface="Arial" panose="020B0604020202020204" pitchFamily="34" charset="0"/>
              </a:rPr>
              <a:t> </a:t>
            </a:r>
            <a:r>
              <a:rPr lang="fr-CA" sz="2000" u="sng" dirty="0">
                <a:latin typeface="Arial" panose="020B0604020202020204" pitchFamily="34" charset="0"/>
                <a:cs typeface="Arial" panose="020B0604020202020204" pitchFamily="34" charset="0"/>
              </a:rPr>
              <a:t>Turnover</a:t>
            </a:r>
            <a:r>
              <a:rPr lang="fr-CA" sz="2000" dirty="0">
                <a:latin typeface="Arial" panose="020B0604020202020204" pitchFamily="34" charset="0"/>
                <a:cs typeface="Arial" panose="020B0604020202020204" pitchFamily="34" charset="0"/>
              </a:rPr>
              <a:t>  1998 - 2021</a:t>
            </a:r>
          </a:p>
        </p:txBody>
      </p:sp>
      <p:sp>
        <p:nvSpPr>
          <p:cNvPr id="10" name="TextBox 9">
            <a:extLst>
              <a:ext uri="{FF2B5EF4-FFF2-40B4-BE49-F238E27FC236}">
                <a16:creationId xmlns:a16="http://schemas.microsoft.com/office/drawing/2014/main" id="{A026E618-2FD8-C30D-27E4-EE8C852BABA8}"/>
              </a:ext>
            </a:extLst>
          </p:cNvPr>
          <p:cNvSpPr txBox="1"/>
          <p:nvPr/>
        </p:nvSpPr>
        <p:spPr>
          <a:xfrm>
            <a:off x="249275" y="5830484"/>
            <a:ext cx="11867901" cy="1161857"/>
          </a:xfrm>
          <a:prstGeom prst="rect">
            <a:avLst/>
          </a:prstGeom>
          <a:noFill/>
          <a:ln>
            <a:noFill/>
          </a:ln>
        </p:spPr>
        <p:txBody>
          <a:bodyPr wrap="square" rtlCol="0">
            <a:spAutoFit/>
          </a:bodyPr>
          <a:lstStyle/>
          <a:p>
            <a:pPr lvl="0" eaLnBrk="0" fontAlgn="base" hangingPunct="0">
              <a:spcBef>
                <a:spcPct val="0"/>
              </a:spcBef>
              <a:spcAft>
                <a:spcPct val="0"/>
              </a:spcAft>
            </a:pPr>
            <a:r>
              <a:rPr lang="en-US" altLang="en-US" sz="1100" b="1" dirty="0">
                <a:solidFill>
                  <a:srgbClr val="000000"/>
                </a:solidFill>
                <a:latin typeface="Arial" panose="020B0604020202020204" pitchFamily="34" charset="0"/>
                <a:cs typeface="Arial" panose="020B0604020202020204" pitchFamily="34" charset="0"/>
              </a:rPr>
              <a:t>Lake Health can be classified into 3 categories. </a:t>
            </a:r>
          </a:p>
          <a:p>
            <a:pPr lvl="0" eaLnBrk="0" fontAlgn="base" hangingPunct="0">
              <a:spcBef>
                <a:spcPct val="0"/>
              </a:spcBef>
              <a:spcAft>
                <a:spcPct val="0"/>
              </a:spcAft>
            </a:pPr>
            <a:endParaRPr lang="en-US" altLang="en-US" sz="400" dirty="0">
              <a:solidFill>
                <a:srgbClr val="000000"/>
              </a:solidFill>
              <a:latin typeface="Arial" panose="020B0604020202020204" pitchFamily="34" charset="0"/>
              <a:cs typeface="Arial" panose="020B0604020202020204" pitchFamily="34" charset="0"/>
            </a:endParaRPr>
          </a:p>
          <a:p>
            <a:pPr marL="3694113" indent="-3683000" eaLnBrk="0" fontAlgn="base" hangingPunct="0">
              <a:spcBef>
                <a:spcPct val="0"/>
              </a:spcBef>
              <a:spcAft>
                <a:spcPct val="0"/>
              </a:spcAft>
            </a:pPr>
            <a:r>
              <a:rPr lang="en-US" altLang="en-US" sz="1000" dirty="0">
                <a:solidFill>
                  <a:srgbClr val="000000"/>
                </a:solidFill>
                <a:latin typeface="Arial" panose="020B0604020202020204" pitchFamily="34" charset="0"/>
                <a:cs typeface="Arial" panose="020B0604020202020204" pitchFamily="34" charset="0"/>
              </a:rPr>
              <a:t>1.  Eutrophic (Phosphorus: 24 – 96 </a:t>
            </a:r>
            <a:r>
              <a:rPr lang="en-CA" sz="1000" dirty="0">
                <a:solidFill>
                  <a:srgbClr val="000000"/>
                </a:solidFill>
                <a:latin typeface="Arial" panose="020B0604020202020204" pitchFamily="34" charset="0"/>
                <a:cs typeface="Arial" panose="020B0604020202020204" pitchFamily="34" charset="0"/>
              </a:rPr>
              <a:t>µ</a:t>
            </a:r>
            <a:r>
              <a:rPr lang="en-US" altLang="en-US" sz="1000" dirty="0">
                <a:solidFill>
                  <a:srgbClr val="000000"/>
                </a:solidFill>
                <a:latin typeface="Arial" panose="020B0604020202020204" pitchFamily="34" charset="0"/>
                <a:cs typeface="Arial" panose="020B0604020202020204" pitchFamily="34" charset="0"/>
              </a:rPr>
              <a:t>g/L) 	</a:t>
            </a:r>
            <a:r>
              <a:rPr lang="en-US" altLang="en-US" sz="1000" b="1" dirty="0">
                <a:solidFill>
                  <a:srgbClr val="000000"/>
                </a:solidFill>
                <a:latin typeface="Arial" panose="020B0604020202020204" pitchFamily="34" charset="0"/>
                <a:cs typeface="Arial" panose="020B0604020202020204" pitchFamily="34" charset="0"/>
              </a:rPr>
              <a:t>Eutrophic</a:t>
            </a:r>
            <a:r>
              <a:rPr lang="en-US" altLang="en-US" sz="1000" dirty="0">
                <a:solidFill>
                  <a:srgbClr val="000000"/>
                </a:solidFill>
                <a:latin typeface="Arial" panose="020B0604020202020204" pitchFamily="34" charset="0"/>
                <a:cs typeface="Arial" panose="020B0604020202020204" pitchFamily="34" charset="0"/>
              </a:rPr>
              <a:t> lakes have high levels of nutrients and biological activity and are dominated by aquatic plants or algae. An environment that is too rich with nutrients can result in harmful algae blooms, dead zones and fish kills. </a:t>
            </a:r>
          </a:p>
          <a:p>
            <a:pPr marL="3694113" indent="-3683000" eaLnBrk="0" fontAlgn="base" hangingPunct="0">
              <a:spcBef>
                <a:spcPct val="0"/>
              </a:spcBef>
              <a:spcAft>
                <a:spcPct val="0"/>
              </a:spcAft>
            </a:pPr>
            <a:endParaRPr lang="en-US" altLang="en-US" sz="100" dirty="0">
              <a:solidFill>
                <a:srgbClr val="000000"/>
              </a:solidFill>
              <a:latin typeface="Arial" panose="020B0604020202020204" pitchFamily="34" charset="0"/>
              <a:cs typeface="Arial" panose="020B0604020202020204" pitchFamily="34" charset="0"/>
            </a:endParaRPr>
          </a:p>
          <a:p>
            <a:pPr marL="3694113" indent="-3683000" eaLnBrk="0" fontAlgn="base" hangingPunct="0">
              <a:spcBef>
                <a:spcPct val="0"/>
              </a:spcBef>
              <a:spcAft>
                <a:spcPct val="0"/>
              </a:spcAft>
            </a:pPr>
            <a:r>
              <a:rPr lang="en-US" altLang="en-US" sz="1000" dirty="0">
                <a:solidFill>
                  <a:srgbClr val="000000"/>
                </a:solidFill>
                <a:latin typeface="Arial" panose="020B0604020202020204" pitchFamily="34" charset="0"/>
                <a:cs typeface="Arial" panose="020B0604020202020204" pitchFamily="34" charset="0"/>
              </a:rPr>
              <a:t>2.  Mesotrophic (Phosphorus: 12 – 24 </a:t>
            </a:r>
            <a:r>
              <a:rPr lang="en-CA" sz="1000" dirty="0">
                <a:solidFill>
                  <a:srgbClr val="000000"/>
                </a:solidFill>
                <a:latin typeface="Arial" panose="020B0604020202020204" pitchFamily="34" charset="0"/>
                <a:cs typeface="Arial" panose="020B0604020202020204" pitchFamily="34" charset="0"/>
              </a:rPr>
              <a:t>µ</a:t>
            </a:r>
            <a:r>
              <a:rPr lang="en-US" altLang="en-US" sz="1000" dirty="0">
                <a:solidFill>
                  <a:srgbClr val="000000"/>
                </a:solidFill>
                <a:latin typeface="Arial" panose="020B0604020202020204" pitchFamily="34" charset="0"/>
                <a:cs typeface="Arial" panose="020B0604020202020204" pitchFamily="34" charset="0"/>
              </a:rPr>
              <a:t>g/L) 	</a:t>
            </a:r>
            <a:r>
              <a:rPr lang="en-US" altLang="en-US" sz="1000" b="1" dirty="0">
                <a:solidFill>
                  <a:srgbClr val="000000"/>
                </a:solidFill>
                <a:latin typeface="Arial" panose="020B0604020202020204" pitchFamily="34" charset="0"/>
                <a:cs typeface="Arial" panose="020B0604020202020204" pitchFamily="34" charset="0"/>
              </a:rPr>
              <a:t>Mesotrophic</a:t>
            </a:r>
            <a:r>
              <a:rPr lang="en-US" altLang="en-US" sz="1000" dirty="0">
                <a:solidFill>
                  <a:srgbClr val="000000"/>
                </a:solidFill>
                <a:latin typeface="Arial" panose="020B0604020202020204" pitchFamily="34" charset="0"/>
                <a:cs typeface="Arial" panose="020B0604020202020204" pitchFamily="34" charset="0"/>
              </a:rPr>
              <a:t> lakes (like Heney) have medium levels of nutrients, fairly clear water with beds of submerged plants.</a:t>
            </a:r>
          </a:p>
          <a:p>
            <a:pPr marL="3694113" indent="-3683000" eaLnBrk="0" fontAlgn="base" hangingPunct="0">
              <a:spcBef>
                <a:spcPct val="0"/>
              </a:spcBef>
              <a:spcAft>
                <a:spcPct val="0"/>
              </a:spcAft>
            </a:pPr>
            <a:endParaRPr lang="en-US" altLang="en-US" sz="100" dirty="0">
              <a:solidFill>
                <a:srgbClr val="000000"/>
              </a:solidFill>
              <a:latin typeface="Arial" panose="020B0604020202020204" pitchFamily="34" charset="0"/>
              <a:cs typeface="Arial" panose="020B0604020202020204" pitchFamily="34" charset="0"/>
            </a:endParaRPr>
          </a:p>
          <a:p>
            <a:pPr marL="3694113" lvl="0" indent="-3683000" eaLnBrk="0" fontAlgn="base" hangingPunct="0">
              <a:spcBef>
                <a:spcPct val="0"/>
              </a:spcBef>
              <a:spcAft>
                <a:spcPct val="0"/>
              </a:spcAft>
            </a:pPr>
            <a:r>
              <a:rPr lang="en-US" altLang="en-US" sz="1000" dirty="0">
                <a:solidFill>
                  <a:srgbClr val="000000"/>
                </a:solidFill>
                <a:latin typeface="Arial" panose="020B0604020202020204" pitchFamily="34" charset="0"/>
                <a:cs typeface="Arial" panose="020B0604020202020204" pitchFamily="34" charset="0"/>
              </a:rPr>
              <a:t>3.  Oligotrophic (Phosphorus: 0 – 12 </a:t>
            </a:r>
            <a:r>
              <a:rPr lang="en-CA" sz="1000" dirty="0">
                <a:solidFill>
                  <a:srgbClr val="000000"/>
                </a:solidFill>
                <a:latin typeface="Arial" panose="020B0604020202020204" pitchFamily="34" charset="0"/>
                <a:cs typeface="Arial" panose="020B0604020202020204" pitchFamily="34" charset="0"/>
              </a:rPr>
              <a:t>µ</a:t>
            </a:r>
            <a:r>
              <a:rPr lang="en-US" altLang="en-US" sz="1000" dirty="0">
                <a:solidFill>
                  <a:srgbClr val="000000"/>
                </a:solidFill>
                <a:latin typeface="Arial" panose="020B0604020202020204" pitchFamily="34" charset="0"/>
                <a:cs typeface="Arial" panose="020B0604020202020204" pitchFamily="34" charset="0"/>
              </a:rPr>
              <a:t>g/L) 	</a:t>
            </a:r>
            <a:r>
              <a:rPr lang="en-US" altLang="en-US" sz="1000" b="1" dirty="0">
                <a:solidFill>
                  <a:srgbClr val="000000"/>
                </a:solidFill>
                <a:latin typeface="Arial" panose="020B0604020202020204" pitchFamily="34" charset="0"/>
                <a:cs typeface="Arial" panose="020B0604020202020204" pitchFamily="34" charset="0"/>
              </a:rPr>
              <a:t>Oligotrophic</a:t>
            </a:r>
            <a:r>
              <a:rPr lang="en-US" altLang="en-US" sz="1000" dirty="0">
                <a:solidFill>
                  <a:srgbClr val="000000"/>
                </a:solidFill>
                <a:latin typeface="Arial" panose="020B0604020202020204" pitchFamily="34" charset="0"/>
                <a:cs typeface="Arial" panose="020B0604020202020204" pitchFamily="34" charset="0"/>
              </a:rPr>
              <a:t> lakes have few nutrients, low levels of algae, clear waters and excellent drinking water quality. </a:t>
            </a:r>
          </a:p>
          <a:p>
            <a:endParaRPr lang="en-US" sz="1000" dirty="0"/>
          </a:p>
        </p:txBody>
      </p:sp>
      <p:sp>
        <p:nvSpPr>
          <p:cNvPr id="21" name="Oval 20">
            <a:extLst>
              <a:ext uri="{FF2B5EF4-FFF2-40B4-BE49-F238E27FC236}">
                <a16:creationId xmlns:a16="http://schemas.microsoft.com/office/drawing/2014/main" id="{F5C6CFCA-DB4C-E0D2-FE84-4CA1E6C391FB}"/>
              </a:ext>
            </a:extLst>
          </p:cNvPr>
          <p:cNvSpPr/>
          <p:nvPr/>
        </p:nvSpPr>
        <p:spPr bwMode="auto">
          <a:xfrm>
            <a:off x="10760597" y="2384389"/>
            <a:ext cx="116953" cy="125262"/>
          </a:xfrm>
          <a:prstGeom prst="ellipse">
            <a:avLst/>
          </a:prstGeom>
          <a:solidFill>
            <a:srgbClr val="C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dirty="0">
              <a:ln>
                <a:noFill/>
              </a:ln>
              <a:solidFill>
                <a:schemeClr val="bg1"/>
              </a:solidFill>
              <a:effectLst/>
              <a:latin typeface="Arial" charset="0"/>
              <a:ea typeface="MS Gothic" charset="-128"/>
            </a:endParaRPr>
          </a:p>
        </p:txBody>
      </p:sp>
      <p:sp>
        <p:nvSpPr>
          <p:cNvPr id="22" name="Oval 21">
            <a:extLst>
              <a:ext uri="{FF2B5EF4-FFF2-40B4-BE49-F238E27FC236}">
                <a16:creationId xmlns:a16="http://schemas.microsoft.com/office/drawing/2014/main" id="{41043DC4-AD42-36F9-05A4-7DEED91B1973}"/>
              </a:ext>
            </a:extLst>
          </p:cNvPr>
          <p:cNvSpPr/>
          <p:nvPr/>
        </p:nvSpPr>
        <p:spPr bwMode="auto">
          <a:xfrm>
            <a:off x="11887722" y="4111589"/>
            <a:ext cx="116953" cy="125262"/>
          </a:xfrm>
          <a:prstGeom prst="ellipse">
            <a:avLst/>
          </a:prstGeom>
          <a:solidFill>
            <a:srgbClr val="C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dirty="0">
              <a:ln>
                <a:noFill/>
              </a:ln>
              <a:solidFill>
                <a:schemeClr val="bg1"/>
              </a:solidFill>
              <a:effectLst/>
              <a:latin typeface="Arial" charset="0"/>
              <a:ea typeface="MS Gothic" charset="-128"/>
            </a:endParaRPr>
          </a:p>
        </p:txBody>
      </p:sp>
    </p:spTree>
    <p:extLst>
      <p:ext uri="{BB962C8B-B14F-4D97-AF65-F5344CB8AC3E}">
        <p14:creationId xmlns:p14="http://schemas.microsoft.com/office/powerpoint/2010/main" val="4270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25B6C77C-8A6A-EF3C-D922-1D51E1C9C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05" y="2196416"/>
            <a:ext cx="10867884" cy="4035050"/>
          </a:xfrm>
          <a:prstGeom prst="rect">
            <a:avLst/>
          </a:prstGeom>
        </p:spPr>
      </p:pic>
      <p:sp>
        <p:nvSpPr>
          <p:cNvPr id="4" name="TextBox 3">
            <a:extLst>
              <a:ext uri="{FF2B5EF4-FFF2-40B4-BE49-F238E27FC236}">
                <a16:creationId xmlns:a16="http://schemas.microsoft.com/office/drawing/2014/main" id="{D98DC098-C8C0-6C31-DAE4-7D5341F2C4B0}"/>
              </a:ext>
            </a:extLst>
          </p:cNvPr>
          <p:cNvSpPr txBox="1"/>
          <p:nvPr/>
        </p:nvSpPr>
        <p:spPr>
          <a:xfrm>
            <a:off x="7316269" y="1985515"/>
            <a:ext cx="4164531" cy="523220"/>
          </a:xfrm>
          <a:prstGeom prst="rect">
            <a:avLst/>
          </a:prstGeom>
          <a:solidFill>
            <a:srgbClr val="FFFF00"/>
          </a:solidFill>
          <a:ln w="12700">
            <a:solidFill>
              <a:schemeClr val="tx1"/>
            </a:solidFill>
          </a:ln>
        </p:spPr>
        <p:txBody>
          <a:bodyPr wrap="square" rtlCol="0">
            <a:spAutoFit/>
          </a:bodyPr>
          <a:lstStyle/>
          <a:p>
            <a:pPr algn="ctr"/>
            <a:r>
              <a:rPr lang="en-US" sz="2800" dirty="0"/>
              <a:t>2022 TP = 8.8 ug/L           </a:t>
            </a:r>
          </a:p>
        </p:txBody>
      </p:sp>
      <p:sp>
        <p:nvSpPr>
          <p:cNvPr id="8" name="Rectangle 7">
            <a:extLst>
              <a:ext uri="{FF2B5EF4-FFF2-40B4-BE49-F238E27FC236}">
                <a16:creationId xmlns:a16="http://schemas.microsoft.com/office/drawing/2014/main" id="{434B855A-56E9-746E-1441-AD93C7551D2D}"/>
              </a:ext>
            </a:extLst>
          </p:cNvPr>
          <p:cNvSpPr/>
          <p:nvPr/>
        </p:nvSpPr>
        <p:spPr>
          <a:xfrm>
            <a:off x="390286" y="1507645"/>
            <a:ext cx="10189028" cy="400110"/>
          </a:xfrm>
          <a:prstGeom prst="rect">
            <a:avLst/>
          </a:prstGeom>
        </p:spPr>
        <p:txBody>
          <a:bodyPr wrap="square">
            <a:spAutoFit/>
          </a:bodyPr>
          <a:lstStyle/>
          <a:p>
            <a:r>
              <a:rPr lang="en-CA" altLang="en-US" sz="2000" dirty="0">
                <a:latin typeface="Arial" panose="020B0604020202020204" pitchFamily="34" charset="0"/>
                <a:ea typeface="MS Gothic" pitchFamily="49" charset="-128"/>
                <a:cs typeface="Arial" panose="020B0604020202020204" pitchFamily="34" charset="0"/>
              </a:rPr>
              <a:t>Average Total Phosphorus </a:t>
            </a:r>
            <a:r>
              <a:rPr lang="fr-CA" altLang="en-US" sz="2000" dirty="0">
                <a:latin typeface="Arial" panose="020B0604020202020204" pitchFamily="34" charset="0"/>
                <a:ea typeface="MS Gothic" pitchFamily="49" charset="-128"/>
                <a:cs typeface="Arial" panose="020B0604020202020204" pitchFamily="34" charset="0"/>
              </a:rPr>
              <a:t>Concentration (ug/L)  -  </a:t>
            </a:r>
            <a:r>
              <a:rPr lang="fr-CA" sz="2000" u="sng" dirty="0">
                <a:highlight>
                  <a:srgbClr val="FFFF00"/>
                </a:highlight>
                <a:latin typeface="Arial" panose="020B0604020202020204" pitchFamily="34" charset="0"/>
                <a:cs typeface="Arial" panose="020B0604020202020204" pitchFamily="34" charset="0"/>
              </a:rPr>
              <a:t>Spring</a:t>
            </a:r>
            <a:r>
              <a:rPr lang="fr-CA" sz="2000" dirty="0">
                <a:latin typeface="Arial" panose="020B0604020202020204" pitchFamily="34" charset="0"/>
                <a:cs typeface="Arial" panose="020B0604020202020204" pitchFamily="34" charset="0"/>
              </a:rPr>
              <a:t> Turnover  1998 - 2022</a:t>
            </a:r>
          </a:p>
        </p:txBody>
      </p:sp>
      <p:sp>
        <p:nvSpPr>
          <p:cNvPr id="9" name="Oval 8">
            <a:extLst>
              <a:ext uri="{FF2B5EF4-FFF2-40B4-BE49-F238E27FC236}">
                <a16:creationId xmlns:a16="http://schemas.microsoft.com/office/drawing/2014/main" id="{60F2457B-5461-E913-4E31-78525D5A42A1}"/>
              </a:ext>
            </a:extLst>
          </p:cNvPr>
          <p:cNvSpPr/>
          <p:nvPr/>
        </p:nvSpPr>
        <p:spPr bwMode="auto">
          <a:xfrm>
            <a:off x="11003652" y="2162170"/>
            <a:ext cx="162824" cy="164158"/>
          </a:xfrm>
          <a:prstGeom prst="ellipse">
            <a:avLst/>
          </a:prstGeom>
          <a:solidFill>
            <a:srgbClr val="C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dirty="0">
              <a:ln>
                <a:noFill/>
              </a:ln>
              <a:solidFill>
                <a:schemeClr val="bg1"/>
              </a:solidFill>
              <a:effectLst/>
              <a:latin typeface="Arial" charset="0"/>
              <a:ea typeface="MS Gothic" charset="-128"/>
            </a:endParaRPr>
          </a:p>
        </p:txBody>
      </p:sp>
      <p:sp>
        <p:nvSpPr>
          <p:cNvPr id="11" name="Oval 10">
            <a:extLst>
              <a:ext uri="{FF2B5EF4-FFF2-40B4-BE49-F238E27FC236}">
                <a16:creationId xmlns:a16="http://schemas.microsoft.com/office/drawing/2014/main" id="{75640166-E8EF-342F-5F36-6D81FAEDE8D1}"/>
              </a:ext>
            </a:extLst>
          </p:cNvPr>
          <p:cNvSpPr/>
          <p:nvPr/>
        </p:nvSpPr>
        <p:spPr bwMode="auto">
          <a:xfrm>
            <a:off x="11210432" y="4646897"/>
            <a:ext cx="137646" cy="132217"/>
          </a:xfrm>
          <a:prstGeom prst="ellipse">
            <a:avLst/>
          </a:prstGeom>
          <a:solidFill>
            <a:srgbClr val="C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dirty="0">
              <a:ln>
                <a:noFill/>
              </a:ln>
              <a:solidFill>
                <a:schemeClr val="bg1"/>
              </a:solidFill>
              <a:effectLst/>
              <a:latin typeface="Arial" charset="0"/>
              <a:ea typeface="MS Gothic" charset="-128"/>
            </a:endParaRPr>
          </a:p>
        </p:txBody>
      </p:sp>
      <p:cxnSp>
        <p:nvCxnSpPr>
          <p:cNvPr id="13" name="Straight Connector 12">
            <a:extLst>
              <a:ext uri="{FF2B5EF4-FFF2-40B4-BE49-F238E27FC236}">
                <a16:creationId xmlns:a16="http://schemas.microsoft.com/office/drawing/2014/main" id="{0ECF5C23-0EF4-5EC7-9A95-68D83552E9C5}"/>
              </a:ext>
            </a:extLst>
          </p:cNvPr>
          <p:cNvCxnSpPr/>
          <p:nvPr/>
        </p:nvCxnSpPr>
        <p:spPr bwMode="auto">
          <a:xfrm flipV="1">
            <a:off x="1580444" y="3533422"/>
            <a:ext cx="9900356" cy="39511"/>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2C7DA295-C1E4-0870-86F1-EF59E0C0297D}"/>
              </a:ext>
            </a:extLst>
          </p:cNvPr>
          <p:cNvCxnSpPr/>
          <p:nvPr/>
        </p:nvCxnSpPr>
        <p:spPr bwMode="auto">
          <a:xfrm flipV="1">
            <a:off x="1625608" y="3008475"/>
            <a:ext cx="9900356" cy="39511"/>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AA1AD5F3-1D38-F929-5B71-6EB93B6E160F}"/>
              </a:ext>
            </a:extLst>
          </p:cNvPr>
          <p:cNvCxnSpPr/>
          <p:nvPr/>
        </p:nvCxnSpPr>
        <p:spPr bwMode="auto">
          <a:xfrm flipV="1">
            <a:off x="1608681" y="4041420"/>
            <a:ext cx="9900356" cy="39511"/>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C81C98B5-D993-33A2-2BBE-EC1C9C65EC35}"/>
              </a:ext>
            </a:extLst>
          </p:cNvPr>
          <p:cNvCxnSpPr/>
          <p:nvPr/>
        </p:nvCxnSpPr>
        <p:spPr bwMode="auto">
          <a:xfrm flipV="1">
            <a:off x="1608676" y="4566358"/>
            <a:ext cx="9900356" cy="39511"/>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1C9AEBBB-B7E8-50FB-5B33-71434042A0BB}"/>
              </a:ext>
            </a:extLst>
          </p:cNvPr>
          <p:cNvCxnSpPr>
            <a:cxnSpLocks/>
          </p:cNvCxnSpPr>
          <p:nvPr/>
        </p:nvCxnSpPr>
        <p:spPr bwMode="auto">
          <a:xfrm>
            <a:off x="4523596" y="3047986"/>
            <a:ext cx="0" cy="2565636"/>
          </a:xfrm>
          <a:prstGeom prst="line">
            <a:avLst/>
          </a:prstGeom>
          <a:ln>
            <a:solidFill>
              <a:srgbClr val="FF0000"/>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sp>
        <p:nvSpPr>
          <p:cNvPr id="2" name="Rectangle 1">
            <a:extLst>
              <a:ext uri="{FF2B5EF4-FFF2-40B4-BE49-F238E27FC236}">
                <a16:creationId xmlns:a16="http://schemas.microsoft.com/office/drawing/2014/main" id="{AAB7B6B2-FF86-756E-4744-62D779B503AC}"/>
              </a:ext>
            </a:extLst>
          </p:cNvPr>
          <p:cNvSpPr/>
          <p:nvPr/>
        </p:nvSpPr>
        <p:spPr>
          <a:xfrm>
            <a:off x="1677183" y="260436"/>
            <a:ext cx="10189028" cy="553998"/>
          </a:xfrm>
          <a:prstGeom prst="rect">
            <a:avLst/>
          </a:prstGeom>
        </p:spPr>
        <p:txBody>
          <a:bodyPr wrap="square">
            <a:spAutoFit/>
          </a:bodyPr>
          <a:lstStyle/>
          <a:p>
            <a:r>
              <a:rPr lang="en-CA" altLang="en-US" sz="3000" b="1" dirty="0">
                <a:latin typeface="Arial" panose="020B0604020202020204" pitchFamily="34" charset="0"/>
                <a:cs typeface="Arial" panose="020B0604020202020204" pitchFamily="34" charset="0"/>
              </a:rPr>
              <a:t>Lac Heney </a:t>
            </a:r>
            <a:r>
              <a:rPr lang="en-CA" altLang="en-US" sz="3000" b="1" dirty="0">
                <a:latin typeface="Arial" panose="020B0604020202020204" pitchFamily="34" charset="0"/>
                <a:ea typeface="MS Gothic" pitchFamily="49" charset="-128"/>
                <a:cs typeface="Arial" panose="020B0604020202020204" pitchFamily="34" charset="0"/>
              </a:rPr>
              <a:t>Phosphorus Concentration </a:t>
            </a:r>
            <a:r>
              <a:rPr lang="fr-CA" altLang="en-US" sz="3000" b="1" dirty="0">
                <a:latin typeface="Arial" panose="020B0604020202020204" pitchFamily="34" charset="0"/>
                <a:ea typeface="MS Gothic" pitchFamily="49" charset="-128"/>
                <a:cs typeface="Arial" panose="020B0604020202020204" pitchFamily="34" charset="0"/>
              </a:rPr>
              <a:t>(ug/L)</a:t>
            </a:r>
            <a:endParaRPr lang="fr-CA" sz="30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66A2C35-29E5-C2E8-112C-024F94FD93B9}"/>
              </a:ext>
            </a:extLst>
          </p:cNvPr>
          <p:cNvSpPr/>
          <p:nvPr/>
        </p:nvSpPr>
        <p:spPr>
          <a:xfrm>
            <a:off x="5122606" y="2162170"/>
            <a:ext cx="2054942" cy="346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097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80CE0D9-C9CF-488B-9CB3-F530D90E2627}"/>
              </a:ext>
            </a:extLst>
          </p:cNvPr>
          <p:cNvGrpSpPr/>
          <p:nvPr/>
        </p:nvGrpSpPr>
        <p:grpSpPr>
          <a:xfrm>
            <a:off x="690907" y="2354403"/>
            <a:ext cx="2266985" cy="3296727"/>
            <a:chOff x="1609520" y="2060848"/>
            <a:chExt cx="2082876" cy="3312368"/>
          </a:xfrm>
        </p:grpSpPr>
        <p:sp>
          <p:nvSpPr>
            <p:cNvPr id="8" name="TextBox 7">
              <a:extLst>
                <a:ext uri="{FF2B5EF4-FFF2-40B4-BE49-F238E27FC236}">
                  <a16:creationId xmlns:a16="http://schemas.microsoft.com/office/drawing/2014/main" id="{8FBF80CC-00B1-4C11-B188-7FE7C0578194}"/>
                </a:ext>
              </a:extLst>
            </p:cNvPr>
            <p:cNvSpPr txBox="1"/>
            <p:nvPr/>
          </p:nvSpPr>
          <p:spPr>
            <a:xfrm>
              <a:off x="2135560" y="4715852"/>
              <a:ext cx="1556836" cy="349968"/>
            </a:xfrm>
            <a:prstGeom prst="rect">
              <a:avLst/>
            </a:prstGeom>
            <a:noFill/>
          </p:spPr>
          <p:txBody>
            <a:bodyPr wrap="none" rtlCol="0">
              <a:spAutoFit/>
            </a:bodyPr>
            <a:lstStyle/>
            <a:p>
              <a:pPr defTabSz="447675" fontAlgn="base" hangingPunct="0">
                <a:lnSpc>
                  <a:spcPct val="93000"/>
                </a:lnSpc>
                <a:spcBef>
                  <a:spcPct val="0"/>
                </a:spcBef>
                <a:spcAft>
                  <a:spcPct val="0"/>
                </a:spcAft>
                <a:buClr>
                  <a:srgbClr val="000000"/>
                </a:buClr>
                <a:buSzPct val="100000"/>
              </a:pPr>
              <a:r>
                <a:rPr lang="en-US" b="1" dirty="0">
                  <a:solidFill>
                    <a:srgbClr val="FFFFFF"/>
                  </a:solidFill>
                  <a:latin typeface="Arial" charset="0"/>
                </a:rPr>
                <a:t>Oligotrophic</a:t>
              </a:r>
              <a:endParaRPr lang="en-CA" b="1" dirty="0">
                <a:solidFill>
                  <a:srgbClr val="FFFFFF"/>
                </a:solidFill>
                <a:latin typeface="Arial" charset="0"/>
              </a:endParaRPr>
            </a:p>
          </p:txBody>
        </p:sp>
        <p:sp>
          <p:nvSpPr>
            <p:cNvPr id="9" name="TextBox 8">
              <a:extLst>
                <a:ext uri="{FF2B5EF4-FFF2-40B4-BE49-F238E27FC236}">
                  <a16:creationId xmlns:a16="http://schemas.microsoft.com/office/drawing/2014/main" id="{B30CD7BD-1117-4390-AA02-4DF711079AB3}"/>
                </a:ext>
              </a:extLst>
            </p:cNvPr>
            <p:cNvSpPr txBox="1"/>
            <p:nvPr/>
          </p:nvSpPr>
          <p:spPr>
            <a:xfrm>
              <a:off x="2063552" y="3573016"/>
              <a:ext cx="1556836" cy="349968"/>
            </a:xfrm>
            <a:prstGeom prst="rect">
              <a:avLst/>
            </a:prstGeom>
            <a:noFill/>
          </p:spPr>
          <p:txBody>
            <a:bodyPr wrap="none" rtlCol="0">
              <a:spAutoFit/>
            </a:bodyPr>
            <a:lstStyle/>
            <a:p>
              <a:pPr defTabSz="447675" fontAlgn="base" hangingPunct="0">
                <a:lnSpc>
                  <a:spcPct val="93000"/>
                </a:lnSpc>
                <a:spcBef>
                  <a:spcPct val="0"/>
                </a:spcBef>
                <a:spcAft>
                  <a:spcPct val="0"/>
                </a:spcAft>
                <a:buClr>
                  <a:srgbClr val="000000"/>
                </a:buClr>
                <a:buSzPct val="100000"/>
              </a:pPr>
              <a:r>
                <a:rPr lang="en-US" b="1" dirty="0">
                  <a:solidFill>
                    <a:srgbClr val="FFFFFF"/>
                  </a:solidFill>
                  <a:latin typeface="Arial" charset="0"/>
                </a:rPr>
                <a:t>Mesotrophic</a:t>
              </a:r>
              <a:endParaRPr lang="en-CA" b="1" dirty="0">
                <a:solidFill>
                  <a:srgbClr val="FFFFFF"/>
                </a:solidFill>
                <a:latin typeface="Arial" charset="0"/>
              </a:endParaRPr>
            </a:p>
          </p:txBody>
        </p:sp>
        <p:sp>
          <p:nvSpPr>
            <p:cNvPr id="10" name="TextBox 9">
              <a:extLst>
                <a:ext uri="{FF2B5EF4-FFF2-40B4-BE49-F238E27FC236}">
                  <a16:creationId xmlns:a16="http://schemas.microsoft.com/office/drawing/2014/main" id="{C146DE3B-6FF8-4A03-9EAC-AF21705C6A71}"/>
                </a:ext>
              </a:extLst>
            </p:cNvPr>
            <p:cNvSpPr txBox="1"/>
            <p:nvPr/>
          </p:nvSpPr>
          <p:spPr>
            <a:xfrm>
              <a:off x="1609520" y="4816519"/>
              <a:ext cx="1626286" cy="322830"/>
            </a:xfrm>
            <a:prstGeom prst="rect">
              <a:avLst/>
            </a:prstGeom>
            <a:noFill/>
          </p:spPr>
          <p:txBody>
            <a:bodyPr wrap="none" rtlCol="0">
              <a:spAutoFit/>
            </a:bodyPr>
            <a:lstStyle/>
            <a:p>
              <a:pPr defTabSz="447675" fontAlgn="base" hangingPunct="0">
                <a:lnSpc>
                  <a:spcPct val="93000"/>
                </a:lnSpc>
                <a:spcBef>
                  <a:spcPct val="0"/>
                </a:spcBef>
                <a:spcAft>
                  <a:spcPct val="0"/>
                </a:spcAft>
                <a:buClr>
                  <a:srgbClr val="000000"/>
                </a:buClr>
                <a:buSzPct val="100000"/>
              </a:pPr>
              <a:r>
                <a:rPr lang="en-US" sz="1600" b="1" i="1" dirty="0">
                  <a:solidFill>
                    <a:srgbClr val="00B050"/>
                  </a:solidFill>
                  <a:latin typeface="Arial" charset="0"/>
                </a:rPr>
                <a:t>OLIGOTROPHIC</a:t>
              </a:r>
              <a:endParaRPr lang="en-CA" sz="1600" b="1" i="1" dirty="0">
                <a:solidFill>
                  <a:srgbClr val="00B050"/>
                </a:solidFill>
                <a:latin typeface="Arial" charset="0"/>
              </a:endParaRPr>
            </a:p>
          </p:txBody>
        </p:sp>
        <p:cxnSp>
          <p:nvCxnSpPr>
            <p:cNvPr id="11" name="Straight Arrow Connector 10">
              <a:extLst>
                <a:ext uri="{FF2B5EF4-FFF2-40B4-BE49-F238E27FC236}">
                  <a16:creationId xmlns:a16="http://schemas.microsoft.com/office/drawing/2014/main" id="{05730327-BF09-47C9-880E-722660026EAB}"/>
                </a:ext>
              </a:extLst>
            </p:cNvPr>
            <p:cNvCxnSpPr/>
            <p:nvPr/>
          </p:nvCxnSpPr>
          <p:spPr bwMode="auto">
            <a:xfrm>
              <a:off x="3506540" y="4581128"/>
              <a:ext cx="0" cy="792088"/>
            </a:xfrm>
            <a:prstGeom prst="straightConnector1">
              <a:avLst/>
            </a:prstGeom>
            <a:ln w="38100">
              <a:solidFill>
                <a:srgbClr val="00B050"/>
              </a:solidFill>
              <a:headEnd type="arrow"/>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cxnSp>
          <p:nvCxnSpPr>
            <p:cNvPr id="12" name="Straight Arrow Connector 11">
              <a:extLst>
                <a:ext uri="{FF2B5EF4-FFF2-40B4-BE49-F238E27FC236}">
                  <a16:creationId xmlns:a16="http://schemas.microsoft.com/office/drawing/2014/main" id="{04E1FA2E-3D5C-4760-B9AF-CA9E647313AB}"/>
                </a:ext>
              </a:extLst>
            </p:cNvPr>
            <p:cNvCxnSpPr/>
            <p:nvPr/>
          </p:nvCxnSpPr>
          <p:spPr bwMode="auto">
            <a:xfrm>
              <a:off x="3506540" y="2060848"/>
              <a:ext cx="0" cy="1224136"/>
            </a:xfrm>
            <a:prstGeom prst="straightConnector1">
              <a:avLst/>
            </a:prstGeom>
            <a:ln w="38100">
              <a:solidFill>
                <a:srgbClr val="00B050"/>
              </a:solidFill>
              <a:headEnd type="arrow"/>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cxnSp>
          <p:nvCxnSpPr>
            <p:cNvPr id="13" name="Straight Arrow Connector 12">
              <a:extLst>
                <a:ext uri="{FF2B5EF4-FFF2-40B4-BE49-F238E27FC236}">
                  <a16:creationId xmlns:a16="http://schemas.microsoft.com/office/drawing/2014/main" id="{5C04F91E-2671-4CEA-8668-6BA587E8EA67}"/>
                </a:ext>
              </a:extLst>
            </p:cNvPr>
            <p:cNvCxnSpPr/>
            <p:nvPr/>
          </p:nvCxnSpPr>
          <p:spPr bwMode="auto">
            <a:xfrm>
              <a:off x="3506540" y="3356992"/>
              <a:ext cx="0" cy="1224136"/>
            </a:xfrm>
            <a:prstGeom prst="straightConnector1">
              <a:avLst/>
            </a:prstGeom>
            <a:ln w="38100">
              <a:solidFill>
                <a:srgbClr val="00B050"/>
              </a:solidFill>
              <a:headEnd type="arrow"/>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sp>
          <p:nvSpPr>
            <p:cNvPr id="14" name="TextBox 13">
              <a:extLst>
                <a:ext uri="{FF2B5EF4-FFF2-40B4-BE49-F238E27FC236}">
                  <a16:creationId xmlns:a16="http://schemas.microsoft.com/office/drawing/2014/main" id="{78983EE2-ABC4-44A5-BA33-68734A7C3861}"/>
                </a:ext>
              </a:extLst>
            </p:cNvPr>
            <p:cNvSpPr txBox="1"/>
            <p:nvPr/>
          </p:nvSpPr>
          <p:spPr>
            <a:xfrm>
              <a:off x="1639174" y="3819514"/>
              <a:ext cx="1571792" cy="322830"/>
            </a:xfrm>
            <a:prstGeom prst="rect">
              <a:avLst/>
            </a:prstGeom>
            <a:noFill/>
          </p:spPr>
          <p:txBody>
            <a:bodyPr wrap="none" rtlCol="0">
              <a:spAutoFit/>
            </a:bodyPr>
            <a:lstStyle/>
            <a:p>
              <a:pPr defTabSz="447675" fontAlgn="base" hangingPunct="0">
                <a:lnSpc>
                  <a:spcPct val="93000"/>
                </a:lnSpc>
                <a:spcBef>
                  <a:spcPct val="0"/>
                </a:spcBef>
                <a:spcAft>
                  <a:spcPct val="0"/>
                </a:spcAft>
                <a:buClr>
                  <a:srgbClr val="000000"/>
                </a:buClr>
                <a:buSzPct val="100000"/>
              </a:pPr>
              <a:r>
                <a:rPr lang="en-US" sz="1600" b="1" i="1" dirty="0">
                  <a:solidFill>
                    <a:srgbClr val="00B050"/>
                  </a:solidFill>
                  <a:latin typeface="Arial" charset="0"/>
                </a:rPr>
                <a:t>MESOTROPHIC</a:t>
              </a:r>
              <a:endParaRPr lang="en-CA" sz="1600" b="1" i="1" dirty="0">
                <a:solidFill>
                  <a:srgbClr val="00B050"/>
                </a:solidFill>
                <a:latin typeface="Arial" charset="0"/>
              </a:endParaRPr>
            </a:p>
          </p:txBody>
        </p:sp>
        <p:sp>
          <p:nvSpPr>
            <p:cNvPr id="15" name="TextBox 14">
              <a:extLst>
                <a:ext uri="{FF2B5EF4-FFF2-40B4-BE49-F238E27FC236}">
                  <a16:creationId xmlns:a16="http://schemas.microsoft.com/office/drawing/2014/main" id="{855973D9-48F5-47E8-A0C0-EC1C372E634F}"/>
                </a:ext>
              </a:extLst>
            </p:cNvPr>
            <p:cNvSpPr txBox="1"/>
            <p:nvPr/>
          </p:nvSpPr>
          <p:spPr>
            <a:xfrm>
              <a:off x="1799474" y="2512263"/>
              <a:ext cx="1277228" cy="322830"/>
            </a:xfrm>
            <a:prstGeom prst="rect">
              <a:avLst/>
            </a:prstGeom>
            <a:noFill/>
          </p:spPr>
          <p:txBody>
            <a:bodyPr wrap="none" rtlCol="0">
              <a:spAutoFit/>
            </a:bodyPr>
            <a:lstStyle/>
            <a:p>
              <a:pPr defTabSz="447675" fontAlgn="base" hangingPunct="0">
                <a:lnSpc>
                  <a:spcPct val="93000"/>
                </a:lnSpc>
                <a:spcBef>
                  <a:spcPct val="0"/>
                </a:spcBef>
                <a:spcAft>
                  <a:spcPct val="0"/>
                </a:spcAft>
                <a:buClr>
                  <a:srgbClr val="000000"/>
                </a:buClr>
                <a:buSzPct val="100000"/>
              </a:pPr>
              <a:r>
                <a:rPr lang="en-US" sz="1600" b="1" i="1" dirty="0">
                  <a:solidFill>
                    <a:srgbClr val="00B050"/>
                  </a:solidFill>
                  <a:latin typeface="Arial" charset="0"/>
                </a:rPr>
                <a:t>EUTROPHIC</a:t>
              </a:r>
              <a:endParaRPr lang="en-CA" sz="1600" b="1" i="1" dirty="0">
                <a:solidFill>
                  <a:srgbClr val="00B050"/>
                </a:solidFill>
                <a:latin typeface="Arial" charset="0"/>
              </a:endParaRPr>
            </a:p>
          </p:txBody>
        </p:sp>
      </p:grpSp>
      <p:sp>
        <p:nvSpPr>
          <p:cNvPr id="16" name="TextBox 15">
            <a:extLst>
              <a:ext uri="{FF2B5EF4-FFF2-40B4-BE49-F238E27FC236}">
                <a16:creationId xmlns:a16="http://schemas.microsoft.com/office/drawing/2014/main" id="{4F79D85A-8C35-4EAB-ACAD-036ADC9BD10A}"/>
              </a:ext>
            </a:extLst>
          </p:cNvPr>
          <p:cNvSpPr txBox="1"/>
          <p:nvPr/>
        </p:nvSpPr>
        <p:spPr>
          <a:xfrm flipH="1">
            <a:off x="7574476" y="1925808"/>
            <a:ext cx="3526711" cy="3077766"/>
          </a:xfrm>
          <a:prstGeom prst="rect">
            <a:avLst/>
          </a:prstGeom>
          <a:noFill/>
        </p:spPr>
        <p:txBody>
          <a:bodyPr wrap="square" rtlCol="0">
            <a:spAutoFit/>
          </a:bodyPr>
          <a:lstStyle/>
          <a:p>
            <a:r>
              <a:rPr lang="en-US" sz="3200" b="1" u="sng" dirty="0">
                <a:latin typeface="Calibri" panose="020F0502020204030204" pitchFamily="34" charset="0"/>
              </a:rPr>
              <a:t>Average TP ug/L</a:t>
            </a:r>
          </a:p>
          <a:p>
            <a:r>
              <a:rPr lang="en-US" sz="2400" b="1" dirty="0">
                <a:latin typeface="Calibri" panose="020F0502020204030204" pitchFamily="34" charset="0"/>
              </a:rPr>
              <a:t>Lac à la </a:t>
            </a:r>
            <a:r>
              <a:rPr lang="en-US" sz="2400" b="1" dirty="0" err="1">
                <a:latin typeface="Calibri" panose="020F0502020204030204" pitchFamily="34" charset="0"/>
              </a:rPr>
              <a:t>Barbue</a:t>
            </a:r>
            <a:r>
              <a:rPr lang="en-US" sz="2400" b="1" dirty="0">
                <a:latin typeface="Calibri" panose="020F0502020204030204" pitchFamily="34" charset="0"/>
              </a:rPr>
              <a:t> 25.8</a:t>
            </a:r>
          </a:p>
          <a:p>
            <a:endParaRPr lang="en-US" sz="2400" b="1" dirty="0">
              <a:latin typeface="Calibri" panose="020F0502020204030204" pitchFamily="34" charset="0"/>
            </a:endParaRPr>
          </a:p>
          <a:p>
            <a:r>
              <a:rPr lang="en-US" sz="2400" b="1" dirty="0">
                <a:latin typeface="Calibri" panose="020F0502020204030204" pitchFamily="34" charset="0"/>
              </a:rPr>
              <a:t>Lac Desormeaux 17.8</a:t>
            </a:r>
          </a:p>
          <a:p>
            <a:r>
              <a:rPr lang="en-US" sz="2400" b="1" dirty="0">
                <a:latin typeface="Calibri" panose="020F0502020204030204" pitchFamily="34" charset="0"/>
              </a:rPr>
              <a:t>Lac Noir 16.1</a:t>
            </a:r>
          </a:p>
          <a:p>
            <a:r>
              <a:rPr lang="en-US" sz="2400" b="1" dirty="0">
                <a:latin typeface="Calibri" panose="020F0502020204030204" pitchFamily="34" charset="0"/>
              </a:rPr>
              <a:t>Lac </a:t>
            </a:r>
            <a:r>
              <a:rPr lang="en-US" sz="2400" b="1" dirty="0" err="1">
                <a:latin typeface="Calibri" panose="020F0502020204030204" pitchFamily="34" charset="0"/>
              </a:rPr>
              <a:t>Heney</a:t>
            </a:r>
            <a:r>
              <a:rPr lang="en-US" sz="2400" b="1" dirty="0">
                <a:latin typeface="Calibri" panose="020F0502020204030204" pitchFamily="34" charset="0"/>
              </a:rPr>
              <a:t> 13.7</a:t>
            </a:r>
          </a:p>
          <a:p>
            <a:r>
              <a:rPr lang="en-US" sz="2400" b="1" dirty="0">
                <a:latin typeface="Calibri" panose="020F0502020204030204" pitchFamily="34" charset="0"/>
              </a:rPr>
              <a:t>Lac Vert 12.6</a:t>
            </a:r>
          </a:p>
          <a:p>
            <a:endParaRPr lang="en-US" dirty="0"/>
          </a:p>
        </p:txBody>
      </p:sp>
      <p:cxnSp>
        <p:nvCxnSpPr>
          <p:cNvPr id="44" name="Straight Connector 43">
            <a:extLst>
              <a:ext uri="{FF2B5EF4-FFF2-40B4-BE49-F238E27FC236}">
                <a16:creationId xmlns:a16="http://schemas.microsoft.com/office/drawing/2014/main" id="{67B66EA9-6286-4464-BC98-37F0660B737D}"/>
              </a:ext>
            </a:extLst>
          </p:cNvPr>
          <p:cNvCxnSpPr>
            <a:cxnSpLocks/>
          </p:cNvCxnSpPr>
          <p:nvPr/>
        </p:nvCxnSpPr>
        <p:spPr bwMode="auto">
          <a:xfrm flipV="1">
            <a:off x="4089099" y="6074568"/>
            <a:ext cx="3221336" cy="523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B2007FF9-8C35-4023-9AD0-63B98C747974}"/>
              </a:ext>
            </a:extLst>
          </p:cNvPr>
          <p:cNvCxnSpPr>
            <a:cxnSpLocks/>
          </p:cNvCxnSpPr>
          <p:nvPr/>
        </p:nvCxnSpPr>
        <p:spPr bwMode="auto">
          <a:xfrm>
            <a:off x="4181475" y="2611257"/>
            <a:ext cx="3128960" cy="0"/>
          </a:xfrm>
          <a:prstGeom prst="line">
            <a:avLst/>
          </a:prstGeom>
          <a:solidFill>
            <a:srgbClr val="00B8FF"/>
          </a:solidFill>
          <a:ln w="50800" cap="flat" cmpd="sng" algn="ctr">
            <a:solidFill>
              <a:srgbClr val="7030A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a:extLst>
              <a:ext uri="{FF2B5EF4-FFF2-40B4-BE49-F238E27FC236}">
                <a16:creationId xmlns:a16="http://schemas.microsoft.com/office/drawing/2014/main" id="{639DB09F-C488-4FF6-84F8-30D01FA79DBE}"/>
              </a:ext>
            </a:extLst>
          </p:cNvPr>
          <p:cNvCxnSpPr>
            <a:cxnSpLocks/>
          </p:cNvCxnSpPr>
          <p:nvPr/>
        </p:nvCxnSpPr>
        <p:spPr bwMode="auto">
          <a:xfrm>
            <a:off x="4201994" y="3565444"/>
            <a:ext cx="3109919" cy="0"/>
          </a:xfrm>
          <a:prstGeom prst="line">
            <a:avLst/>
          </a:prstGeom>
          <a:solidFill>
            <a:srgbClr val="00B8FF"/>
          </a:solidFill>
          <a:ln w="50800" cap="flat" cmpd="sng" algn="ctr">
            <a:solidFill>
              <a:srgbClr val="66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22FE0FF4-E12E-45AC-9891-612EA9B98098}"/>
              </a:ext>
            </a:extLst>
          </p:cNvPr>
          <p:cNvCxnSpPr>
            <a:cxnSpLocks/>
          </p:cNvCxnSpPr>
          <p:nvPr/>
        </p:nvCxnSpPr>
        <p:spPr bwMode="auto">
          <a:xfrm flipV="1">
            <a:off x="4167181" y="3892768"/>
            <a:ext cx="3090869" cy="26766"/>
          </a:xfrm>
          <a:prstGeom prst="line">
            <a:avLst/>
          </a:prstGeom>
          <a:solidFill>
            <a:srgbClr val="00B8FF"/>
          </a:solidFill>
          <a:ln w="508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D2947406-093A-4836-829C-BA4B21DFB1D9}"/>
              </a:ext>
            </a:extLst>
          </p:cNvPr>
          <p:cNvCxnSpPr>
            <a:cxnSpLocks/>
          </p:cNvCxnSpPr>
          <p:nvPr/>
        </p:nvCxnSpPr>
        <p:spPr bwMode="auto">
          <a:xfrm>
            <a:off x="4200516" y="4460960"/>
            <a:ext cx="3135212" cy="0"/>
          </a:xfrm>
          <a:prstGeom prst="line">
            <a:avLst/>
          </a:prstGeom>
          <a:solidFill>
            <a:srgbClr val="00B8FF"/>
          </a:solidFill>
          <a:ln w="50800" cap="flat" cmpd="sng" algn="ctr">
            <a:solidFill>
              <a:schemeClr val="accent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A7F5F1BA-8229-4C8F-85AA-66229774D8D9}"/>
              </a:ext>
            </a:extLst>
          </p:cNvPr>
          <p:cNvCxnSpPr>
            <a:cxnSpLocks/>
          </p:cNvCxnSpPr>
          <p:nvPr/>
        </p:nvCxnSpPr>
        <p:spPr bwMode="auto">
          <a:xfrm>
            <a:off x="4190823" y="4255799"/>
            <a:ext cx="3163956" cy="0"/>
          </a:xfrm>
          <a:prstGeom prst="line">
            <a:avLst/>
          </a:prstGeom>
          <a:solidFill>
            <a:srgbClr val="00B8FF"/>
          </a:solidFill>
          <a:ln w="50800" cap="flat" cmpd="sng" algn="ctr">
            <a:solidFill>
              <a:srgbClr val="0070C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TextBox 88">
            <a:extLst>
              <a:ext uri="{FF2B5EF4-FFF2-40B4-BE49-F238E27FC236}">
                <a16:creationId xmlns:a16="http://schemas.microsoft.com/office/drawing/2014/main" id="{377227A9-F709-448C-B481-B7F2FB3A04CA}"/>
              </a:ext>
            </a:extLst>
          </p:cNvPr>
          <p:cNvSpPr txBox="1"/>
          <p:nvPr/>
        </p:nvSpPr>
        <p:spPr>
          <a:xfrm>
            <a:off x="628650" y="1952625"/>
            <a:ext cx="363603" cy="369332"/>
          </a:xfrm>
          <a:prstGeom prst="rect">
            <a:avLst/>
          </a:prstGeom>
          <a:solidFill>
            <a:schemeClr val="bg1"/>
          </a:solidFill>
        </p:spPr>
        <p:txBody>
          <a:bodyPr wrap="square" rtlCol="0">
            <a:spAutoFit/>
          </a:bodyPr>
          <a:lstStyle/>
          <a:p>
            <a:endParaRPr lang="en-CA" dirty="0"/>
          </a:p>
        </p:txBody>
      </p:sp>
      <p:grpSp>
        <p:nvGrpSpPr>
          <p:cNvPr id="92" name="Group 91">
            <a:extLst>
              <a:ext uri="{FF2B5EF4-FFF2-40B4-BE49-F238E27FC236}">
                <a16:creationId xmlns:a16="http://schemas.microsoft.com/office/drawing/2014/main" id="{8537A9B9-1CFC-45C4-8C3B-7E2BA380D43A}"/>
              </a:ext>
            </a:extLst>
          </p:cNvPr>
          <p:cNvGrpSpPr/>
          <p:nvPr/>
        </p:nvGrpSpPr>
        <p:grpSpPr>
          <a:xfrm>
            <a:off x="2860105" y="1758524"/>
            <a:ext cx="1220530" cy="4489219"/>
            <a:chOff x="2860105" y="1733698"/>
            <a:chExt cx="1220530" cy="4514045"/>
          </a:xfrm>
        </p:grpSpPr>
        <p:sp>
          <p:nvSpPr>
            <p:cNvPr id="31" name="TextBox 30">
              <a:extLst>
                <a:ext uri="{FF2B5EF4-FFF2-40B4-BE49-F238E27FC236}">
                  <a16:creationId xmlns:a16="http://schemas.microsoft.com/office/drawing/2014/main" id="{3844FC9A-A8C7-491B-8861-E671069BCBBA}"/>
                </a:ext>
              </a:extLst>
            </p:cNvPr>
            <p:cNvSpPr txBox="1"/>
            <p:nvPr/>
          </p:nvSpPr>
          <p:spPr>
            <a:xfrm>
              <a:off x="2914650" y="2000250"/>
              <a:ext cx="714375" cy="369332"/>
            </a:xfrm>
            <a:prstGeom prst="rect">
              <a:avLst/>
            </a:prstGeom>
            <a:noFill/>
          </p:spPr>
          <p:txBody>
            <a:bodyPr wrap="square" rtlCol="0">
              <a:spAutoFit/>
            </a:bodyPr>
            <a:lstStyle/>
            <a:p>
              <a:endParaRPr lang="en-CA" dirty="0"/>
            </a:p>
          </p:txBody>
        </p:sp>
        <p:pic>
          <p:nvPicPr>
            <p:cNvPr id="4" name="Picture 3">
              <a:extLst>
                <a:ext uri="{FF2B5EF4-FFF2-40B4-BE49-F238E27FC236}">
                  <a16:creationId xmlns:a16="http://schemas.microsoft.com/office/drawing/2014/main" id="{6C629337-6D79-429F-9D1E-5B05E536C9AC}"/>
                </a:ext>
              </a:extLst>
            </p:cNvPr>
            <p:cNvPicPr>
              <a:picLocks noChangeAspect="1"/>
            </p:cNvPicPr>
            <p:nvPr/>
          </p:nvPicPr>
          <p:blipFill>
            <a:blip r:embed="rId3"/>
            <a:stretch>
              <a:fillRect/>
            </a:stretch>
          </p:blipFill>
          <p:spPr>
            <a:xfrm>
              <a:off x="2860105" y="1733698"/>
              <a:ext cx="868799" cy="4514045"/>
            </a:xfrm>
            <a:prstGeom prst="rect">
              <a:avLst/>
            </a:prstGeom>
          </p:spPr>
        </p:pic>
        <p:cxnSp>
          <p:nvCxnSpPr>
            <p:cNvPr id="42" name="Straight Connector 41">
              <a:extLst>
                <a:ext uri="{FF2B5EF4-FFF2-40B4-BE49-F238E27FC236}">
                  <a16:creationId xmlns:a16="http://schemas.microsoft.com/office/drawing/2014/main" id="{887264C4-442F-410D-823B-416C3D1A16B0}"/>
                </a:ext>
              </a:extLst>
            </p:cNvPr>
            <p:cNvCxnSpPr>
              <a:cxnSpLocks/>
            </p:cNvCxnSpPr>
            <p:nvPr/>
          </p:nvCxnSpPr>
          <p:spPr bwMode="auto">
            <a:xfrm>
              <a:off x="4080635" y="2471738"/>
              <a:ext cx="0" cy="3643311"/>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0" name="TextBox 89">
              <a:extLst>
                <a:ext uri="{FF2B5EF4-FFF2-40B4-BE49-F238E27FC236}">
                  <a16:creationId xmlns:a16="http://schemas.microsoft.com/office/drawing/2014/main" id="{2D04E29B-F03A-4C0D-AF8E-FD8719CEBF48}"/>
                </a:ext>
              </a:extLst>
            </p:cNvPr>
            <p:cNvSpPr txBox="1"/>
            <p:nvPr/>
          </p:nvSpPr>
          <p:spPr>
            <a:xfrm>
              <a:off x="3605514" y="4319780"/>
              <a:ext cx="211196" cy="264557"/>
            </a:xfrm>
            <a:prstGeom prst="rect">
              <a:avLst/>
            </a:prstGeom>
            <a:solidFill>
              <a:schemeClr val="bg1"/>
            </a:solidFill>
          </p:spPr>
          <p:txBody>
            <a:bodyPr wrap="square" rtlCol="0">
              <a:spAutoFit/>
            </a:bodyPr>
            <a:lstStyle/>
            <a:p>
              <a:endParaRPr lang="en-CA" dirty="0"/>
            </a:p>
          </p:txBody>
        </p:sp>
        <p:sp>
          <p:nvSpPr>
            <p:cNvPr id="91" name="TextBox 90">
              <a:extLst>
                <a:ext uri="{FF2B5EF4-FFF2-40B4-BE49-F238E27FC236}">
                  <a16:creationId xmlns:a16="http://schemas.microsoft.com/office/drawing/2014/main" id="{0FAEEBFE-510A-4367-A70E-95CBADA6E4FE}"/>
                </a:ext>
              </a:extLst>
            </p:cNvPr>
            <p:cNvSpPr txBox="1"/>
            <p:nvPr/>
          </p:nvSpPr>
          <p:spPr>
            <a:xfrm>
              <a:off x="3300701" y="1924225"/>
              <a:ext cx="266412" cy="264557"/>
            </a:xfrm>
            <a:prstGeom prst="rect">
              <a:avLst/>
            </a:prstGeom>
            <a:solidFill>
              <a:schemeClr val="bg1"/>
            </a:solidFill>
          </p:spPr>
          <p:txBody>
            <a:bodyPr wrap="square" rtlCol="0">
              <a:spAutoFit/>
            </a:bodyPr>
            <a:lstStyle/>
            <a:p>
              <a:endParaRPr lang="en-CA" dirty="0"/>
            </a:p>
          </p:txBody>
        </p:sp>
      </p:grpSp>
      <p:sp>
        <p:nvSpPr>
          <p:cNvPr id="2" name="Rectangle 1">
            <a:extLst>
              <a:ext uri="{FF2B5EF4-FFF2-40B4-BE49-F238E27FC236}">
                <a16:creationId xmlns:a16="http://schemas.microsoft.com/office/drawing/2014/main" id="{C20F74DB-A0E8-4909-0705-E0F92DA534EC}"/>
              </a:ext>
            </a:extLst>
          </p:cNvPr>
          <p:cNvSpPr/>
          <p:nvPr/>
        </p:nvSpPr>
        <p:spPr>
          <a:xfrm>
            <a:off x="1677183" y="260436"/>
            <a:ext cx="10189028" cy="553998"/>
          </a:xfrm>
          <a:prstGeom prst="rect">
            <a:avLst/>
          </a:prstGeom>
        </p:spPr>
        <p:txBody>
          <a:bodyPr wrap="square">
            <a:spAutoFit/>
          </a:bodyPr>
          <a:lstStyle/>
          <a:p>
            <a:r>
              <a:rPr lang="en-CA" altLang="en-US" sz="3000" b="1" dirty="0">
                <a:latin typeface="Arial" panose="020B0604020202020204" pitchFamily="34" charset="0"/>
                <a:ea typeface="MS Gothic" pitchFamily="49" charset="-128"/>
                <a:cs typeface="Arial" panose="020B0604020202020204" pitchFamily="34" charset="0"/>
              </a:rPr>
              <a:t>Watershed Phosphorus</a:t>
            </a:r>
            <a:r>
              <a:rPr lang="fr-CA" altLang="en-US" sz="3000" b="1" dirty="0">
                <a:latin typeface="Arial" panose="020B0604020202020204" pitchFamily="34" charset="0"/>
                <a:ea typeface="MS Gothic" pitchFamily="49" charset="-128"/>
                <a:cs typeface="Arial" panose="020B0604020202020204" pitchFamily="34" charset="0"/>
              </a:rPr>
              <a:t> Concentration ( 2021 </a:t>
            </a:r>
            <a:r>
              <a:rPr lang="fr-CA" altLang="en-US" sz="3000" b="1" dirty="0" err="1">
                <a:latin typeface="Arial" panose="020B0604020202020204" pitchFamily="34" charset="0"/>
                <a:ea typeface="MS Gothic" pitchFamily="49" charset="-128"/>
                <a:cs typeface="Arial" panose="020B0604020202020204" pitchFamily="34" charset="0"/>
              </a:rPr>
              <a:t>ug</a:t>
            </a:r>
            <a:r>
              <a:rPr lang="fr-CA" altLang="en-US" sz="3000" b="1" dirty="0">
                <a:latin typeface="Arial" panose="020B0604020202020204" pitchFamily="34" charset="0"/>
                <a:ea typeface="MS Gothic" pitchFamily="49" charset="-128"/>
                <a:cs typeface="Arial" panose="020B0604020202020204" pitchFamily="34" charset="0"/>
              </a:rPr>
              <a:t>/L)</a:t>
            </a:r>
            <a:endParaRPr lang="fr-CA"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479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BA013C-F9D8-4D3C-B7F0-D3A10382576E}"/>
              </a:ext>
            </a:extLst>
          </p:cNvPr>
          <p:cNvSpPr txBox="1"/>
          <p:nvPr/>
        </p:nvSpPr>
        <p:spPr>
          <a:xfrm>
            <a:off x="1676155" y="245362"/>
            <a:ext cx="11198942" cy="1015663"/>
          </a:xfrm>
          <a:prstGeom prst="rect">
            <a:avLst/>
          </a:prstGeom>
          <a:noFill/>
        </p:spPr>
        <p:txBody>
          <a:bodyPr wrap="square" rtlCol="0">
            <a:spAutoFit/>
          </a:bodyPr>
          <a:lstStyle/>
          <a:p>
            <a:pPr algn="ctr">
              <a:defRPr sz="1400" b="0" i="0" u="none" strike="noStrike" kern="1200" spc="0" baseline="0">
                <a:solidFill>
                  <a:prstClr val="black">
                    <a:lumMod val="65000"/>
                    <a:lumOff val="35000"/>
                  </a:prstClr>
                </a:solidFill>
                <a:latin typeface="Arial" panose="020B0604020202020204" pitchFamily="34" charset="0"/>
                <a:ea typeface="+mn-ea"/>
                <a:cs typeface="+mn-cs"/>
              </a:defRPr>
            </a:pPr>
            <a:r>
              <a:rPr lang="en-US" sz="3000" b="1" dirty="0">
                <a:latin typeface="Arial" panose="020B0604020202020204" pitchFamily="34" charset="0"/>
              </a:rPr>
              <a:t>Whole Lake Average </a:t>
            </a:r>
          </a:p>
          <a:p>
            <a:pPr algn="ctr">
              <a:defRPr sz="1400" b="0" i="0" u="none" strike="noStrike" kern="1200" spc="0" baseline="0">
                <a:solidFill>
                  <a:prstClr val="black">
                    <a:lumMod val="65000"/>
                    <a:lumOff val="35000"/>
                  </a:prstClr>
                </a:solidFill>
                <a:latin typeface="Arial" panose="020B0604020202020204" pitchFamily="34" charset="0"/>
                <a:ea typeface="+mn-ea"/>
                <a:cs typeface="+mn-cs"/>
              </a:defRPr>
            </a:pPr>
            <a:r>
              <a:rPr lang="en-US" sz="3000" b="1" dirty="0">
                <a:latin typeface="Arial" panose="020B0604020202020204" pitchFamily="34" charset="0"/>
              </a:rPr>
              <a:t>Total Phosphorus Concentrations (µg/L)</a:t>
            </a:r>
          </a:p>
        </p:txBody>
      </p:sp>
      <p:graphicFrame>
        <p:nvGraphicFramePr>
          <p:cNvPr id="11" name="Chart 10">
            <a:extLst>
              <a:ext uri="{FF2B5EF4-FFF2-40B4-BE49-F238E27FC236}">
                <a16:creationId xmlns:a16="http://schemas.microsoft.com/office/drawing/2014/main" id="{67C9D8D3-EBF9-8498-E95F-931B2E1D40B7}"/>
              </a:ext>
            </a:extLst>
          </p:cNvPr>
          <p:cNvGraphicFramePr>
            <a:graphicFrameLocks/>
          </p:cNvGraphicFramePr>
          <p:nvPr/>
        </p:nvGraphicFramePr>
        <p:xfrm>
          <a:off x="1299233" y="2017373"/>
          <a:ext cx="9157252" cy="452410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84E57723-C56B-2F4C-DA50-3185C2720548}"/>
              </a:ext>
            </a:extLst>
          </p:cNvPr>
          <p:cNvSpPr txBox="1"/>
          <p:nvPr/>
        </p:nvSpPr>
        <p:spPr>
          <a:xfrm>
            <a:off x="9867059" y="2525099"/>
            <a:ext cx="1725152" cy="2031325"/>
          </a:xfrm>
          <a:prstGeom prst="rect">
            <a:avLst/>
          </a:prstGeom>
          <a:noFill/>
        </p:spPr>
        <p:txBody>
          <a:bodyPr wrap="none" rtlCol="0">
            <a:spAutoFit/>
          </a:bodyPr>
          <a:lstStyle/>
          <a:p>
            <a:r>
              <a:rPr lang="en-CA" dirty="0"/>
              <a:t>Lac </a:t>
            </a:r>
            <a:r>
              <a:rPr lang="en-CA" dirty="0" err="1"/>
              <a:t>à</a:t>
            </a:r>
            <a:r>
              <a:rPr lang="en-CA" dirty="0"/>
              <a:t> la </a:t>
            </a:r>
            <a:r>
              <a:rPr lang="en-CA" dirty="0" err="1"/>
              <a:t>Barbue</a:t>
            </a:r>
            <a:endParaRPr lang="en-CA" dirty="0"/>
          </a:p>
          <a:p>
            <a:endParaRPr lang="en-CA" dirty="0"/>
          </a:p>
          <a:p>
            <a:r>
              <a:rPr lang="en-CA" dirty="0"/>
              <a:t>Lac Desormeaux</a:t>
            </a:r>
          </a:p>
          <a:p>
            <a:r>
              <a:rPr lang="en-CA" dirty="0"/>
              <a:t>Lac Vert</a:t>
            </a:r>
          </a:p>
          <a:p>
            <a:r>
              <a:rPr lang="en-CA" dirty="0"/>
              <a:t>Lac Noir</a:t>
            </a:r>
          </a:p>
          <a:p>
            <a:endParaRPr lang="en-CA" dirty="0"/>
          </a:p>
          <a:p>
            <a:r>
              <a:rPr lang="en-CA" dirty="0"/>
              <a:t>Lac </a:t>
            </a:r>
            <a:r>
              <a:rPr lang="en-CA" dirty="0" err="1"/>
              <a:t>Heney</a:t>
            </a:r>
            <a:endParaRPr lang="en-CA" dirty="0"/>
          </a:p>
        </p:txBody>
      </p:sp>
    </p:spTree>
    <p:extLst>
      <p:ext uri="{BB962C8B-B14F-4D97-AF65-F5344CB8AC3E}">
        <p14:creationId xmlns:p14="http://schemas.microsoft.com/office/powerpoint/2010/main" val="324863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43380F-A062-4C79-8AE0-235686AF7430}"/>
              </a:ext>
            </a:extLst>
          </p:cNvPr>
          <p:cNvSpPr>
            <a:spLocks noGrp="1"/>
          </p:cNvSpPr>
          <p:nvPr>
            <p:ph idx="1"/>
          </p:nvPr>
        </p:nvSpPr>
        <p:spPr>
          <a:xfrm>
            <a:off x="374560" y="1637226"/>
            <a:ext cx="11448246" cy="5220774"/>
          </a:xfrm>
        </p:spPr>
        <p:txBody>
          <a:bodyPr>
            <a:normAutofit/>
          </a:bodyPr>
          <a:lstStyle/>
          <a:p>
            <a:pPr marL="0" indent="0">
              <a:spcBef>
                <a:spcPts val="1200"/>
              </a:spcBef>
              <a:buNone/>
            </a:pPr>
            <a:endParaRPr lang="en-CA" sz="2400" dirty="0"/>
          </a:p>
          <a:p>
            <a:pPr marL="0" indent="0">
              <a:spcBef>
                <a:spcPts val="1200"/>
              </a:spcBef>
              <a:buNone/>
            </a:pPr>
            <a:r>
              <a:rPr lang="en-CA" sz="2400" dirty="0"/>
              <a:t>Tom McKenna </a:t>
            </a:r>
          </a:p>
        </p:txBody>
      </p:sp>
      <p:sp>
        <p:nvSpPr>
          <p:cNvPr id="3" name="Slide Number Placeholder 2">
            <a:extLst>
              <a:ext uri="{FF2B5EF4-FFF2-40B4-BE49-F238E27FC236}">
                <a16:creationId xmlns:a16="http://schemas.microsoft.com/office/drawing/2014/main" id="{85A668EF-00A2-48DF-B8DD-217574E36F8C}"/>
              </a:ext>
            </a:extLst>
          </p:cNvPr>
          <p:cNvSpPr>
            <a:spLocks noGrp="1"/>
          </p:cNvSpPr>
          <p:nvPr>
            <p:ph type="sldNum" sz="quarter" idx="12"/>
          </p:nvPr>
        </p:nvSpPr>
        <p:spPr/>
        <p:txBody>
          <a:bodyPr/>
          <a:lstStyle/>
          <a:p>
            <a:fld id="{794071B5-D07C-40C4-A773-80FEDE03052E}" type="slidenum">
              <a:rPr lang="en-US" smtClean="0"/>
              <a:t>3</a:t>
            </a:fld>
            <a:endParaRPr lang="en-US" dirty="0"/>
          </a:p>
        </p:txBody>
      </p:sp>
      <p:sp>
        <p:nvSpPr>
          <p:cNvPr id="5" name="TextBox 4">
            <a:extLst>
              <a:ext uri="{FF2B5EF4-FFF2-40B4-BE49-F238E27FC236}">
                <a16:creationId xmlns:a16="http://schemas.microsoft.com/office/drawing/2014/main" id="{87C0E18E-E15B-AE61-3B7C-3BD46125E491}"/>
              </a:ext>
            </a:extLst>
          </p:cNvPr>
          <p:cNvSpPr txBox="1"/>
          <p:nvPr/>
        </p:nvSpPr>
        <p:spPr>
          <a:xfrm>
            <a:off x="1660705" y="255489"/>
            <a:ext cx="5029518" cy="553998"/>
          </a:xfrm>
          <a:prstGeom prst="rect">
            <a:avLst/>
          </a:prstGeom>
          <a:noFill/>
        </p:spPr>
        <p:txBody>
          <a:bodyPr wrap="none" rtlCol="0">
            <a:spAutoFit/>
          </a:bodyPr>
          <a:lstStyle/>
          <a:p>
            <a:r>
              <a:rPr lang="en-US" sz="3000" b="1" dirty="0"/>
              <a:t>Foundation President’s Report</a:t>
            </a:r>
          </a:p>
        </p:txBody>
      </p:sp>
    </p:spTree>
    <p:extLst>
      <p:ext uri="{BB962C8B-B14F-4D97-AF65-F5344CB8AC3E}">
        <p14:creationId xmlns:p14="http://schemas.microsoft.com/office/powerpoint/2010/main" val="4176345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8400" y="74952"/>
            <a:ext cx="8462447" cy="909638"/>
          </a:xfrm>
          <a:ln>
            <a:noFill/>
          </a:ln>
        </p:spPr>
        <p:txBody>
          <a:bodyPr>
            <a:normAutofit fontScale="90000"/>
          </a:bodyPr>
          <a:lstStyle/>
          <a:p>
            <a:pPr>
              <a:spcBef>
                <a:spcPts val="600"/>
              </a:spcBef>
            </a:pPr>
            <a:r>
              <a:rPr lang="en-US" sz="4000" dirty="0">
                <a:latin typeface="+mn-lt"/>
              </a:rPr>
              <a:t>Water Clarity – Secchi Disc Depth ( meters )</a:t>
            </a:r>
            <a:endParaRPr lang="en-CA" sz="4000" dirty="0">
              <a:latin typeface="+mn-lt"/>
            </a:endParaRPr>
          </a:p>
        </p:txBody>
      </p:sp>
      <p:sp>
        <p:nvSpPr>
          <p:cNvPr id="4" name="TextBox 3">
            <a:extLst>
              <a:ext uri="{FF2B5EF4-FFF2-40B4-BE49-F238E27FC236}">
                <a16:creationId xmlns:a16="http://schemas.microsoft.com/office/drawing/2014/main" id="{5BB0EC86-F003-494E-9A2B-FE25ECDD7D25}"/>
              </a:ext>
            </a:extLst>
          </p:cNvPr>
          <p:cNvSpPr txBox="1"/>
          <p:nvPr/>
        </p:nvSpPr>
        <p:spPr>
          <a:xfrm>
            <a:off x="283502" y="5142564"/>
            <a:ext cx="11286198" cy="1323439"/>
          </a:xfrm>
          <a:prstGeom prst="rect">
            <a:avLst/>
          </a:prstGeom>
          <a:noFill/>
        </p:spPr>
        <p:txBody>
          <a:bodyPr wrap="square" rtlCol="0">
            <a:spAutoFit/>
          </a:bodyPr>
          <a:lstStyle/>
          <a:p>
            <a:pPr marL="342900" indent="-342900">
              <a:buFont typeface="Arial" panose="020B0604020202020204" pitchFamily="34" charset="0"/>
              <a:buChar char="•"/>
            </a:pPr>
            <a:r>
              <a:rPr lang="en-CA" sz="2000" dirty="0"/>
              <a:t>Secchi disc depth measures turbidity (water clarity) which is dependent on numerous factors such as algae, phytoplankton and suspended sediment.</a:t>
            </a:r>
          </a:p>
          <a:p>
            <a:pPr marL="342900" indent="-342900">
              <a:buFont typeface="Arial" panose="020B0604020202020204" pitchFamily="34" charset="0"/>
              <a:buChar char="•"/>
            </a:pPr>
            <a:r>
              <a:rPr lang="en-US" sz="2000" dirty="0"/>
              <a:t>In general, higher </a:t>
            </a:r>
            <a:r>
              <a:rPr lang="en-CA" sz="2000" dirty="0"/>
              <a:t>water clarity </a:t>
            </a:r>
            <a:r>
              <a:rPr lang="en-US" sz="2000" dirty="0"/>
              <a:t>is associated with cleaner, healthier water.</a:t>
            </a:r>
          </a:p>
          <a:p>
            <a:pPr marL="342900" indent="-342900">
              <a:buFont typeface="Arial" panose="020B0604020202020204" pitchFamily="34" charset="0"/>
              <a:buChar char="•"/>
            </a:pPr>
            <a:r>
              <a:rPr lang="en-US" sz="2000" dirty="0"/>
              <a:t>2021 Lac </a:t>
            </a:r>
            <a:r>
              <a:rPr lang="en-US" sz="2000" dirty="0" err="1"/>
              <a:t>Heney</a:t>
            </a:r>
            <a:r>
              <a:rPr lang="en-US" sz="2000" dirty="0"/>
              <a:t> has seen improvement to depths of 4 - 6 M.</a:t>
            </a:r>
            <a:endParaRPr lang="en-CA" sz="2000" dirty="0"/>
          </a:p>
        </p:txBody>
      </p:sp>
      <p:pic>
        <p:nvPicPr>
          <p:cNvPr id="1026" name="Picture 2" descr="Friends of Hobbs State Park - Conservation Area, Inc. - Secchi Day ...">
            <a:extLst>
              <a:ext uri="{FF2B5EF4-FFF2-40B4-BE49-F238E27FC236}">
                <a16:creationId xmlns:a16="http://schemas.microsoft.com/office/drawing/2014/main" id="{69C4F501-2993-4602-A9D3-791F92760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02" y="1969819"/>
            <a:ext cx="4177443" cy="29285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7">
            <a:extLst>
              <a:ext uri="{FF2B5EF4-FFF2-40B4-BE49-F238E27FC236}">
                <a16:creationId xmlns:a16="http://schemas.microsoft.com/office/drawing/2014/main" id="{7879F8DD-2301-4A51-9669-24E9F619EDE1}"/>
              </a:ext>
            </a:extLst>
          </p:cNvPr>
          <p:cNvGraphicFramePr>
            <a:graphicFrameLocks/>
          </p:cNvGraphicFramePr>
          <p:nvPr/>
        </p:nvGraphicFramePr>
        <p:xfrm>
          <a:off x="4480004" y="1969819"/>
          <a:ext cx="7204829" cy="2928545"/>
        </p:xfrm>
        <a:graphic>
          <a:graphicData uri="http://schemas.openxmlformats.org/drawingml/2006/table">
            <a:tbl>
              <a:tblPr firstRow="1" firstCol="1" bandRow="1">
                <a:tableStyleId>{5C22544A-7EE6-4342-B048-85BDC9FD1C3A}</a:tableStyleId>
              </a:tblPr>
              <a:tblGrid>
                <a:gridCol w="2752484">
                  <a:extLst>
                    <a:ext uri="{9D8B030D-6E8A-4147-A177-3AD203B41FA5}">
                      <a16:colId xmlns:a16="http://schemas.microsoft.com/office/drawing/2014/main" val="20000"/>
                    </a:ext>
                  </a:extLst>
                </a:gridCol>
                <a:gridCol w="1215271">
                  <a:extLst>
                    <a:ext uri="{9D8B030D-6E8A-4147-A177-3AD203B41FA5}">
                      <a16:colId xmlns:a16="http://schemas.microsoft.com/office/drawing/2014/main" val="20001"/>
                    </a:ext>
                  </a:extLst>
                </a:gridCol>
                <a:gridCol w="1551370">
                  <a:extLst>
                    <a:ext uri="{9D8B030D-6E8A-4147-A177-3AD203B41FA5}">
                      <a16:colId xmlns:a16="http://schemas.microsoft.com/office/drawing/2014/main" val="20003"/>
                    </a:ext>
                  </a:extLst>
                </a:gridCol>
                <a:gridCol w="1685704">
                  <a:extLst>
                    <a:ext uri="{9D8B030D-6E8A-4147-A177-3AD203B41FA5}">
                      <a16:colId xmlns:a16="http://schemas.microsoft.com/office/drawing/2014/main" val="20004"/>
                    </a:ext>
                  </a:extLst>
                </a:gridCol>
              </a:tblGrid>
              <a:tr h="517088">
                <a:tc>
                  <a:txBody>
                    <a:bodyPr/>
                    <a:lstStyle/>
                    <a:p>
                      <a:endParaRPr lang="en-CA" sz="2400" dirty="0">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pPr algn="ctr"/>
                      <a:r>
                        <a:rPr lang="en-US" sz="2400" dirty="0">
                          <a:latin typeface="Arial" panose="020B0604020202020204" pitchFamily="34" charset="0"/>
                          <a:cs typeface="Arial" panose="020B0604020202020204" pitchFamily="34" charset="0"/>
                        </a:rPr>
                        <a:t>Spring</a:t>
                      </a:r>
                      <a:endParaRPr lang="en-CA" sz="2400" dirty="0">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pPr algn="ctr"/>
                      <a:r>
                        <a:rPr lang="en-US" sz="2400" dirty="0">
                          <a:latin typeface="Arial" panose="020B0604020202020204" pitchFamily="34" charset="0"/>
                          <a:cs typeface="Arial" panose="020B0604020202020204" pitchFamily="34" charset="0"/>
                        </a:rPr>
                        <a:t>Summer</a:t>
                      </a:r>
                      <a:endParaRPr lang="en-CA" sz="2400" dirty="0">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pPr algn="ctr"/>
                      <a:r>
                        <a:rPr lang="en-US" sz="2400" dirty="0">
                          <a:latin typeface="Arial" panose="020B0604020202020204" pitchFamily="34" charset="0"/>
                          <a:cs typeface="Arial" panose="020B0604020202020204" pitchFamily="34" charset="0"/>
                        </a:rPr>
                        <a:t>Late Fall</a:t>
                      </a:r>
                      <a:endParaRPr lang="en-CA" sz="2400" dirty="0">
                        <a:latin typeface="Arial" panose="020B0604020202020204" pitchFamily="34" charset="0"/>
                        <a:cs typeface="Arial" panose="020B0604020202020204" pitchFamily="34" charset="0"/>
                      </a:endParaRPr>
                    </a:p>
                  </a:txBody>
                  <a:tcPr>
                    <a:solidFill>
                      <a:schemeClr val="accent6">
                        <a:lumMod val="75000"/>
                      </a:schemeClr>
                    </a:solidFill>
                  </a:tcPr>
                </a:tc>
                <a:extLst>
                  <a:ext uri="{0D108BD9-81ED-4DB2-BD59-A6C34878D82A}">
                    <a16:rowId xmlns:a16="http://schemas.microsoft.com/office/drawing/2014/main" val="10000"/>
                  </a:ext>
                </a:extLst>
              </a:tr>
              <a:tr h="480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Lac </a:t>
                      </a:r>
                      <a:r>
                        <a:rPr lang="en-US" sz="2400" dirty="0" err="1">
                          <a:latin typeface="Arial" panose="020B0604020202020204" pitchFamily="34" charset="0"/>
                          <a:cs typeface="Arial" panose="020B0604020202020204" pitchFamily="34" charset="0"/>
                        </a:rPr>
                        <a:t>Heney</a:t>
                      </a:r>
                      <a:endParaRPr lang="en-CA" sz="2400" dirty="0">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pPr algn="ctr"/>
                      <a:r>
                        <a:rPr lang="en-CA" sz="2400" dirty="0">
                          <a:latin typeface="Arial" panose="020B0604020202020204" pitchFamily="34" charset="0"/>
                          <a:cs typeface="Arial" panose="020B0604020202020204" pitchFamily="34" charset="0"/>
                        </a:rPr>
                        <a:t>3.0</a:t>
                      </a:r>
                    </a:p>
                  </a:txBody>
                  <a:tcPr/>
                </a:tc>
                <a:tc>
                  <a:txBody>
                    <a:bodyPr/>
                    <a:lstStyle/>
                    <a:p>
                      <a:pPr algn="ctr"/>
                      <a:r>
                        <a:rPr lang="en-CA" sz="2400" dirty="0">
                          <a:latin typeface="Arial" panose="020B0604020202020204" pitchFamily="34" charset="0"/>
                          <a:cs typeface="Arial" panose="020B0604020202020204" pitchFamily="34" charset="0"/>
                        </a:rPr>
                        <a:t>4.1</a:t>
                      </a:r>
                    </a:p>
                  </a:txBody>
                  <a:tcPr/>
                </a:tc>
                <a:tc>
                  <a:txBody>
                    <a:bodyPr/>
                    <a:lstStyle/>
                    <a:p>
                      <a:pPr algn="ctr"/>
                      <a:r>
                        <a:rPr lang="en-CA" sz="2400" dirty="0">
                          <a:latin typeface="Arial" panose="020B0604020202020204" pitchFamily="34" charset="0"/>
                          <a:cs typeface="Arial" panose="020B0604020202020204" pitchFamily="34" charset="0"/>
                        </a:rPr>
                        <a:t>3.5</a:t>
                      </a:r>
                    </a:p>
                  </a:txBody>
                  <a:tcPr/>
                </a:tc>
                <a:extLst>
                  <a:ext uri="{0D108BD9-81ED-4DB2-BD59-A6C34878D82A}">
                    <a16:rowId xmlns:a16="http://schemas.microsoft.com/office/drawing/2014/main" val="10001"/>
                  </a:ext>
                </a:extLst>
              </a:tr>
              <a:tr h="496594">
                <a:tc>
                  <a:txBody>
                    <a:bodyPr/>
                    <a:lstStyle/>
                    <a:p>
                      <a:r>
                        <a:rPr lang="en-US" sz="2400" dirty="0">
                          <a:latin typeface="Arial" panose="020B0604020202020204" pitchFamily="34" charset="0"/>
                          <a:cs typeface="Arial" panose="020B0604020202020204" pitchFamily="34" charset="0"/>
                        </a:rPr>
                        <a:t>Lac Vert</a:t>
                      </a:r>
                      <a:endParaRPr lang="en-CA" sz="2400" dirty="0">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pPr algn="ctr"/>
                      <a:endParaRPr lang="en-CA" sz="2400" dirty="0">
                        <a:latin typeface="Arial" panose="020B0604020202020204" pitchFamily="34" charset="0"/>
                        <a:cs typeface="Arial" panose="020B0604020202020204" pitchFamily="34" charset="0"/>
                      </a:endParaRPr>
                    </a:p>
                  </a:txBody>
                  <a:tcPr/>
                </a:tc>
                <a:tc>
                  <a:txBody>
                    <a:bodyPr/>
                    <a:lstStyle/>
                    <a:p>
                      <a:pPr algn="ctr"/>
                      <a:endParaRPr lang="en-CA" sz="2400" dirty="0">
                        <a:latin typeface="Arial" panose="020B0604020202020204" pitchFamily="34" charset="0"/>
                        <a:cs typeface="Arial" panose="020B0604020202020204" pitchFamily="34" charset="0"/>
                      </a:endParaRPr>
                    </a:p>
                  </a:txBody>
                  <a:tcPr/>
                </a:tc>
                <a:tc>
                  <a:txBody>
                    <a:bodyPr/>
                    <a:lstStyle/>
                    <a:p>
                      <a:pPr algn="ctr"/>
                      <a:r>
                        <a:rPr lang="en-CA" sz="2400" dirty="0">
                          <a:latin typeface="Arial" panose="020B0604020202020204" pitchFamily="34" charset="0"/>
                          <a:cs typeface="Arial" panose="020B0604020202020204" pitchFamily="34" charset="0"/>
                        </a:rPr>
                        <a:t>2.2</a:t>
                      </a:r>
                    </a:p>
                  </a:txBody>
                  <a:tcPr/>
                </a:tc>
                <a:extLst>
                  <a:ext uri="{0D108BD9-81ED-4DB2-BD59-A6C34878D82A}">
                    <a16:rowId xmlns:a16="http://schemas.microsoft.com/office/drawing/2014/main" val="10002"/>
                  </a:ext>
                </a:extLst>
              </a:tr>
              <a:tr h="520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1" i="0" u="none" strike="noStrike" kern="1200" baseline="0" dirty="0">
                          <a:solidFill>
                            <a:schemeClr val="lt1"/>
                          </a:solidFill>
                          <a:latin typeface="Arial" panose="020B0604020202020204" pitchFamily="34" charset="0"/>
                          <a:ea typeface="+mn-ea"/>
                          <a:cs typeface="Arial" panose="020B0604020202020204" pitchFamily="34" charset="0"/>
                        </a:rPr>
                        <a:t>Lac Noir</a:t>
                      </a:r>
                      <a:endParaRPr lang="en-CA" sz="24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solidFill>
                      <a:schemeClr val="accent6">
                        <a:lumMod val="75000"/>
                      </a:schemeClr>
                    </a:solidFill>
                  </a:tcPr>
                </a:tc>
                <a:tc>
                  <a:txBody>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lang="en-CA" sz="2400" dirty="0">
                        <a:latin typeface="Arial" panose="020B0604020202020204" pitchFamily="34" charset="0"/>
                        <a:cs typeface="Arial" panose="020B0604020202020204" pitchFamily="34" charset="0"/>
                      </a:endParaRPr>
                    </a:p>
                  </a:txBody>
                  <a:tcPr/>
                </a:tc>
                <a:tc>
                  <a:txBody>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lang="en-CA" sz="2400" dirty="0">
                        <a:latin typeface="Arial" panose="020B0604020202020204" pitchFamily="34" charset="0"/>
                        <a:cs typeface="Arial" panose="020B0604020202020204" pitchFamily="34" charset="0"/>
                      </a:endParaRPr>
                    </a:p>
                  </a:txBody>
                  <a:tcPr/>
                </a:tc>
                <a:tc>
                  <a:txBody>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lang="en-CA" sz="2400" dirty="0">
                          <a:latin typeface="Arial" panose="020B0604020202020204" pitchFamily="34" charset="0"/>
                          <a:cs typeface="Arial" panose="020B0604020202020204" pitchFamily="34" charset="0"/>
                        </a:rPr>
                        <a:t>1.8</a:t>
                      </a:r>
                    </a:p>
                  </a:txBody>
                  <a:tcPr/>
                </a:tc>
                <a:extLst>
                  <a:ext uri="{0D108BD9-81ED-4DB2-BD59-A6C34878D82A}">
                    <a16:rowId xmlns:a16="http://schemas.microsoft.com/office/drawing/2014/main" val="10003"/>
                  </a:ext>
                </a:extLst>
              </a:tr>
              <a:tr h="449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i="0" u="none" strike="noStrike" kern="1200" baseline="0" dirty="0">
                          <a:solidFill>
                            <a:schemeClr val="lt1"/>
                          </a:solidFill>
                          <a:latin typeface="Arial" panose="020B0604020202020204" pitchFamily="34" charset="0"/>
                          <a:ea typeface="+mn-ea"/>
                          <a:cs typeface="Arial" panose="020B0604020202020204" pitchFamily="34" charset="0"/>
                        </a:rPr>
                        <a:t>Lac à la </a:t>
                      </a:r>
                      <a:r>
                        <a:rPr lang="en-CA" sz="2400" b="1" i="0" u="none" strike="noStrike" kern="1200" baseline="0" dirty="0" err="1">
                          <a:solidFill>
                            <a:schemeClr val="lt1"/>
                          </a:solidFill>
                          <a:latin typeface="Arial" panose="020B0604020202020204" pitchFamily="34" charset="0"/>
                          <a:ea typeface="+mn-ea"/>
                          <a:cs typeface="Arial" panose="020B0604020202020204" pitchFamily="34" charset="0"/>
                        </a:rPr>
                        <a:t>Barbue</a:t>
                      </a:r>
                      <a:endParaRPr lang="en-CA" sz="24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solidFill>
                      <a:schemeClr val="accent6">
                        <a:lumMod val="75000"/>
                      </a:schemeClr>
                    </a:solidFill>
                  </a:tcPr>
                </a:tc>
                <a:tc>
                  <a:txBody>
                    <a:bodyPr/>
                    <a:lstStyle/>
                    <a:p>
                      <a:pPr algn="ctr"/>
                      <a:endParaRPr lang="en-CA" sz="2400" dirty="0">
                        <a:latin typeface="Arial" panose="020B0604020202020204" pitchFamily="34" charset="0"/>
                        <a:cs typeface="Arial" panose="020B0604020202020204" pitchFamily="34" charset="0"/>
                      </a:endParaRPr>
                    </a:p>
                  </a:txBody>
                  <a:tcPr/>
                </a:tc>
                <a:tc>
                  <a:txBody>
                    <a:bodyPr/>
                    <a:lstStyle/>
                    <a:p>
                      <a:pPr algn="ctr"/>
                      <a:endParaRPr lang="en-CA" sz="2400" dirty="0">
                        <a:latin typeface="Arial" panose="020B0604020202020204" pitchFamily="34" charset="0"/>
                        <a:cs typeface="Arial" panose="020B0604020202020204" pitchFamily="34" charset="0"/>
                      </a:endParaRPr>
                    </a:p>
                  </a:txBody>
                  <a:tcPr/>
                </a:tc>
                <a:tc>
                  <a:txBody>
                    <a:bodyPr/>
                    <a:lstStyle/>
                    <a:p>
                      <a:pPr algn="ctr"/>
                      <a:r>
                        <a:rPr lang="en-CA" sz="2400" dirty="0">
                          <a:latin typeface="Arial" panose="020B0604020202020204" pitchFamily="34" charset="0"/>
                          <a:cs typeface="Arial" panose="020B0604020202020204" pitchFamily="34" charset="0"/>
                        </a:rPr>
                        <a:t>1.8</a:t>
                      </a:r>
                    </a:p>
                  </a:txBody>
                  <a:tcPr/>
                </a:tc>
                <a:extLst>
                  <a:ext uri="{0D108BD9-81ED-4DB2-BD59-A6C34878D82A}">
                    <a16:rowId xmlns:a16="http://schemas.microsoft.com/office/drawing/2014/main" val="10004"/>
                  </a:ext>
                </a:extLst>
              </a:tr>
              <a:tr h="449800">
                <a:tc>
                  <a:txBody>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lang="en-CA" sz="2400" b="1" i="0" u="none" strike="noStrike" kern="1200" baseline="0" dirty="0">
                          <a:solidFill>
                            <a:schemeClr val="lt1"/>
                          </a:solidFill>
                          <a:latin typeface="Arial" panose="020B0604020202020204" pitchFamily="34" charset="0"/>
                          <a:ea typeface="+mn-ea"/>
                          <a:cs typeface="Arial" panose="020B0604020202020204" pitchFamily="34" charset="0"/>
                        </a:rPr>
                        <a:t>Lac Desormeaux</a:t>
                      </a:r>
                      <a:endParaRPr lang="en-CA" sz="24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solidFill>
                      <a:schemeClr val="accent6">
                        <a:lumMod val="75000"/>
                      </a:schemeClr>
                    </a:solidFill>
                  </a:tcPr>
                </a:tc>
                <a:tc>
                  <a:txBody>
                    <a:bodyPr/>
                    <a:lstStyle/>
                    <a:p>
                      <a:pPr algn="ctr"/>
                      <a:r>
                        <a:rPr lang="en-CA" sz="2400" dirty="0">
                          <a:latin typeface="Arial" panose="020B0604020202020204" pitchFamily="34" charset="0"/>
                          <a:cs typeface="Arial" panose="020B0604020202020204" pitchFamily="34" charset="0"/>
                        </a:rPr>
                        <a:t>1.8</a:t>
                      </a:r>
                    </a:p>
                  </a:txBody>
                  <a:tcPr/>
                </a:tc>
                <a:tc>
                  <a:txBody>
                    <a:bodyPr/>
                    <a:lstStyle/>
                    <a:p>
                      <a:pPr algn="ctr"/>
                      <a:r>
                        <a:rPr lang="en-CA" sz="2400" dirty="0">
                          <a:latin typeface="Arial" panose="020B0604020202020204" pitchFamily="34" charset="0"/>
                          <a:cs typeface="Arial" panose="020B0604020202020204" pitchFamily="34" charset="0"/>
                        </a:rPr>
                        <a:t>3.0</a:t>
                      </a:r>
                    </a:p>
                  </a:txBody>
                  <a:tcPr/>
                </a:tc>
                <a:tc>
                  <a:txBody>
                    <a:bodyPr/>
                    <a:lstStyle/>
                    <a:p>
                      <a:pPr algn="ctr"/>
                      <a:r>
                        <a:rPr lang="en-CA" sz="2400" dirty="0">
                          <a:latin typeface="Arial" panose="020B0604020202020204" pitchFamily="34" charset="0"/>
                          <a:cs typeface="Arial" panose="020B0604020202020204" pitchFamily="34" charset="0"/>
                        </a:rPr>
                        <a:t>2.0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0660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4BC3CB-F2E8-6CE1-35F4-C752E10E9C72}"/>
              </a:ext>
            </a:extLst>
          </p:cNvPr>
          <p:cNvPicPr>
            <a:picLocks noChangeAspect="1"/>
          </p:cNvPicPr>
          <p:nvPr/>
        </p:nvPicPr>
        <p:blipFill>
          <a:blip r:embed="rId2"/>
          <a:stretch>
            <a:fillRect/>
          </a:stretch>
        </p:blipFill>
        <p:spPr>
          <a:xfrm>
            <a:off x="2680504" y="3961378"/>
            <a:ext cx="9082935" cy="2708733"/>
          </a:xfrm>
          <a:prstGeom prst="rect">
            <a:avLst/>
          </a:prstGeom>
        </p:spPr>
      </p:pic>
      <p:grpSp>
        <p:nvGrpSpPr>
          <p:cNvPr id="20" name="Group 19">
            <a:extLst>
              <a:ext uri="{FF2B5EF4-FFF2-40B4-BE49-F238E27FC236}">
                <a16:creationId xmlns:a16="http://schemas.microsoft.com/office/drawing/2014/main" id="{A918034E-013C-FF52-E213-4DA0FFCD4B3C}"/>
              </a:ext>
            </a:extLst>
          </p:cNvPr>
          <p:cNvGrpSpPr/>
          <p:nvPr/>
        </p:nvGrpSpPr>
        <p:grpSpPr>
          <a:xfrm>
            <a:off x="396280" y="1147715"/>
            <a:ext cx="11281804" cy="4890872"/>
            <a:chOff x="-862888" y="1147715"/>
            <a:chExt cx="11281804" cy="4890872"/>
          </a:xfrm>
        </p:grpSpPr>
        <p:pic>
          <p:nvPicPr>
            <p:cNvPr id="5" name="Picture 4">
              <a:extLst>
                <a:ext uri="{FF2B5EF4-FFF2-40B4-BE49-F238E27FC236}">
                  <a16:creationId xmlns:a16="http://schemas.microsoft.com/office/drawing/2014/main" id="{120AA1D5-DFDF-CF1A-1649-34BDAD532E7C}"/>
                </a:ext>
              </a:extLst>
            </p:cNvPr>
            <p:cNvPicPr>
              <a:picLocks noChangeAspect="1"/>
            </p:cNvPicPr>
            <p:nvPr/>
          </p:nvPicPr>
          <p:blipFill>
            <a:blip r:embed="rId3"/>
            <a:stretch>
              <a:fillRect/>
            </a:stretch>
          </p:blipFill>
          <p:spPr>
            <a:xfrm>
              <a:off x="1330065" y="1147715"/>
              <a:ext cx="9088851" cy="2631365"/>
            </a:xfrm>
            <a:prstGeom prst="rect">
              <a:avLst/>
            </a:prstGeom>
          </p:spPr>
        </p:pic>
        <p:sp>
          <p:nvSpPr>
            <p:cNvPr id="6" name="TextBox 5">
              <a:extLst>
                <a:ext uri="{FF2B5EF4-FFF2-40B4-BE49-F238E27FC236}">
                  <a16:creationId xmlns:a16="http://schemas.microsoft.com/office/drawing/2014/main" id="{F24AB62C-1345-72E5-64CF-411937090C9E}"/>
                </a:ext>
              </a:extLst>
            </p:cNvPr>
            <p:cNvSpPr txBox="1"/>
            <p:nvPr/>
          </p:nvSpPr>
          <p:spPr>
            <a:xfrm>
              <a:off x="-862888" y="1440233"/>
              <a:ext cx="1611339" cy="400110"/>
            </a:xfrm>
            <a:prstGeom prst="rect">
              <a:avLst/>
            </a:prstGeom>
            <a:noFill/>
          </p:spPr>
          <p:txBody>
            <a:bodyPr wrap="none" rtlCol="0">
              <a:spAutoFit/>
            </a:bodyPr>
            <a:lstStyle/>
            <a:p>
              <a:r>
                <a:rPr lang="en-CA" sz="2000" b="1" dirty="0" err="1">
                  <a:solidFill>
                    <a:schemeClr val="accent1">
                      <a:lumMod val="50000"/>
                    </a:schemeClr>
                  </a:solidFill>
                  <a:latin typeface="Arial" panose="020B0604020202020204" pitchFamily="34" charset="0"/>
                  <a:cs typeface="Arial" panose="020B0604020202020204" pitchFamily="34" charset="0"/>
                </a:rPr>
                <a:t>Heney</a:t>
              </a:r>
              <a:r>
                <a:rPr lang="en-CA" sz="2000" b="1" dirty="0">
                  <a:solidFill>
                    <a:schemeClr val="accent1">
                      <a:lumMod val="50000"/>
                    </a:schemeClr>
                  </a:solidFill>
                  <a:latin typeface="Arial" panose="020B0604020202020204" pitchFamily="34" charset="0"/>
                  <a:cs typeface="Arial" panose="020B0604020202020204" pitchFamily="34" charset="0"/>
                </a:rPr>
                <a:t> Lake</a:t>
              </a:r>
            </a:p>
          </p:txBody>
        </p:sp>
        <p:sp>
          <p:nvSpPr>
            <p:cNvPr id="7" name="TextBox 6">
              <a:extLst>
                <a:ext uri="{FF2B5EF4-FFF2-40B4-BE49-F238E27FC236}">
                  <a16:creationId xmlns:a16="http://schemas.microsoft.com/office/drawing/2014/main" id="{0B84A020-8A44-AFDB-8184-F3B3A3D0A99F}"/>
                </a:ext>
              </a:extLst>
            </p:cNvPr>
            <p:cNvSpPr txBox="1"/>
            <p:nvPr/>
          </p:nvSpPr>
          <p:spPr>
            <a:xfrm>
              <a:off x="-846694" y="4224418"/>
              <a:ext cx="2238113" cy="400110"/>
            </a:xfrm>
            <a:prstGeom prst="rect">
              <a:avLst/>
            </a:prstGeom>
            <a:noFill/>
          </p:spPr>
          <p:txBody>
            <a:bodyPr wrap="none" rtlCol="0">
              <a:spAutoFit/>
            </a:bodyPr>
            <a:lstStyle/>
            <a:p>
              <a:r>
                <a:rPr lang="en-CA" sz="2000" b="1" dirty="0">
                  <a:solidFill>
                    <a:schemeClr val="accent1">
                      <a:lumMod val="50000"/>
                    </a:schemeClr>
                  </a:solidFill>
                  <a:latin typeface="Arial" panose="020B0604020202020204" pitchFamily="34" charset="0"/>
                  <a:cs typeface="Arial" panose="020B0604020202020204" pitchFamily="34" charset="0"/>
                </a:rPr>
                <a:t>Lac Desormeaux</a:t>
              </a:r>
            </a:p>
          </p:txBody>
        </p:sp>
        <p:sp>
          <p:nvSpPr>
            <p:cNvPr id="11" name="TextBox 10">
              <a:extLst>
                <a:ext uri="{FF2B5EF4-FFF2-40B4-BE49-F238E27FC236}">
                  <a16:creationId xmlns:a16="http://schemas.microsoft.com/office/drawing/2014/main" id="{21A30C4F-C0F9-5868-DAEE-2B106E0A1EB2}"/>
                </a:ext>
              </a:extLst>
            </p:cNvPr>
            <p:cNvSpPr txBox="1"/>
            <p:nvPr/>
          </p:nvSpPr>
          <p:spPr>
            <a:xfrm>
              <a:off x="125811" y="1955711"/>
              <a:ext cx="1809893" cy="276999"/>
            </a:xfrm>
            <a:prstGeom prst="rect">
              <a:avLst/>
            </a:prstGeom>
            <a:noFill/>
          </p:spPr>
          <p:txBody>
            <a:bodyPr wrap="square">
              <a:spAutoFit/>
            </a:bodyPr>
            <a:lstStyle/>
            <a:p>
              <a:r>
                <a:rPr lang="en-US" sz="1200" b="1" dirty="0"/>
                <a:t>Total Phosphorus  (ug/L)</a:t>
              </a:r>
            </a:p>
          </p:txBody>
        </p:sp>
        <p:sp>
          <p:nvSpPr>
            <p:cNvPr id="12" name="TextBox 11">
              <a:extLst>
                <a:ext uri="{FF2B5EF4-FFF2-40B4-BE49-F238E27FC236}">
                  <a16:creationId xmlns:a16="http://schemas.microsoft.com/office/drawing/2014/main" id="{B457A926-9708-464F-D816-860FFE140B52}"/>
                </a:ext>
              </a:extLst>
            </p:cNvPr>
            <p:cNvSpPr txBox="1"/>
            <p:nvPr/>
          </p:nvSpPr>
          <p:spPr>
            <a:xfrm>
              <a:off x="285489" y="4746527"/>
              <a:ext cx="1707143" cy="276999"/>
            </a:xfrm>
            <a:prstGeom prst="rect">
              <a:avLst/>
            </a:prstGeom>
            <a:noFill/>
          </p:spPr>
          <p:txBody>
            <a:bodyPr wrap="square" rtlCol="0">
              <a:spAutoFit/>
            </a:bodyPr>
            <a:lstStyle/>
            <a:p>
              <a:r>
                <a:rPr lang="en-US" sz="1200" b="1" dirty="0"/>
                <a:t>Total Phosphate (ug/L)</a:t>
              </a:r>
            </a:p>
          </p:txBody>
        </p:sp>
        <p:sp>
          <p:nvSpPr>
            <p:cNvPr id="13" name="Rectangle: Rounded Corners 12">
              <a:extLst>
                <a:ext uri="{FF2B5EF4-FFF2-40B4-BE49-F238E27FC236}">
                  <a16:creationId xmlns:a16="http://schemas.microsoft.com/office/drawing/2014/main" id="{5C7A25EA-A36B-8955-BD3A-2BB3542D504C}"/>
                </a:ext>
              </a:extLst>
            </p:cNvPr>
            <p:cNvSpPr/>
            <p:nvPr/>
          </p:nvSpPr>
          <p:spPr bwMode="auto">
            <a:xfrm>
              <a:off x="5103225" y="3073669"/>
              <a:ext cx="200296" cy="25219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a:ln>
                  <a:noFill/>
                </a:ln>
                <a:solidFill>
                  <a:schemeClr val="bg1"/>
                </a:solidFill>
                <a:effectLst/>
                <a:latin typeface="Arial" charset="0"/>
                <a:ea typeface="MS Gothic" charset="-128"/>
              </a:endParaRPr>
            </a:p>
          </p:txBody>
        </p:sp>
        <p:sp>
          <p:nvSpPr>
            <p:cNvPr id="15" name="Rectangle: Rounded Corners 14">
              <a:extLst>
                <a:ext uri="{FF2B5EF4-FFF2-40B4-BE49-F238E27FC236}">
                  <a16:creationId xmlns:a16="http://schemas.microsoft.com/office/drawing/2014/main" id="{57537FD0-3D23-1D8C-7A29-BB4D935BF56F}"/>
                </a:ext>
              </a:extLst>
            </p:cNvPr>
            <p:cNvSpPr/>
            <p:nvPr/>
          </p:nvSpPr>
          <p:spPr bwMode="auto">
            <a:xfrm>
              <a:off x="5995852" y="5210814"/>
              <a:ext cx="200296" cy="25219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a:ln>
                  <a:noFill/>
                </a:ln>
                <a:solidFill>
                  <a:schemeClr val="bg1"/>
                </a:solidFill>
                <a:effectLst/>
                <a:latin typeface="Arial" charset="0"/>
                <a:ea typeface="MS Gothic" charset="-128"/>
              </a:endParaRPr>
            </a:p>
          </p:txBody>
        </p:sp>
        <p:sp>
          <p:nvSpPr>
            <p:cNvPr id="16" name="Rectangle: Rounded Corners 15">
              <a:extLst>
                <a:ext uri="{FF2B5EF4-FFF2-40B4-BE49-F238E27FC236}">
                  <a16:creationId xmlns:a16="http://schemas.microsoft.com/office/drawing/2014/main" id="{8156E33B-B951-9AA2-A4BB-209C26F08B63}"/>
                </a:ext>
              </a:extLst>
            </p:cNvPr>
            <p:cNvSpPr/>
            <p:nvPr/>
          </p:nvSpPr>
          <p:spPr bwMode="auto">
            <a:xfrm>
              <a:off x="5155477" y="4666278"/>
              <a:ext cx="200296" cy="25219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a:ln>
                  <a:noFill/>
                </a:ln>
                <a:solidFill>
                  <a:schemeClr val="bg1"/>
                </a:solidFill>
                <a:effectLst/>
                <a:latin typeface="Arial" charset="0"/>
                <a:ea typeface="MS Gothic" charset="-128"/>
              </a:endParaRPr>
            </a:p>
          </p:txBody>
        </p:sp>
        <p:sp>
          <p:nvSpPr>
            <p:cNvPr id="17" name="Rectangle: Rounded Corners 16">
              <a:extLst>
                <a:ext uri="{FF2B5EF4-FFF2-40B4-BE49-F238E27FC236}">
                  <a16:creationId xmlns:a16="http://schemas.microsoft.com/office/drawing/2014/main" id="{F0ECB2A5-49A1-A379-9BFA-FDBF13FAED9D}"/>
                </a:ext>
              </a:extLst>
            </p:cNvPr>
            <p:cNvSpPr/>
            <p:nvPr/>
          </p:nvSpPr>
          <p:spPr bwMode="auto">
            <a:xfrm>
              <a:off x="3034940" y="2564217"/>
              <a:ext cx="200296" cy="25219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a:ln>
                  <a:noFill/>
                </a:ln>
                <a:solidFill>
                  <a:schemeClr val="bg1"/>
                </a:solidFill>
                <a:effectLst/>
                <a:latin typeface="Arial" charset="0"/>
                <a:ea typeface="MS Gothic" charset="-128"/>
              </a:endParaRPr>
            </a:p>
          </p:txBody>
        </p:sp>
        <p:sp>
          <p:nvSpPr>
            <p:cNvPr id="18" name="Rectangle: Rounded Corners 17">
              <a:extLst>
                <a:ext uri="{FF2B5EF4-FFF2-40B4-BE49-F238E27FC236}">
                  <a16:creationId xmlns:a16="http://schemas.microsoft.com/office/drawing/2014/main" id="{5B6FC15D-548E-4DE5-7355-5AFA776FF35B}"/>
                </a:ext>
              </a:extLst>
            </p:cNvPr>
            <p:cNvSpPr/>
            <p:nvPr/>
          </p:nvSpPr>
          <p:spPr bwMode="auto">
            <a:xfrm>
              <a:off x="4267203" y="1975171"/>
              <a:ext cx="200296" cy="25219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a:ln>
                  <a:noFill/>
                </a:ln>
                <a:solidFill>
                  <a:schemeClr val="bg1"/>
                </a:solidFill>
                <a:effectLst/>
                <a:latin typeface="Arial" charset="0"/>
                <a:ea typeface="MS Gothic" charset="-128"/>
              </a:endParaRPr>
            </a:p>
          </p:txBody>
        </p:sp>
        <p:sp>
          <p:nvSpPr>
            <p:cNvPr id="19" name="Rectangle: Rounded Corners 18">
              <a:extLst>
                <a:ext uri="{FF2B5EF4-FFF2-40B4-BE49-F238E27FC236}">
                  <a16:creationId xmlns:a16="http://schemas.microsoft.com/office/drawing/2014/main" id="{847BE757-26C5-8A0F-8B72-33044F774117}"/>
                </a:ext>
              </a:extLst>
            </p:cNvPr>
            <p:cNvSpPr/>
            <p:nvPr/>
          </p:nvSpPr>
          <p:spPr bwMode="auto">
            <a:xfrm>
              <a:off x="7667899" y="5786389"/>
              <a:ext cx="200296" cy="25219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a:ln>
                  <a:noFill/>
                </a:ln>
                <a:solidFill>
                  <a:schemeClr val="bg1"/>
                </a:solidFill>
                <a:effectLst/>
                <a:latin typeface="Arial" charset="0"/>
                <a:ea typeface="MS Gothic" charset="-128"/>
              </a:endParaRPr>
            </a:p>
          </p:txBody>
        </p:sp>
      </p:grpSp>
      <p:sp>
        <p:nvSpPr>
          <p:cNvPr id="3" name="Title 1">
            <a:extLst>
              <a:ext uri="{FF2B5EF4-FFF2-40B4-BE49-F238E27FC236}">
                <a16:creationId xmlns:a16="http://schemas.microsoft.com/office/drawing/2014/main" id="{31A11AEC-456A-3F65-B87C-0C7E24D8B3BC}"/>
              </a:ext>
            </a:extLst>
          </p:cNvPr>
          <p:cNvSpPr txBox="1">
            <a:spLocks/>
          </p:cNvSpPr>
          <p:nvPr/>
        </p:nvSpPr>
        <p:spPr>
          <a:xfrm>
            <a:off x="1685600" y="82290"/>
            <a:ext cx="7477125" cy="90963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pPr>
            <a:r>
              <a:rPr lang="en-US" sz="3200" dirty="0">
                <a:latin typeface="+mn-lt"/>
              </a:rPr>
              <a:t>Water Quality in Watershed Lakes</a:t>
            </a:r>
            <a:endParaRPr lang="en-CA" sz="3200" dirty="0">
              <a:latin typeface="+mn-lt"/>
            </a:endParaRPr>
          </a:p>
        </p:txBody>
      </p:sp>
    </p:spTree>
    <p:extLst>
      <p:ext uri="{BB962C8B-B14F-4D97-AF65-F5344CB8AC3E}">
        <p14:creationId xmlns:p14="http://schemas.microsoft.com/office/powerpoint/2010/main" val="3311131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5730F-95A3-4A03-883B-B6AFD5761B35}"/>
              </a:ext>
            </a:extLst>
          </p:cNvPr>
          <p:cNvSpPr/>
          <p:nvPr/>
        </p:nvSpPr>
        <p:spPr>
          <a:xfrm>
            <a:off x="185562" y="1406863"/>
            <a:ext cx="6762373" cy="400110"/>
          </a:xfrm>
          <a:prstGeom prst="rect">
            <a:avLst/>
          </a:prstGeom>
        </p:spPr>
        <p:txBody>
          <a:bodyPr wrap="square">
            <a:spAutoFit/>
          </a:bodyPr>
          <a:lstStyle/>
          <a:p>
            <a:r>
              <a:rPr lang="en-CA" sz="2000" dirty="0">
                <a:solidFill>
                  <a:schemeClr val="accent1">
                    <a:lumMod val="50000"/>
                  </a:schemeClr>
                </a:solidFill>
              </a:rPr>
              <a:t>Lac Pemichangan </a:t>
            </a:r>
            <a:r>
              <a:rPr lang="fr-CA" sz="2000" dirty="0">
                <a:solidFill>
                  <a:schemeClr val="accent1">
                    <a:lumMod val="50000"/>
                  </a:schemeClr>
                </a:solidFill>
              </a:rPr>
              <a:t>– Suivi de la qualité de l’eau </a:t>
            </a:r>
            <a:r>
              <a:rPr lang="en-CA" sz="2000" dirty="0">
                <a:solidFill>
                  <a:schemeClr val="accent1">
                    <a:lumMod val="50000"/>
                  </a:schemeClr>
                </a:solidFill>
              </a:rPr>
              <a:t>2019 (RSVL)</a:t>
            </a:r>
          </a:p>
        </p:txBody>
      </p:sp>
      <p:sp>
        <p:nvSpPr>
          <p:cNvPr id="24" name="TextBox 23">
            <a:extLst>
              <a:ext uri="{FF2B5EF4-FFF2-40B4-BE49-F238E27FC236}">
                <a16:creationId xmlns:a16="http://schemas.microsoft.com/office/drawing/2014/main" id="{9184C752-E7BF-462E-AA3B-59E8E02E9520}"/>
              </a:ext>
            </a:extLst>
          </p:cNvPr>
          <p:cNvSpPr txBox="1"/>
          <p:nvPr/>
        </p:nvSpPr>
        <p:spPr>
          <a:xfrm>
            <a:off x="88886" y="6132091"/>
            <a:ext cx="3062377" cy="400110"/>
          </a:xfrm>
          <a:prstGeom prst="rect">
            <a:avLst/>
          </a:prstGeom>
          <a:solidFill>
            <a:srgbClr val="FFFF00"/>
          </a:solidFill>
        </p:spPr>
        <p:txBody>
          <a:bodyPr wrap="none" rtlCol="0">
            <a:spAutoFit/>
          </a:bodyPr>
          <a:lstStyle/>
          <a:p>
            <a:r>
              <a:rPr lang="en-US" sz="2000" dirty="0">
                <a:solidFill>
                  <a:srgbClr val="3C2ED2"/>
                </a:solidFill>
              </a:rPr>
              <a:t>Lac </a:t>
            </a:r>
            <a:r>
              <a:rPr lang="en-US" sz="2000" dirty="0" err="1">
                <a:solidFill>
                  <a:srgbClr val="3C2ED2"/>
                </a:solidFill>
              </a:rPr>
              <a:t>Heney</a:t>
            </a:r>
            <a:r>
              <a:rPr lang="en-US" sz="2000" dirty="0">
                <a:solidFill>
                  <a:srgbClr val="3C2ED2"/>
                </a:solidFill>
              </a:rPr>
              <a:t> </a:t>
            </a:r>
            <a:r>
              <a:rPr lang="en-US" sz="2000" b="1" dirty="0">
                <a:solidFill>
                  <a:srgbClr val="FF0000"/>
                </a:solidFill>
              </a:rPr>
              <a:t>13.7 ug/L (2021)</a:t>
            </a:r>
          </a:p>
        </p:txBody>
      </p:sp>
      <p:grpSp>
        <p:nvGrpSpPr>
          <p:cNvPr id="7" name="Group 6">
            <a:extLst>
              <a:ext uri="{FF2B5EF4-FFF2-40B4-BE49-F238E27FC236}">
                <a16:creationId xmlns:a16="http://schemas.microsoft.com/office/drawing/2014/main" id="{3E7B88D4-24B1-524E-F9CC-E3B990A2C23D}"/>
              </a:ext>
            </a:extLst>
          </p:cNvPr>
          <p:cNvGrpSpPr/>
          <p:nvPr/>
        </p:nvGrpSpPr>
        <p:grpSpPr>
          <a:xfrm>
            <a:off x="1896013" y="1753847"/>
            <a:ext cx="10087166" cy="4810845"/>
            <a:chOff x="262385" y="1210181"/>
            <a:chExt cx="10768371" cy="5144651"/>
          </a:xfrm>
        </p:grpSpPr>
        <p:pic>
          <p:nvPicPr>
            <p:cNvPr id="2" name="Picture 1">
              <a:extLst>
                <a:ext uri="{FF2B5EF4-FFF2-40B4-BE49-F238E27FC236}">
                  <a16:creationId xmlns:a16="http://schemas.microsoft.com/office/drawing/2014/main" id="{DB192627-0E17-4236-9E1D-F57F6F3B2567}"/>
                </a:ext>
              </a:extLst>
            </p:cNvPr>
            <p:cNvPicPr>
              <a:picLocks noChangeAspect="1"/>
            </p:cNvPicPr>
            <p:nvPr/>
          </p:nvPicPr>
          <p:blipFill>
            <a:blip r:embed="rId2"/>
            <a:stretch>
              <a:fillRect/>
            </a:stretch>
          </p:blipFill>
          <p:spPr>
            <a:xfrm>
              <a:off x="1389886" y="1210181"/>
              <a:ext cx="9640870" cy="2388120"/>
            </a:xfrm>
            <a:prstGeom prst="rect">
              <a:avLst/>
            </a:prstGeom>
          </p:spPr>
        </p:pic>
        <p:sp>
          <p:nvSpPr>
            <p:cNvPr id="10" name="TextBox 9">
              <a:extLst>
                <a:ext uri="{FF2B5EF4-FFF2-40B4-BE49-F238E27FC236}">
                  <a16:creationId xmlns:a16="http://schemas.microsoft.com/office/drawing/2014/main" id="{343D1516-4793-4792-8F66-AE2E029D66D6}"/>
                </a:ext>
              </a:extLst>
            </p:cNvPr>
            <p:cNvSpPr txBox="1"/>
            <p:nvPr/>
          </p:nvSpPr>
          <p:spPr>
            <a:xfrm>
              <a:off x="2175644" y="1749610"/>
              <a:ext cx="626697" cy="400110"/>
            </a:xfrm>
            <a:prstGeom prst="rect">
              <a:avLst/>
            </a:prstGeom>
            <a:noFill/>
          </p:spPr>
          <p:txBody>
            <a:bodyPr wrap="square" rtlCol="0">
              <a:spAutoFit/>
            </a:bodyPr>
            <a:lstStyle/>
            <a:p>
              <a:r>
                <a:rPr lang="en-US" sz="2000" b="1" dirty="0">
                  <a:highlight>
                    <a:srgbClr val="FFFF00"/>
                  </a:highlight>
                </a:rPr>
                <a:t>4.8</a:t>
              </a:r>
            </a:p>
          </p:txBody>
        </p:sp>
        <p:sp>
          <p:nvSpPr>
            <p:cNvPr id="12" name="TextBox 11">
              <a:extLst>
                <a:ext uri="{FF2B5EF4-FFF2-40B4-BE49-F238E27FC236}">
                  <a16:creationId xmlns:a16="http://schemas.microsoft.com/office/drawing/2014/main" id="{38E185D4-AC3B-4D1C-91C9-21E81DBD4E6A}"/>
                </a:ext>
              </a:extLst>
            </p:cNvPr>
            <p:cNvSpPr txBox="1"/>
            <p:nvPr/>
          </p:nvSpPr>
          <p:spPr>
            <a:xfrm>
              <a:off x="353961" y="1426601"/>
              <a:ext cx="1703436" cy="923330"/>
            </a:xfrm>
            <a:prstGeom prst="rect">
              <a:avLst/>
            </a:prstGeom>
            <a:noFill/>
          </p:spPr>
          <p:txBody>
            <a:bodyPr wrap="square" rtlCol="0">
              <a:spAutoFit/>
            </a:bodyPr>
            <a:lstStyle/>
            <a:p>
              <a:r>
                <a:rPr lang="en-US" b="1" dirty="0"/>
                <a:t>Total Phosphorus  (ug/L</a:t>
              </a:r>
            </a:p>
          </p:txBody>
        </p:sp>
        <p:sp>
          <p:nvSpPr>
            <p:cNvPr id="15" name="Oval 14">
              <a:extLst>
                <a:ext uri="{FF2B5EF4-FFF2-40B4-BE49-F238E27FC236}">
                  <a16:creationId xmlns:a16="http://schemas.microsoft.com/office/drawing/2014/main" id="{CF9B4F68-5AE6-4CF4-8CED-AF594FA887A5}"/>
                </a:ext>
              </a:extLst>
            </p:cNvPr>
            <p:cNvSpPr/>
            <p:nvPr/>
          </p:nvSpPr>
          <p:spPr bwMode="auto">
            <a:xfrm>
              <a:off x="2175644" y="1630341"/>
              <a:ext cx="626688" cy="646331"/>
            </a:xfrm>
            <a:prstGeom prst="ellipse">
              <a:avLst/>
            </a:prstGeom>
            <a:noFill/>
            <a:ln w="539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Arial" charset="0"/>
                <a:ea typeface="MS Gothic" charset="-128"/>
              </a:endParaRPr>
            </a:p>
          </p:txBody>
        </p:sp>
        <p:pic>
          <p:nvPicPr>
            <p:cNvPr id="6" name="Picture 5">
              <a:extLst>
                <a:ext uri="{FF2B5EF4-FFF2-40B4-BE49-F238E27FC236}">
                  <a16:creationId xmlns:a16="http://schemas.microsoft.com/office/drawing/2014/main" id="{91F29507-E8FF-B95E-C290-97CBA2D47971}"/>
                </a:ext>
              </a:extLst>
            </p:cNvPr>
            <p:cNvPicPr>
              <a:picLocks noChangeAspect="1"/>
            </p:cNvPicPr>
            <p:nvPr/>
          </p:nvPicPr>
          <p:blipFill>
            <a:blip r:embed="rId3"/>
            <a:stretch>
              <a:fillRect/>
            </a:stretch>
          </p:blipFill>
          <p:spPr>
            <a:xfrm>
              <a:off x="1463320" y="3818786"/>
              <a:ext cx="9400991" cy="2536046"/>
            </a:xfrm>
            <a:prstGeom prst="rect">
              <a:avLst/>
            </a:prstGeom>
          </p:spPr>
        </p:pic>
        <p:sp>
          <p:nvSpPr>
            <p:cNvPr id="14" name="TextBox 13">
              <a:extLst>
                <a:ext uri="{FF2B5EF4-FFF2-40B4-BE49-F238E27FC236}">
                  <a16:creationId xmlns:a16="http://schemas.microsoft.com/office/drawing/2014/main" id="{B684C7B4-52DE-40CB-B7B2-423AC2734428}"/>
                </a:ext>
              </a:extLst>
            </p:cNvPr>
            <p:cNvSpPr txBox="1"/>
            <p:nvPr/>
          </p:nvSpPr>
          <p:spPr>
            <a:xfrm>
              <a:off x="262385" y="4372963"/>
              <a:ext cx="1903301" cy="646331"/>
            </a:xfrm>
            <a:prstGeom prst="rect">
              <a:avLst/>
            </a:prstGeom>
            <a:noFill/>
          </p:spPr>
          <p:txBody>
            <a:bodyPr wrap="square" rtlCol="0">
              <a:spAutoFit/>
            </a:bodyPr>
            <a:lstStyle/>
            <a:p>
              <a:r>
                <a:rPr lang="en-US" b="1" dirty="0"/>
                <a:t>Phosphate Total (ug/L</a:t>
              </a:r>
            </a:p>
          </p:txBody>
        </p:sp>
        <p:sp>
          <p:nvSpPr>
            <p:cNvPr id="17" name="Oval 16">
              <a:extLst>
                <a:ext uri="{FF2B5EF4-FFF2-40B4-BE49-F238E27FC236}">
                  <a16:creationId xmlns:a16="http://schemas.microsoft.com/office/drawing/2014/main" id="{70522709-D067-907B-B49F-02F9DAA58D75}"/>
                </a:ext>
              </a:extLst>
            </p:cNvPr>
            <p:cNvSpPr/>
            <p:nvPr/>
          </p:nvSpPr>
          <p:spPr bwMode="auto">
            <a:xfrm>
              <a:off x="1968005" y="4388547"/>
              <a:ext cx="626688" cy="646331"/>
            </a:xfrm>
            <a:prstGeom prst="ellipse">
              <a:avLst/>
            </a:prstGeom>
            <a:noFill/>
            <a:ln w="539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Arial" charset="0"/>
                <a:ea typeface="MS Gothic" charset="-128"/>
              </a:endParaRPr>
            </a:p>
          </p:txBody>
        </p:sp>
        <p:sp>
          <p:nvSpPr>
            <p:cNvPr id="18" name="TextBox 17">
              <a:extLst>
                <a:ext uri="{FF2B5EF4-FFF2-40B4-BE49-F238E27FC236}">
                  <a16:creationId xmlns:a16="http://schemas.microsoft.com/office/drawing/2014/main" id="{04D807C8-5CD9-3113-7288-E5337AA5835A}"/>
                </a:ext>
              </a:extLst>
            </p:cNvPr>
            <p:cNvSpPr txBox="1"/>
            <p:nvPr/>
          </p:nvSpPr>
          <p:spPr>
            <a:xfrm>
              <a:off x="1991162" y="4521460"/>
              <a:ext cx="626697" cy="400110"/>
            </a:xfrm>
            <a:prstGeom prst="rect">
              <a:avLst/>
            </a:prstGeom>
            <a:noFill/>
          </p:spPr>
          <p:txBody>
            <a:bodyPr wrap="square" rtlCol="0">
              <a:spAutoFit/>
            </a:bodyPr>
            <a:lstStyle/>
            <a:p>
              <a:r>
                <a:rPr lang="en-US" sz="2000" b="1" dirty="0">
                  <a:highlight>
                    <a:srgbClr val="FFFF00"/>
                  </a:highlight>
                </a:rPr>
                <a:t>3.7</a:t>
              </a:r>
            </a:p>
          </p:txBody>
        </p:sp>
        <p:cxnSp>
          <p:nvCxnSpPr>
            <p:cNvPr id="16" name="Straight Connector 15">
              <a:extLst>
                <a:ext uri="{FF2B5EF4-FFF2-40B4-BE49-F238E27FC236}">
                  <a16:creationId xmlns:a16="http://schemas.microsoft.com/office/drawing/2014/main" id="{658C577D-26E3-4C19-B8F7-464B8D356E4F}"/>
                </a:ext>
              </a:extLst>
            </p:cNvPr>
            <p:cNvCxnSpPr>
              <a:cxnSpLocks/>
            </p:cNvCxnSpPr>
            <p:nvPr/>
          </p:nvCxnSpPr>
          <p:spPr bwMode="auto">
            <a:xfrm>
              <a:off x="5506252" y="1477155"/>
              <a:ext cx="0" cy="4474209"/>
            </a:xfrm>
            <a:prstGeom prst="line">
              <a:avLst/>
            </a:prstGeom>
            <a:ln>
              <a:solidFill>
                <a:srgbClr val="FF0000"/>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sp>
          <p:nvSpPr>
            <p:cNvPr id="19" name="Rectangle: Rounded Corners 18">
              <a:extLst>
                <a:ext uri="{FF2B5EF4-FFF2-40B4-BE49-F238E27FC236}">
                  <a16:creationId xmlns:a16="http://schemas.microsoft.com/office/drawing/2014/main" id="{169A75AB-2FA9-48BE-8782-5E47F8F4F25E}"/>
                </a:ext>
              </a:extLst>
            </p:cNvPr>
            <p:cNvSpPr/>
            <p:nvPr/>
          </p:nvSpPr>
          <p:spPr bwMode="auto">
            <a:xfrm>
              <a:off x="3300088" y="2866465"/>
              <a:ext cx="200296" cy="25219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a:ln>
                  <a:noFill/>
                </a:ln>
                <a:solidFill>
                  <a:schemeClr val="bg1"/>
                </a:solidFill>
                <a:effectLst/>
                <a:latin typeface="Arial" charset="0"/>
                <a:ea typeface="MS Gothic" charset="-128"/>
              </a:endParaRPr>
            </a:p>
          </p:txBody>
        </p:sp>
        <p:sp>
          <p:nvSpPr>
            <p:cNvPr id="20" name="Rectangle: Rounded Corners 19">
              <a:extLst>
                <a:ext uri="{FF2B5EF4-FFF2-40B4-BE49-F238E27FC236}">
                  <a16:creationId xmlns:a16="http://schemas.microsoft.com/office/drawing/2014/main" id="{34789B3C-70E2-3015-B5DD-F67BE81AF434}"/>
                </a:ext>
              </a:extLst>
            </p:cNvPr>
            <p:cNvSpPr/>
            <p:nvPr/>
          </p:nvSpPr>
          <p:spPr bwMode="auto">
            <a:xfrm>
              <a:off x="2129245" y="2293212"/>
              <a:ext cx="200296" cy="25219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a:ln>
                  <a:noFill/>
                </a:ln>
                <a:solidFill>
                  <a:schemeClr val="bg1"/>
                </a:solidFill>
                <a:effectLst/>
                <a:latin typeface="Arial" charset="0"/>
                <a:ea typeface="MS Gothic" charset="-128"/>
              </a:endParaRPr>
            </a:p>
          </p:txBody>
        </p:sp>
        <p:sp>
          <p:nvSpPr>
            <p:cNvPr id="22" name="Rectangle: Rounded Corners 21">
              <a:extLst>
                <a:ext uri="{FF2B5EF4-FFF2-40B4-BE49-F238E27FC236}">
                  <a16:creationId xmlns:a16="http://schemas.microsoft.com/office/drawing/2014/main" id="{91634DB5-C04F-07C5-11D8-643AC463549B}"/>
                </a:ext>
              </a:extLst>
            </p:cNvPr>
            <p:cNvSpPr/>
            <p:nvPr/>
          </p:nvSpPr>
          <p:spPr bwMode="auto">
            <a:xfrm>
              <a:off x="3396830" y="5741261"/>
              <a:ext cx="200296" cy="25219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a:ln>
                  <a:noFill/>
                </a:ln>
                <a:solidFill>
                  <a:schemeClr val="bg1"/>
                </a:solidFill>
                <a:effectLst/>
                <a:latin typeface="Arial" charset="0"/>
                <a:ea typeface="MS Gothic" charset="-128"/>
              </a:endParaRPr>
            </a:p>
          </p:txBody>
        </p:sp>
        <p:sp>
          <p:nvSpPr>
            <p:cNvPr id="23" name="Rectangle: Rounded Corners 22">
              <a:extLst>
                <a:ext uri="{FF2B5EF4-FFF2-40B4-BE49-F238E27FC236}">
                  <a16:creationId xmlns:a16="http://schemas.microsoft.com/office/drawing/2014/main" id="{E7DCF9EF-E640-64FE-8764-6E8FC8722E23}"/>
                </a:ext>
              </a:extLst>
            </p:cNvPr>
            <p:cNvSpPr/>
            <p:nvPr/>
          </p:nvSpPr>
          <p:spPr bwMode="auto">
            <a:xfrm>
              <a:off x="2129245" y="5172225"/>
              <a:ext cx="200296" cy="25219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CA" sz="1800" b="0" i="0" u="none" strike="noStrike" cap="none" normalizeH="0" baseline="0">
                <a:ln>
                  <a:noFill/>
                </a:ln>
                <a:solidFill>
                  <a:schemeClr val="bg1"/>
                </a:solidFill>
                <a:effectLst/>
                <a:latin typeface="Arial" charset="0"/>
                <a:ea typeface="MS Gothic" charset="-128"/>
              </a:endParaRPr>
            </a:p>
          </p:txBody>
        </p:sp>
      </p:grpSp>
      <p:sp>
        <p:nvSpPr>
          <p:cNvPr id="4" name="Title 1">
            <a:extLst>
              <a:ext uri="{FF2B5EF4-FFF2-40B4-BE49-F238E27FC236}">
                <a16:creationId xmlns:a16="http://schemas.microsoft.com/office/drawing/2014/main" id="{B23E0CF5-F27A-182A-3187-6A1A7701015E}"/>
              </a:ext>
            </a:extLst>
          </p:cNvPr>
          <p:cNvSpPr txBox="1">
            <a:spLocks/>
          </p:cNvSpPr>
          <p:nvPr/>
        </p:nvSpPr>
        <p:spPr>
          <a:xfrm>
            <a:off x="1685600" y="82290"/>
            <a:ext cx="7477125" cy="90963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pPr>
            <a:r>
              <a:rPr lang="en-US" sz="3200" dirty="0">
                <a:latin typeface="+mn-lt"/>
              </a:rPr>
              <a:t>Water Quality in Nearby Lakes</a:t>
            </a:r>
            <a:endParaRPr lang="en-CA" sz="3200" dirty="0">
              <a:latin typeface="+mn-lt"/>
            </a:endParaRPr>
          </a:p>
        </p:txBody>
      </p:sp>
      <p:sp>
        <p:nvSpPr>
          <p:cNvPr id="5" name="TextBox 4">
            <a:extLst>
              <a:ext uri="{FF2B5EF4-FFF2-40B4-BE49-F238E27FC236}">
                <a16:creationId xmlns:a16="http://schemas.microsoft.com/office/drawing/2014/main" id="{A373C2E5-4C0E-1D9F-DA8C-6780AFBF3F12}"/>
              </a:ext>
            </a:extLst>
          </p:cNvPr>
          <p:cNvSpPr txBox="1"/>
          <p:nvPr/>
        </p:nvSpPr>
        <p:spPr>
          <a:xfrm>
            <a:off x="178067" y="3883734"/>
            <a:ext cx="6618607" cy="400110"/>
          </a:xfrm>
          <a:prstGeom prst="rect">
            <a:avLst/>
          </a:prstGeom>
          <a:noFill/>
        </p:spPr>
        <p:txBody>
          <a:bodyPr wrap="none" rtlCol="0">
            <a:spAutoFit/>
          </a:bodyPr>
          <a:lstStyle/>
          <a:p>
            <a:r>
              <a:rPr lang="en-US" sz="2000" dirty="0">
                <a:solidFill>
                  <a:schemeClr val="accent1">
                    <a:lumMod val="50000"/>
                  </a:schemeClr>
                </a:solidFill>
              </a:rPr>
              <a:t>Lac des </a:t>
            </a:r>
            <a:r>
              <a:rPr lang="en-US" sz="2000" dirty="0" err="1">
                <a:solidFill>
                  <a:schemeClr val="accent1">
                    <a:lumMod val="50000"/>
                  </a:schemeClr>
                </a:solidFill>
              </a:rPr>
              <a:t>Trente</a:t>
            </a:r>
            <a:r>
              <a:rPr lang="en-US" sz="2000" dirty="0">
                <a:solidFill>
                  <a:schemeClr val="accent1">
                    <a:lumMod val="50000"/>
                  </a:schemeClr>
                </a:solidFill>
              </a:rPr>
              <a:t>-et-un-Milles – </a:t>
            </a:r>
            <a:r>
              <a:rPr lang="en-US" sz="2000" dirty="0" err="1">
                <a:solidFill>
                  <a:schemeClr val="accent1">
                    <a:lumMod val="50000"/>
                  </a:schemeClr>
                </a:solidFill>
              </a:rPr>
              <a:t>Suivi</a:t>
            </a:r>
            <a:r>
              <a:rPr lang="en-US" sz="2000" dirty="0">
                <a:solidFill>
                  <a:schemeClr val="accent1">
                    <a:lumMod val="50000"/>
                  </a:schemeClr>
                </a:solidFill>
              </a:rPr>
              <a:t> de la </a:t>
            </a:r>
            <a:r>
              <a:rPr lang="en-US" sz="2000" dirty="0" err="1">
                <a:solidFill>
                  <a:schemeClr val="accent1">
                    <a:lumMod val="50000"/>
                  </a:schemeClr>
                </a:solidFill>
              </a:rPr>
              <a:t>qualité</a:t>
            </a:r>
            <a:r>
              <a:rPr lang="en-US" sz="2000" dirty="0">
                <a:solidFill>
                  <a:schemeClr val="accent1">
                    <a:lumMod val="50000"/>
                  </a:schemeClr>
                </a:solidFill>
              </a:rPr>
              <a:t> de </a:t>
            </a:r>
            <a:r>
              <a:rPr lang="en-US" sz="2000" dirty="0" err="1">
                <a:solidFill>
                  <a:schemeClr val="accent1">
                    <a:lumMod val="50000"/>
                  </a:schemeClr>
                </a:solidFill>
              </a:rPr>
              <a:t>l’eau</a:t>
            </a:r>
            <a:r>
              <a:rPr lang="en-US" sz="2000" dirty="0">
                <a:solidFill>
                  <a:schemeClr val="accent1">
                    <a:lumMod val="50000"/>
                  </a:schemeClr>
                </a:solidFill>
              </a:rPr>
              <a:t> (RSVL)</a:t>
            </a:r>
          </a:p>
        </p:txBody>
      </p:sp>
    </p:spTree>
    <p:extLst>
      <p:ext uri="{BB962C8B-B14F-4D97-AF65-F5344CB8AC3E}">
        <p14:creationId xmlns:p14="http://schemas.microsoft.com/office/powerpoint/2010/main" val="4196766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88">
            <a:extLst>
              <a:ext uri="{FF2B5EF4-FFF2-40B4-BE49-F238E27FC236}">
                <a16:creationId xmlns:a16="http://schemas.microsoft.com/office/drawing/2014/main" id="{377227A9-F709-448C-B481-B7F2FB3A04CA}"/>
              </a:ext>
            </a:extLst>
          </p:cNvPr>
          <p:cNvSpPr txBox="1"/>
          <p:nvPr/>
        </p:nvSpPr>
        <p:spPr>
          <a:xfrm>
            <a:off x="628650" y="1952625"/>
            <a:ext cx="363603" cy="369332"/>
          </a:xfrm>
          <a:prstGeom prst="rect">
            <a:avLst/>
          </a:prstGeom>
          <a:solidFill>
            <a:schemeClr val="bg1"/>
          </a:solidFill>
        </p:spPr>
        <p:txBody>
          <a:bodyPr wrap="square" rtlCol="0">
            <a:spAutoFit/>
          </a:bodyPr>
          <a:lstStyle/>
          <a:p>
            <a:endParaRPr lang="en-CA" dirty="0"/>
          </a:p>
        </p:txBody>
      </p:sp>
      <p:sp>
        <p:nvSpPr>
          <p:cNvPr id="17" name="Rectangle 16">
            <a:extLst>
              <a:ext uri="{FF2B5EF4-FFF2-40B4-BE49-F238E27FC236}">
                <a16:creationId xmlns:a16="http://schemas.microsoft.com/office/drawing/2014/main" id="{DCDAE393-20BE-4A3C-9280-BFB5610487E6}"/>
              </a:ext>
            </a:extLst>
          </p:cNvPr>
          <p:cNvSpPr/>
          <p:nvPr/>
        </p:nvSpPr>
        <p:spPr>
          <a:xfrm>
            <a:off x="1668455" y="258208"/>
            <a:ext cx="9486011" cy="553998"/>
          </a:xfrm>
          <a:prstGeom prst="rect">
            <a:avLst/>
          </a:prstGeom>
        </p:spPr>
        <p:txBody>
          <a:bodyPr wrap="square">
            <a:spAutoFit/>
          </a:bodyPr>
          <a:lstStyle/>
          <a:p>
            <a:r>
              <a:rPr lang="en-CA" altLang="en-US" sz="3000" b="1" dirty="0">
                <a:ea typeface="MS Gothic" pitchFamily="49" charset="-128"/>
                <a:cs typeface="Arial" panose="020B0604020202020204" pitchFamily="34" charset="0"/>
              </a:rPr>
              <a:t>Lake Trout Habitat </a:t>
            </a:r>
            <a:r>
              <a:rPr lang="fr-CA" altLang="en-US" sz="3000" b="1" dirty="0">
                <a:ea typeface="MS Gothic" pitchFamily="49" charset="-128"/>
                <a:cs typeface="Arial" panose="020B0604020202020204" pitchFamily="34" charset="0"/>
              </a:rPr>
              <a:t>2021 - Improving</a:t>
            </a:r>
          </a:p>
        </p:txBody>
      </p:sp>
      <p:sp>
        <p:nvSpPr>
          <p:cNvPr id="2" name="TextBox 1">
            <a:extLst>
              <a:ext uri="{FF2B5EF4-FFF2-40B4-BE49-F238E27FC236}">
                <a16:creationId xmlns:a16="http://schemas.microsoft.com/office/drawing/2014/main" id="{1C6627E6-3DFC-44B7-80FF-6C26D529654E}"/>
              </a:ext>
            </a:extLst>
          </p:cNvPr>
          <p:cNvSpPr txBox="1"/>
          <p:nvPr/>
        </p:nvSpPr>
        <p:spPr>
          <a:xfrm>
            <a:off x="7705726" y="2085389"/>
            <a:ext cx="4357204" cy="4462760"/>
          </a:xfrm>
          <a:prstGeom prst="rect">
            <a:avLst/>
          </a:prstGeom>
          <a:noFill/>
        </p:spPr>
        <p:txBody>
          <a:bodyPr wrap="square" rtlCol="0">
            <a:spAutoFit/>
          </a:bodyPr>
          <a:lstStyle/>
          <a:p>
            <a:pPr marL="342900" indent="-342900">
              <a:buFont typeface="Wingdings" pitchFamily="2" charset="2"/>
              <a:buChar char="Ø"/>
            </a:pPr>
            <a:r>
              <a:rPr lang="en-CA" sz="2000" u="sng" dirty="0"/>
              <a:t>Optimal</a:t>
            </a:r>
            <a:r>
              <a:rPr lang="en-CA" sz="2000" dirty="0"/>
              <a:t> lake trout habitat is in water between 8-12</a:t>
            </a:r>
            <a:r>
              <a:rPr lang="en-CA" sz="2000" baseline="30000" dirty="0"/>
              <a:t>0</a:t>
            </a:r>
            <a:r>
              <a:rPr lang="en-CA" sz="2000" dirty="0"/>
              <a:t> C and oxygen greater than 6.5 mg/L</a:t>
            </a:r>
          </a:p>
          <a:p>
            <a:pPr marL="342900" indent="-342900">
              <a:buFont typeface="Wingdings" pitchFamily="2" charset="2"/>
              <a:buChar char="Ø"/>
            </a:pPr>
            <a:endParaRPr lang="en-CA" sz="2000" dirty="0"/>
          </a:p>
          <a:p>
            <a:pPr marL="342900" indent="-342900">
              <a:buFont typeface="Wingdings" pitchFamily="2" charset="2"/>
              <a:buChar char="Ø"/>
            </a:pPr>
            <a:r>
              <a:rPr lang="en-CA" sz="2000" dirty="0"/>
              <a:t>Winter fishing for lake trout is illegal throughout the province. Regardless, several trout were caught on Heney this past winter. </a:t>
            </a:r>
          </a:p>
          <a:p>
            <a:pPr marL="342900" indent="-342900">
              <a:buFont typeface="Wingdings" pitchFamily="2" charset="2"/>
              <a:buChar char="Ø"/>
            </a:pPr>
            <a:endParaRPr lang="en-CA" sz="2000" dirty="0"/>
          </a:p>
          <a:p>
            <a:pPr marL="342900" indent="-342900">
              <a:buFont typeface="Wingdings" pitchFamily="2" charset="2"/>
              <a:buChar char="Ø"/>
            </a:pPr>
            <a:r>
              <a:rPr lang="en-CA" sz="2000" dirty="0"/>
              <a:t>The Association engaged the game wardens to regularly patrol the lake. </a:t>
            </a:r>
          </a:p>
          <a:p>
            <a:pPr marL="342900" indent="-342900">
              <a:buFont typeface="Wingdings" pitchFamily="2" charset="2"/>
              <a:buChar char="Ø"/>
            </a:pPr>
            <a:endParaRPr lang="en-CA" sz="2000" dirty="0"/>
          </a:p>
          <a:p>
            <a:pPr marL="342900" indent="-342900">
              <a:buFont typeface="Wingdings" pitchFamily="2" charset="2"/>
              <a:buChar char="Ø"/>
            </a:pPr>
            <a:r>
              <a:rPr lang="en-CA" sz="2400" b="1" dirty="0">
                <a:solidFill>
                  <a:srgbClr val="FF0000"/>
                </a:solidFill>
              </a:rPr>
              <a:t>People have been fined!</a:t>
            </a:r>
          </a:p>
          <a:p>
            <a:pPr marL="342900" indent="-342900">
              <a:buFont typeface="Wingdings" pitchFamily="2" charset="2"/>
              <a:buChar char="Ø"/>
            </a:pPr>
            <a:endParaRPr lang="en-CA" sz="2000" dirty="0"/>
          </a:p>
        </p:txBody>
      </p:sp>
      <p:grpSp>
        <p:nvGrpSpPr>
          <p:cNvPr id="18" name="Group 17">
            <a:extLst>
              <a:ext uri="{FF2B5EF4-FFF2-40B4-BE49-F238E27FC236}">
                <a16:creationId xmlns:a16="http://schemas.microsoft.com/office/drawing/2014/main" id="{707348DC-F758-482C-AE7D-45284150F205}"/>
              </a:ext>
            </a:extLst>
          </p:cNvPr>
          <p:cNvGrpSpPr/>
          <p:nvPr/>
        </p:nvGrpSpPr>
        <p:grpSpPr>
          <a:xfrm>
            <a:off x="191555" y="1575727"/>
            <a:ext cx="7372575" cy="2478643"/>
            <a:chOff x="-234510" y="10567"/>
            <a:chExt cx="7685164" cy="3724269"/>
          </a:xfrm>
        </p:grpSpPr>
        <p:sp>
          <p:nvSpPr>
            <p:cNvPr id="23" name="Freeform: Shape 22">
              <a:extLst>
                <a:ext uri="{FF2B5EF4-FFF2-40B4-BE49-F238E27FC236}">
                  <a16:creationId xmlns:a16="http://schemas.microsoft.com/office/drawing/2014/main" id="{F3B39C61-8EEF-4FD5-A2AF-A1ABE19E5BCB}"/>
                </a:ext>
              </a:extLst>
            </p:cNvPr>
            <p:cNvSpPr/>
            <p:nvPr/>
          </p:nvSpPr>
          <p:spPr>
            <a:xfrm>
              <a:off x="4950339" y="1099439"/>
              <a:ext cx="2051886" cy="969731"/>
            </a:xfrm>
            <a:custGeom>
              <a:avLst/>
              <a:gdLst>
                <a:gd name="connsiteX0" fmla="*/ 0 w 2830286"/>
                <a:gd name="connsiteY0" fmla="*/ 176893 h 557893"/>
                <a:gd name="connsiteX1" fmla="*/ 530679 w 2830286"/>
                <a:gd name="connsiteY1" fmla="*/ 244928 h 557893"/>
                <a:gd name="connsiteX2" fmla="*/ 762000 w 2830286"/>
                <a:gd name="connsiteY2" fmla="*/ 340178 h 557893"/>
                <a:gd name="connsiteX3" fmla="*/ 1102179 w 2830286"/>
                <a:gd name="connsiteY3" fmla="*/ 13607 h 557893"/>
                <a:gd name="connsiteX4" fmla="*/ 1687286 w 2830286"/>
                <a:gd name="connsiteY4" fmla="*/ 530678 h 557893"/>
                <a:gd name="connsiteX5" fmla="*/ 1986643 w 2830286"/>
                <a:gd name="connsiteY5" fmla="*/ 557893 h 557893"/>
                <a:gd name="connsiteX6" fmla="*/ 2258786 w 2830286"/>
                <a:gd name="connsiteY6" fmla="*/ 163285 h 557893"/>
                <a:gd name="connsiteX7" fmla="*/ 2816679 w 2830286"/>
                <a:gd name="connsiteY7" fmla="*/ 163285 h 557893"/>
                <a:gd name="connsiteX8" fmla="*/ 2830286 w 2830286"/>
                <a:gd name="connsiteY8" fmla="*/ 81643 h 557893"/>
                <a:gd name="connsiteX9" fmla="*/ 2231572 w 2830286"/>
                <a:gd name="connsiteY9" fmla="*/ 163285 h 557893"/>
                <a:gd name="connsiteX10" fmla="*/ 1660072 w 2830286"/>
                <a:gd name="connsiteY10" fmla="*/ 68035 h 557893"/>
                <a:gd name="connsiteX11" fmla="*/ 1061357 w 2830286"/>
                <a:gd name="connsiteY11" fmla="*/ 0 h 557893"/>
                <a:gd name="connsiteX12" fmla="*/ 557893 w 2830286"/>
                <a:gd name="connsiteY12" fmla="*/ 81643 h 557893"/>
                <a:gd name="connsiteX13" fmla="*/ 0 w 2830286"/>
                <a:gd name="connsiteY13" fmla="*/ 176893 h 557893"/>
                <a:gd name="connsiteX0" fmla="*/ 0 w 2830286"/>
                <a:gd name="connsiteY0" fmla="*/ 271604 h 652604"/>
                <a:gd name="connsiteX1" fmla="*/ 530679 w 2830286"/>
                <a:gd name="connsiteY1" fmla="*/ 339639 h 652604"/>
                <a:gd name="connsiteX2" fmla="*/ 762000 w 2830286"/>
                <a:gd name="connsiteY2" fmla="*/ 434889 h 652604"/>
                <a:gd name="connsiteX3" fmla="*/ 1102179 w 2830286"/>
                <a:gd name="connsiteY3" fmla="*/ 108318 h 652604"/>
                <a:gd name="connsiteX4" fmla="*/ 1687286 w 2830286"/>
                <a:gd name="connsiteY4" fmla="*/ 625389 h 652604"/>
                <a:gd name="connsiteX5" fmla="*/ 1986643 w 2830286"/>
                <a:gd name="connsiteY5" fmla="*/ 652604 h 652604"/>
                <a:gd name="connsiteX6" fmla="*/ 2258786 w 2830286"/>
                <a:gd name="connsiteY6" fmla="*/ 257996 h 652604"/>
                <a:gd name="connsiteX7" fmla="*/ 2816679 w 2830286"/>
                <a:gd name="connsiteY7" fmla="*/ 257996 h 652604"/>
                <a:gd name="connsiteX8" fmla="*/ 2830286 w 2830286"/>
                <a:gd name="connsiteY8" fmla="*/ 176354 h 652604"/>
                <a:gd name="connsiteX9" fmla="*/ 2231572 w 2830286"/>
                <a:gd name="connsiteY9" fmla="*/ 257996 h 652604"/>
                <a:gd name="connsiteX10" fmla="*/ 1660072 w 2830286"/>
                <a:gd name="connsiteY10" fmla="*/ 162746 h 652604"/>
                <a:gd name="connsiteX11" fmla="*/ 1047734 w 2830286"/>
                <a:gd name="connsiteY11" fmla="*/ 0 h 652604"/>
                <a:gd name="connsiteX12" fmla="*/ 557893 w 2830286"/>
                <a:gd name="connsiteY12" fmla="*/ 176354 h 652604"/>
                <a:gd name="connsiteX13" fmla="*/ 0 w 2830286"/>
                <a:gd name="connsiteY13" fmla="*/ 271604 h 652604"/>
                <a:gd name="connsiteX0" fmla="*/ 0 w 2830286"/>
                <a:gd name="connsiteY0" fmla="*/ 271604 h 652604"/>
                <a:gd name="connsiteX1" fmla="*/ 530679 w 2830286"/>
                <a:gd name="connsiteY1" fmla="*/ 339639 h 652604"/>
                <a:gd name="connsiteX2" fmla="*/ 762000 w 2830286"/>
                <a:gd name="connsiteY2" fmla="*/ 434889 h 652604"/>
                <a:gd name="connsiteX3" fmla="*/ 1115816 w 2830286"/>
                <a:gd name="connsiteY3" fmla="*/ 310292 h 652604"/>
                <a:gd name="connsiteX4" fmla="*/ 1687286 w 2830286"/>
                <a:gd name="connsiteY4" fmla="*/ 625389 h 652604"/>
                <a:gd name="connsiteX5" fmla="*/ 1986643 w 2830286"/>
                <a:gd name="connsiteY5" fmla="*/ 652604 h 652604"/>
                <a:gd name="connsiteX6" fmla="*/ 2258786 w 2830286"/>
                <a:gd name="connsiteY6" fmla="*/ 257996 h 652604"/>
                <a:gd name="connsiteX7" fmla="*/ 2816679 w 2830286"/>
                <a:gd name="connsiteY7" fmla="*/ 257996 h 652604"/>
                <a:gd name="connsiteX8" fmla="*/ 2830286 w 2830286"/>
                <a:gd name="connsiteY8" fmla="*/ 176354 h 652604"/>
                <a:gd name="connsiteX9" fmla="*/ 2231572 w 2830286"/>
                <a:gd name="connsiteY9" fmla="*/ 257996 h 652604"/>
                <a:gd name="connsiteX10" fmla="*/ 1660072 w 2830286"/>
                <a:gd name="connsiteY10" fmla="*/ 162746 h 652604"/>
                <a:gd name="connsiteX11" fmla="*/ 1047734 w 2830286"/>
                <a:gd name="connsiteY11" fmla="*/ 0 h 652604"/>
                <a:gd name="connsiteX12" fmla="*/ 557893 w 2830286"/>
                <a:gd name="connsiteY12" fmla="*/ 176354 h 652604"/>
                <a:gd name="connsiteX13" fmla="*/ 0 w 2830286"/>
                <a:gd name="connsiteY13" fmla="*/ 271604 h 652604"/>
                <a:gd name="connsiteX0" fmla="*/ 0 w 2830286"/>
                <a:gd name="connsiteY0" fmla="*/ 110799 h 491799"/>
                <a:gd name="connsiteX1" fmla="*/ 530679 w 2830286"/>
                <a:gd name="connsiteY1" fmla="*/ 178834 h 491799"/>
                <a:gd name="connsiteX2" fmla="*/ 762000 w 2830286"/>
                <a:gd name="connsiteY2" fmla="*/ 274084 h 491799"/>
                <a:gd name="connsiteX3" fmla="*/ 1115816 w 2830286"/>
                <a:gd name="connsiteY3" fmla="*/ 149487 h 491799"/>
                <a:gd name="connsiteX4" fmla="*/ 1687286 w 2830286"/>
                <a:gd name="connsiteY4" fmla="*/ 464584 h 491799"/>
                <a:gd name="connsiteX5" fmla="*/ 1986643 w 2830286"/>
                <a:gd name="connsiteY5" fmla="*/ 491799 h 491799"/>
                <a:gd name="connsiteX6" fmla="*/ 2258786 w 2830286"/>
                <a:gd name="connsiteY6" fmla="*/ 97191 h 491799"/>
                <a:gd name="connsiteX7" fmla="*/ 2816679 w 2830286"/>
                <a:gd name="connsiteY7" fmla="*/ 97191 h 491799"/>
                <a:gd name="connsiteX8" fmla="*/ 2830286 w 2830286"/>
                <a:gd name="connsiteY8" fmla="*/ 15549 h 491799"/>
                <a:gd name="connsiteX9" fmla="*/ 2231572 w 2830286"/>
                <a:gd name="connsiteY9" fmla="*/ 97191 h 491799"/>
                <a:gd name="connsiteX10" fmla="*/ 1660072 w 2830286"/>
                <a:gd name="connsiteY10" fmla="*/ 1941 h 491799"/>
                <a:gd name="connsiteX11" fmla="*/ 1102224 w 2830286"/>
                <a:gd name="connsiteY11" fmla="*/ 0 h 491799"/>
                <a:gd name="connsiteX12" fmla="*/ 557893 w 2830286"/>
                <a:gd name="connsiteY12" fmla="*/ 15549 h 491799"/>
                <a:gd name="connsiteX13" fmla="*/ 0 w 2830286"/>
                <a:gd name="connsiteY13" fmla="*/ 110799 h 491799"/>
                <a:gd name="connsiteX0" fmla="*/ 0 w 2830286"/>
                <a:gd name="connsiteY0" fmla="*/ 177378 h 558378"/>
                <a:gd name="connsiteX1" fmla="*/ 530679 w 2830286"/>
                <a:gd name="connsiteY1" fmla="*/ 245413 h 558378"/>
                <a:gd name="connsiteX2" fmla="*/ 762000 w 2830286"/>
                <a:gd name="connsiteY2" fmla="*/ 340663 h 558378"/>
                <a:gd name="connsiteX3" fmla="*/ 1115816 w 2830286"/>
                <a:gd name="connsiteY3" fmla="*/ 216066 h 558378"/>
                <a:gd name="connsiteX4" fmla="*/ 1687286 w 2830286"/>
                <a:gd name="connsiteY4" fmla="*/ 531163 h 558378"/>
                <a:gd name="connsiteX5" fmla="*/ 1986643 w 2830286"/>
                <a:gd name="connsiteY5" fmla="*/ 558378 h 558378"/>
                <a:gd name="connsiteX6" fmla="*/ 2258786 w 2830286"/>
                <a:gd name="connsiteY6" fmla="*/ 163770 h 558378"/>
                <a:gd name="connsiteX7" fmla="*/ 2816679 w 2830286"/>
                <a:gd name="connsiteY7" fmla="*/ 163770 h 558378"/>
                <a:gd name="connsiteX8" fmla="*/ 2830286 w 2830286"/>
                <a:gd name="connsiteY8" fmla="*/ 82128 h 558378"/>
                <a:gd name="connsiteX9" fmla="*/ 2231572 w 2830286"/>
                <a:gd name="connsiteY9" fmla="*/ 163770 h 558378"/>
                <a:gd name="connsiteX10" fmla="*/ 1660072 w 2830286"/>
                <a:gd name="connsiteY10" fmla="*/ 68520 h 558378"/>
                <a:gd name="connsiteX11" fmla="*/ 1143137 w 2830286"/>
                <a:gd name="connsiteY11" fmla="*/ 0 h 558378"/>
                <a:gd name="connsiteX12" fmla="*/ 557893 w 2830286"/>
                <a:gd name="connsiteY12" fmla="*/ 82128 h 558378"/>
                <a:gd name="connsiteX13" fmla="*/ 0 w 2830286"/>
                <a:gd name="connsiteY13" fmla="*/ 177378 h 558378"/>
                <a:gd name="connsiteX0" fmla="*/ 0 w 2830286"/>
                <a:gd name="connsiteY0" fmla="*/ 177378 h 558378"/>
                <a:gd name="connsiteX1" fmla="*/ 530679 w 2830286"/>
                <a:gd name="connsiteY1" fmla="*/ 245413 h 558378"/>
                <a:gd name="connsiteX2" fmla="*/ 762000 w 2830286"/>
                <a:gd name="connsiteY2" fmla="*/ 340663 h 558378"/>
                <a:gd name="connsiteX3" fmla="*/ 1115816 w 2830286"/>
                <a:gd name="connsiteY3" fmla="*/ 216066 h 558378"/>
                <a:gd name="connsiteX4" fmla="*/ 1687286 w 2830286"/>
                <a:gd name="connsiteY4" fmla="*/ 531163 h 558378"/>
                <a:gd name="connsiteX5" fmla="*/ 1986643 w 2830286"/>
                <a:gd name="connsiteY5" fmla="*/ 558378 h 558378"/>
                <a:gd name="connsiteX6" fmla="*/ 2258786 w 2830286"/>
                <a:gd name="connsiteY6" fmla="*/ 163770 h 558378"/>
                <a:gd name="connsiteX7" fmla="*/ 2816679 w 2830286"/>
                <a:gd name="connsiteY7" fmla="*/ 163770 h 558378"/>
                <a:gd name="connsiteX8" fmla="*/ 2830286 w 2830286"/>
                <a:gd name="connsiteY8" fmla="*/ 82128 h 558378"/>
                <a:gd name="connsiteX9" fmla="*/ 2231572 w 2830286"/>
                <a:gd name="connsiteY9" fmla="*/ 163770 h 558378"/>
                <a:gd name="connsiteX10" fmla="*/ 1660072 w 2830286"/>
                <a:gd name="connsiteY10" fmla="*/ 135099 h 558378"/>
                <a:gd name="connsiteX11" fmla="*/ 1143137 w 2830286"/>
                <a:gd name="connsiteY11" fmla="*/ 0 h 558378"/>
                <a:gd name="connsiteX12" fmla="*/ 557893 w 2830286"/>
                <a:gd name="connsiteY12" fmla="*/ 82128 h 558378"/>
                <a:gd name="connsiteX13" fmla="*/ 0 w 2830286"/>
                <a:gd name="connsiteY13" fmla="*/ 177378 h 558378"/>
                <a:gd name="connsiteX0" fmla="*/ 0 w 2830286"/>
                <a:gd name="connsiteY0" fmla="*/ 124115 h 505115"/>
                <a:gd name="connsiteX1" fmla="*/ 530679 w 2830286"/>
                <a:gd name="connsiteY1" fmla="*/ 192150 h 505115"/>
                <a:gd name="connsiteX2" fmla="*/ 762000 w 2830286"/>
                <a:gd name="connsiteY2" fmla="*/ 287400 h 505115"/>
                <a:gd name="connsiteX3" fmla="*/ 1115816 w 2830286"/>
                <a:gd name="connsiteY3" fmla="*/ 162803 h 505115"/>
                <a:gd name="connsiteX4" fmla="*/ 1687286 w 2830286"/>
                <a:gd name="connsiteY4" fmla="*/ 477900 h 505115"/>
                <a:gd name="connsiteX5" fmla="*/ 1986643 w 2830286"/>
                <a:gd name="connsiteY5" fmla="*/ 505115 h 505115"/>
                <a:gd name="connsiteX6" fmla="*/ 2258786 w 2830286"/>
                <a:gd name="connsiteY6" fmla="*/ 110507 h 505115"/>
                <a:gd name="connsiteX7" fmla="*/ 2816679 w 2830286"/>
                <a:gd name="connsiteY7" fmla="*/ 110507 h 505115"/>
                <a:gd name="connsiteX8" fmla="*/ 2830286 w 2830286"/>
                <a:gd name="connsiteY8" fmla="*/ 28865 h 505115"/>
                <a:gd name="connsiteX9" fmla="*/ 2231572 w 2830286"/>
                <a:gd name="connsiteY9" fmla="*/ 110507 h 505115"/>
                <a:gd name="connsiteX10" fmla="*/ 1660072 w 2830286"/>
                <a:gd name="connsiteY10" fmla="*/ 81836 h 505115"/>
                <a:gd name="connsiteX11" fmla="*/ 1129499 w 2830286"/>
                <a:gd name="connsiteY11" fmla="*/ 0 h 505115"/>
                <a:gd name="connsiteX12" fmla="*/ 557893 w 2830286"/>
                <a:gd name="connsiteY12" fmla="*/ 28865 h 505115"/>
                <a:gd name="connsiteX13" fmla="*/ 0 w 2830286"/>
                <a:gd name="connsiteY13" fmla="*/ 124115 h 505115"/>
                <a:gd name="connsiteX0" fmla="*/ 0 w 2830286"/>
                <a:gd name="connsiteY0" fmla="*/ 124115 h 505115"/>
                <a:gd name="connsiteX1" fmla="*/ 530679 w 2830286"/>
                <a:gd name="connsiteY1" fmla="*/ 192150 h 505115"/>
                <a:gd name="connsiteX2" fmla="*/ 762000 w 2830286"/>
                <a:gd name="connsiteY2" fmla="*/ 287400 h 505115"/>
                <a:gd name="connsiteX3" fmla="*/ 1115816 w 2830286"/>
                <a:gd name="connsiteY3" fmla="*/ 162803 h 505115"/>
                <a:gd name="connsiteX4" fmla="*/ 1687286 w 2830286"/>
                <a:gd name="connsiteY4" fmla="*/ 477900 h 505115"/>
                <a:gd name="connsiteX5" fmla="*/ 1986643 w 2830286"/>
                <a:gd name="connsiteY5" fmla="*/ 505115 h 505115"/>
                <a:gd name="connsiteX6" fmla="*/ 2258786 w 2830286"/>
                <a:gd name="connsiteY6" fmla="*/ 110507 h 505115"/>
                <a:gd name="connsiteX7" fmla="*/ 2816679 w 2830286"/>
                <a:gd name="connsiteY7" fmla="*/ 110507 h 505115"/>
                <a:gd name="connsiteX8" fmla="*/ 2830286 w 2830286"/>
                <a:gd name="connsiteY8" fmla="*/ 28865 h 505115"/>
                <a:gd name="connsiteX9" fmla="*/ 2231572 w 2830286"/>
                <a:gd name="connsiteY9" fmla="*/ 110507 h 505115"/>
                <a:gd name="connsiteX10" fmla="*/ 1660072 w 2830286"/>
                <a:gd name="connsiteY10" fmla="*/ 81836 h 505115"/>
                <a:gd name="connsiteX11" fmla="*/ 1129499 w 2830286"/>
                <a:gd name="connsiteY11" fmla="*/ 0 h 505115"/>
                <a:gd name="connsiteX12" fmla="*/ 571515 w 2830286"/>
                <a:gd name="connsiteY12" fmla="*/ 68569 h 505115"/>
                <a:gd name="connsiteX13" fmla="*/ 0 w 2830286"/>
                <a:gd name="connsiteY13" fmla="*/ 124115 h 505115"/>
                <a:gd name="connsiteX0" fmla="*/ 0 w 2830286"/>
                <a:gd name="connsiteY0" fmla="*/ 124115 h 2185076"/>
                <a:gd name="connsiteX1" fmla="*/ 530679 w 2830286"/>
                <a:gd name="connsiteY1" fmla="*/ 192150 h 2185076"/>
                <a:gd name="connsiteX2" fmla="*/ 740056 w 2830286"/>
                <a:gd name="connsiteY2" fmla="*/ 2185076 h 2185076"/>
                <a:gd name="connsiteX3" fmla="*/ 1115816 w 2830286"/>
                <a:gd name="connsiteY3" fmla="*/ 162803 h 2185076"/>
                <a:gd name="connsiteX4" fmla="*/ 1687286 w 2830286"/>
                <a:gd name="connsiteY4" fmla="*/ 477900 h 2185076"/>
                <a:gd name="connsiteX5" fmla="*/ 1986643 w 2830286"/>
                <a:gd name="connsiteY5" fmla="*/ 505115 h 2185076"/>
                <a:gd name="connsiteX6" fmla="*/ 2258786 w 2830286"/>
                <a:gd name="connsiteY6" fmla="*/ 110507 h 2185076"/>
                <a:gd name="connsiteX7" fmla="*/ 2816679 w 2830286"/>
                <a:gd name="connsiteY7" fmla="*/ 110507 h 2185076"/>
                <a:gd name="connsiteX8" fmla="*/ 2830286 w 2830286"/>
                <a:gd name="connsiteY8" fmla="*/ 28865 h 2185076"/>
                <a:gd name="connsiteX9" fmla="*/ 2231572 w 2830286"/>
                <a:gd name="connsiteY9" fmla="*/ 110507 h 2185076"/>
                <a:gd name="connsiteX10" fmla="*/ 1660072 w 2830286"/>
                <a:gd name="connsiteY10" fmla="*/ 81836 h 2185076"/>
                <a:gd name="connsiteX11" fmla="*/ 1129499 w 2830286"/>
                <a:gd name="connsiteY11" fmla="*/ 0 h 2185076"/>
                <a:gd name="connsiteX12" fmla="*/ 571515 w 2830286"/>
                <a:gd name="connsiteY12" fmla="*/ 68569 h 2185076"/>
                <a:gd name="connsiteX13" fmla="*/ 0 w 2830286"/>
                <a:gd name="connsiteY13" fmla="*/ 124115 h 2185076"/>
                <a:gd name="connsiteX0" fmla="*/ 0 w 2830286"/>
                <a:gd name="connsiteY0" fmla="*/ 124115 h 2185076"/>
                <a:gd name="connsiteX1" fmla="*/ 530679 w 2830286"/>
                <a:gd name="connsiteY1" fmla="*/ 192150 h 2185076"/>
                <a:gd name="connsiteX2" fmla="*/ 740056 w 2830286"/>
                <a:gd name="connsiteY2" fmla="*/ 2185076 h 2185076"/>
                <a:gd name="connsiteX3" fmla="*/ 1203594 w 2830286"/>
                <a:gd name="connsiteY3" fmla="*/ 1980577 h 2185076"/>
                <a:gd name="connsiteX4" fmla="*/ 1687286 w 2830286"/>
                <a:gd name="connsiteY4" fmla="*/ 477900 h 2185076"/>
                <a:gd name="connsiteX5" fmla="*/ 1986643 w 2830286"/>
                <a:gd name="connsiteY5" fmla="*/ 505115 h 2185076"/>
                <a:gd name="connsiteX6" fmla="*/ 2258786 w 2830286"/>
                <a:gd name="connsiteY6" fmla="*/ 110507 h 2185076"/>
                <a:gd name="connsiteX7" fmla="*/ 2816679 w 2830286"/>
                <a:gd name="connsiteY7" fmla="*/ 110507 h 2185076"/>
                <a:gd name="connsiteX8" fmla="*/ 2830286 w 2830286"/>
                <a:gd name="connsiteY8" fmla="*/ 28865 h 2185076"/>
                <a:gd name="connsiteX9" fmla="*/ 2231572 w 2830286"/>
                <a:gd name="connsiteY9" fmla="*/ 110507 h 2185076"/>
                <a:gd name="connsiteX10" fmla="*/ 1660072 w 2830286"/>
                <a:gd name="connsiteY10" fmla="*/ 81836 h 2185076"/>
                <a:gd name="connsiteX11" fmla="*/ 1129499 w 2830286"/>
                <a:gd name="connsiteY11" fmla="*/ 0 h 2185076"/>
                <a:gd name="connsiteX12" fmla="*/ 571515 w 2830286"/>
                <a:gd name="connsiteY12" fmla="*/ 68569 h 2185076"/>
                <a:gd name="connsiteX13" fmla="*/ 0 w 2830286"/>
                <a:gd name="connsiteY13" fmla="*/ 124115 h 2185076"/>
                <a:gd name="connsiteX0" fmla="*/ 0 w 2830286"/>
                <a:gd name="connsiteY0" fmla="*/ 124115 h 2515405"/>
                <a:gd name="connsiteX1" fmla="*/ 530679 w 2830286"/>
                <a:gd name="connsiteY1" fmla="*/ 192150 h 2515405"/>
                <a:gd name="connsiteX2" fmla="*/ 740056 w 2830286"/>
                <a:gd name="connsiteY2" fmla="*/ 2185076 h 2515405"/>
                <a:gd name="connsiteX3" fmla="*/ 1203594 w 2830286"/>
                <a:gd name="connsiteY3" fmla="*/ 1980577 h 2515405"/>
                <a:gd name="connsiteX4" fmla="*/ 1753120 w 2830286"/>
                <a:gd name="connsiteY4" fmla="*/ 2515405 h 2515405"/>
                <a:gd name="connsiteX5" fmla="*/ 1986643 w 2830286"/>
                <a:gd name="connsiteY5" fmla="*/ 505115 h 2515405"/>
                <a:gd name="connsiteX6" fmla="*/ 2258786 w 2830286"/>
                <a:gd name="connsiteY6" fmla="*/ 110507 h 2515405"/>
                <a:gd name="connsiteX7" fmla="*/ 2816679 w 2830286"/>
                <a:gd name="connsiteY7" fmla="*/ 110507 h 2515405"/>
                <a:gd name="connsiteX8" fmla="*/ 2830286 w 2830286"/>
                <a:gd name="connsiteY8" fmla="*/ 28865 h 2515405"/>
                <a:gd name="connsiteX9" fmla="*/ 2231572 w 2830286"/>
                <a:gd name="connsiteY9" fmla="*/ 110507 h 2515405"/>
                <a:gd name="connsiteX10" fmla="*/ 1660072 w 2830286"/>
                <a:gd name="connsiteY10" fmla="*/ 81836 h 2515405"/>
                <a:gd name="connsiteX11" fmla="*/ 1129499 w 2830286"/>
                <a:gd name="connsiteY11" fmla="*/ 0 h 2515405"/>
                <a:gd name="connsiteX12" fmla="*/ 571515 w 2830286"/>
                <a:gd name="connsiteY12" fmla="*/ 68569 h 2515405"/>
                <a:gd name="connsiteX13" fmla="*/ 0 w 2830286"/>
                <a:gd name="connsiteY13" fmla="*/ 124115 h 2515405"/>
                <a:gd name="connsiteX0" fmla="*/ 0 w 2830286"/>
                <a:gd name="connsiteY0" fmla="*/ 124115 h 2515405"/>
                <a:gd name="connsiteX1" fmla="*/ 530679 w 2830286"/>
                <a:gd name="connsiteY1" fmla="*/ 192150 h 2515405"/>
                <a:gd name="connsiteX2" fmla="*/ 740056 w 2830286"/>
                <a:gd name="connsiteY2" fmla="*/ 2185076 h 2515405"/>
                <a:gd name="connsiteX3" fmla="*/ 1115815 w 2830286"/>
                <a:gd name="connsiteY3" fmla="*/ 2000553 h 2515405"/>
                <a:gd name="connsiteX4" fmla="*/ 1753120 w 2830286"/>
                <a:gd name="connsiteY4" fmla="*/ 2515405 h 2515405"/>
                <a:gd name="connsiteX5" fmla="*/ 1986643 w 2830286"/>
                <a:gd name="connsiteY5" fmla="*/ 505115 h 2515405"/>
                <a:gd name="connsiteX6" fmla="*/ 2258786 w 2830286"/>
                <a:gd name="connsiteY6" fmla="*/ 110507 h 2515405"/>
                <a:gd name="connsiteX7" fmla="*/ 2816679 w 2830286"/>
                <a:gd name="connsiteY7" fmla="*/ 110507 h 2515405"/>
                <a:gd name="connsiteX8" fmla="*/ 2830286 w 2830286"/>
                <a:gd name="connsiteY8" fmla="*/ 28865 h 2515405"/>
                <a:gd name="connsiteX9" fmla="*/ 2231572 w 2830286"/>
                <a:gd name="connsiteY9" fmla="*/ 110507 h 2515405"/>
                <a:gd name="connsiteX10" fmla="*/ 1660072 w 2830286"/>
                <a:gd name="connsiteY10" fmla="*/ 81836 h 2515405"/>
                <a:gd name="connsiteX11" fmla="*/ 1129499 w 2830286"/>
                <a:gd name="connsiteY11" fmla="*/ 0 h 2515405"/>
                <a:gd name="connsiteX12" fmla="*/ 571515 w 2830286"/>
                <a:gd name="connsiteY12" fmla="*/ 68569 h 2515405"/>
                <a:gd name="connsiteX13" fmla="*/ 0 w 2830286"/>
                <a:gd name="connsiteY13" fmla="*/ 124115 h 2515405"/>
                <a:gd name="connsiteX0" fmla="*/ 0 w 2830286"/>
                <a:gd name="connsiteY0" fmla="*/ 124115 h 2515405"/>
                <a:gd name="connsiteX1" fmla="*/ 530679 w 2830286"/>
                <a:gd name="connsiteY1" fmla="*/ 192150 h 2515405"/>
                <a:gd name="connsiteX2" fmla="*/ 740056 w 2830286"/>
                <a:gd name="connsiteY2" fmla="*/ 2185076 h 2515405"/>
                <a:gd name="connsiteX3" fmla="*/ 1071926 w 2830286"/>
                <a:gd name="connsiteY3" fmla="*/ 2040505 h 2515405"/>
                <a:gd name="connsiteX4" fmla="*/ 1753120 w 2830286"/>
                <a:gd name="connsiteY4" fmla="*/ 2515405 h 2515405"/>
                <a:gd name="connsiteX5" fmla="*/ 1986643 w 2830286"/>
                <a:gd name="connsiteY5" fmla="*/ 505115 h 2515405"/>
                <a:gd name="connsiteX6" fmla="*/ 2258786 w 2830286"/>
                <a:gd name="connsiteY6" fmla="*/ 110507 h 2515405"/>
                <a:gd name="connsiteX7" fmla="*/ 2816679 w 2830286"/>
                <a:gd name="connsiteY7" fmla="*/ 110507 h 2515405"/>
                <a:gd name="connsiteX8" fmla="*/ 2830286 w 2830286"/>
                <a:gd name="connsiteY8" fmla="*/ 28865 h 2515405"/>
                <a:gd name="connsiteX9" fmla="*/ 2231572 w 2830286"/>
                <a:gd name="connsiteY9" fmla="*/ 110507 h 2515405"/>
                <a:gd name="connsiteX10" fmla="*/ 1660072 w 2830286"/>
                <a:gd name="connsiteY10" fmla="*/ 81836 h 2515405"/>
                <a:gd name="connsiteX11" fmla="*/ 1129499 w 2830286"/>
                <a:gd name="connsiteY11" fmla="*/ 0 h 2515405"/>
                <a:gd name="connsiteX12" fmla="*/ 571515 w 2830286"/>
                <a:gd name="connsiteY12" fmla="*/ 68569 h 2515405"/>
                <a:gd name="connsiteX13" fmla="*/ 0 w 2830286"/>
                <a:gd name="connsiteY13" fmla="*/ 124115 h 2515405"/>
                <a:gd name="connsiteX0" fmla="*/ 0 w 2830286"/>
                <a:gd name="connsiteY0" fmla="*/ 124115 h 2515405"/>
                <a:gd name="connsiteX1" fmla="*/ 530679 w 2830286"/>
                <a:gd name="connsiteY1" fmla="*/ 192150 h 2515405"/>
                <a:gd name="connsiteX2" fmla="*/ 740056 w 2830286"/>
                <a:gd name="connsiteY2" fmla="*/ 2185076 h 2515405"/>
                <a:gd name="connsiteX3" fmla="*/ 1071927 w 2830286"/>
                <a:gd name="connsiteY3" fmla="*/ 2020530 h 2515405"/>
                <a:gd name="connsiteX4" fmla="*/ 1753120 w 2830286"/>
                <a:gd name="connsiteY4" fmla="*/ 2515405 h 2515405"/>
                <a:gd name="connsiteX5" fmla="*/ 1986643 w 2830286"/>
                <a:gd name="connsiteY5" fmla="*/ 505115 h 2515405"/>
                <a:gd name="connsiteX6" fmla="*/ 2258786 w 2830286"/>
                <a:gd name="connsiteY6" fmla="*/ 110507 h 2515405"/>
                <a:gd name="connsiteX7" fmla="*/ 2816679 w 2830286"/>
                <a:gd name="connsiteY7" fmla="*/ 110507 h 2515405"/>
                <a:gd name="connsiteX8" fmla="*/ 2830286 w 2830286"/>
                <a:gd name="connsiteY8" fmla="*/ 28865 h 2515405"/>
                <a:gd name="connsiteX9" fmla="*/ 2231572 w 2830286"/>
                <a:gd name="connsiteY9" fmla="*/ 110507 h 2515405"/>
                <a:gd name="connsiteX10" fmla="*/ 1660072 w 2830286"/>
                <a:gd name="connsiteY10" fmla="*/ 81836 h 2515405"/>
                <a:gd name="connsiteX11" fmla="*/ 1129499 w 2830286"/>
                <a:gd name="connsiteY11" fmla="*/ 0 h 2515405"/>
                <a:gd name="connsiteX12" fmla="*/ 571515 w 2830286"/>
                <a:gd name="connsiteY12" fmla="*/ 68569 h 2515405"/>
                <a:gd name="connsiteX13" fmla="*/ 0 w 2830286"/>
                <a:gd name="connsiteY13" fmla="*/ 124115 h 2515405"/>
                <a:gd name="connsiteX0" fmla="*/ 0 w 2830286"/>
                <a:gd name="connsiteY0" fmla="*/ 124115 h 2345613"/>
                <a:gd name="connsiteX1" fmla="*/ 530679 w 2830286"/>
                <a:gd name="connsiteY1" fmla="*/ 192150 h 2345613"/>
                <a:gd name="connsiteX2" fmla="*/ 740056 w 2830286"/>
                <a:gd name="connsiteY2" fmla="*/ 2185076 h 2345613"/>
                <a:gd name="connsiteX3" fmla="*/ 1071927 w 2830286"/>
                <a:gd name="connsiteY3" fmla="*/ 2020530 h 2345613"/>
                <a:gd name="connsiteX4" fmla="*/ 1599508 w 2830286"/>
                <a:gd name="connsiteY4" fmla="*/ 2345613 h 2345613"/>
                <a:gd name="connsiteX5" fmla="*/ 1986643 w 2830286"/>
                <a:gd name="connsiteY5" fmla="*/ 505115 h 2345613"/>
                <a:gd name="connsiteX6" fmla="*/ 2258786 w 2830286"/>
                <a:gd name="connsiteY6" fmla="*/ 110507 h 2345613"/>
                <a:gd name="connsiteX7" fmla="*/ 2816679 w 2830286"/>
                <a:gd name="connsiteY7" fmla="*/ 110507 h 2345613"/>
                <a:gd name="connsiteX8" fmla="*/ 2830286 w 2830286"/>
                <a:gd name="connsiteY8" fmla="*/ 28865 h 2345613"/>
                <a:gd name="connsiteX9" fmla="*/ 2231572 w 2830286"/>
                <a:gd name="connsiteY9" fmla="*/ 110507 h 2345613"/>
                <a:gd name="connsiteX10" fmla="*/ 1660072 w 2830286"/>
                <a:gd name="connsiteY10" fmla="*/ 81836 h 2345613"/>
                <a:gd name="connsiteX11" fmla="*/ 1129499 w 2830286"/>
                <a:gd name="connsiteY11" fmla="*/ 0 h 2345613"/>
                <a:gd name="connsiteX12" fmla="*/ 571515 w 2830286"/>
                <a:gd name="connsiteY12" fmla="*/ 68569 h 2345613"/>
                <a:gd name="connsiteX13" fmla="*/ 0 w 2830286"/>
                <a:gd name="connsiteY13" fmla="*/ 124115 h 2345613"/>
                <a:gd name="connsiteX0" fmla="*/ 0 w 2830286"/>
                <a:gd name="connsiteY0" fmla="*/ 124115 h 2345613"/>
                <a:gd name="connsiteX1" fmla="*/ 530679 w 2830286"/>
                <a:gd name="connsiteY1" fmla="*/ 192150 h 2345613"/>
                <a:gd name="connsiteX2" fmla="*/ 740056 w 2830286"/>
                <a:gd name="connsiteY2" fmla="*/ 2185076 h 2345613"/>
                <a:gd name="connsiteX3" fmla="*/ 1071927 w 2830286"/>
                <a:gd name="connsiteY3" fmla="*/ 2020530 h 2345613"/>
                <a:gd name="connsiteX4" fmla="*/ 1599508 w 2830286"/>
                <a:gd name="connsiteY4" fmla="*/ 2345613 h 2345613"/>
                <a:gd name="connsiteX5" fmla="*/ 1865948 w 2830286"/>
                <a:gd name="connsiteY5" fmla="*/ 2332876 h 2345613"/>
                <a:gd name="connsiteX6" fmla="*/ 2258786 w 2830286"/>
                <a:gd name="connsiteY6" fmla="*/ 110507 h 2345613"/>
                <a:gd name="connsiteX7" fmla="*/ 2816679 w 2830286"/>
                <a:gd name="connsiteY7" fmla="*/ 110507 h 2345613"/>
                <a:gd name="connsiteX8" fmla="*/ 2830286 w 2830286"/>
                <a:gd name="connsiteY8" fmla="*/ 28865 h 2345613"/>
                <a:gd name="connsiteX9" fmla="*/ 2231572 w 2830286"/>
                <a:gd name="connsiteY9" fmla="*/ 110507 h 2345613"/>
                <a:gd name="connsiteX10" fmla="*/ 1660072 w 2830286"/>
                <a:gd name="connsiteY10" fmla="*/ 81836 h 2345613"/>
                <a:gd name="connsiteX11" fmla="*/ 1129499 w 2830286"/>
                <a:gd name="connsiteY11" fmla="*/ 0 h 2345613"/>
                <a:gd name="connsiteX12" fmla="*/ 571515 w 2830286"/>
                <a:gd name="connsiteY12" fmla="*/ 68569 h 2345613"/>
                <a:gd name="connsiteX13" fmla="*/ 0 w 2830286"/>
                <a:gd name="connsiteY13" fmla="*/ 124115 h 2345613"/>
                <a:gd name="connsiteX0" fmla="*/ 0 w 2830286"/>
                <a:gd name="connsiteY0" fmla="*/ 124115 h 2345613"/>
                <a:gd name="connsiteX1" fmla="*/ 530679 w 2830286"/>
                <a:gd name="connsiteY1" fmla="*/ 192150 h 2345613"/>
                <a:gd name="connsiteX2" fmla="*/ 740056 w 2830286"/>
                <a:gd name="connsiteY2" fmla="*/ 2185076 h 2345613"/>
                <a:gd name="connsiteX3" fmla="*/ 1071927 w 2830286"/>
                <a:gd name="connsiteY3" fmla="*/ 2020530 h 2345613"/>
                <a:gd name="connsiteX4" fmla="*/ 1599508 w 2830286"/>
                <a:gd name="connsiteY4" fmla="*/ 2345613 h 2345613"/>
                <a:gd name="connsiteX5" fmla="*/ 1865948 w 2830286"/>
                <a:gd name="connsiteY5" fmla="*/ 2332876 h 2345613"/>
                <a:gd name="connsiteX6" fmla="*/ 2258786 w 2830286"/>
                <a:gd name="connsiteY6" fmla="*/ 110507 h 2345613"/>
                <a:gd name="connsiteX7" fmla="*/ 2816679 w 2830286"/>
                <a:gd name="connsiteY7" fmla="*/ 110507 h 2345613"/>
                <a:gd name="connsiteX8" fmla="*/ 2830286 w 2830286"/>
                <a:gd name="connsiteY8" fmla="*/ 28865 h 2345613"/>
                <a:gd name="connsiteX9" fmla="*/ 2066987 w 2830286"/>
                <a:gd name="connsiteY9" fmla="*/ 2028159 h 2345613"/>
                <a:gd name="connsiteX10" fmla="*/ 1660072 w 2830286"/>
                <a:gd name="connsiteY10" fmla="*/ 81836 h 2345613"/>
                <a:gd name="connsiteX11" fmla="*/ 1129499 w 2830286"/>
                <a:gd name="connsiteY11" fmla="*/ 0 h 2345613"/>
                <a:gd name="connsiteX12" fmla="*/ 571515 w 2830286"/>
                <a:gd name="connsiteY12" fmla="*/ 68569 h 2345613"/>
                <a:gd name="connsiteX13" fmla="*/ 0 w 2830286"/>
                <a:gd name="connsiteY13" fmla="*/ 124115 h 2345613"/>
                <a:gd name="connsiteX0" fmla="*/ 0 w 2830286"/>
                <a:gd name="connsiteY0" fmla="*/ 423106 h 2644604"/>
                <a:gd name="connsiteX1" fmla="*/ 530679 w 2830286"/>
                <a:gd name="connsiteY1" fmla="*/ 491141 h 2644604"/>
                <a:gd name="connsiteX2" fmla="*/ 740056 w 2830286"/>
                <a:gd name="connsiteY2" fmla="*/ 2484067 h 2644604"/>
                <a:gd name="connsiteX3" fmla="*/ 1071927 w 2830286"/>
                <a:gd name="connsiteY3" fmla="*/ 2319521 h 2644604"/>
                <a:gd name="connsiteX4" fmla="*/ 1599508 w 2830286"/>
                <a:gd name="connsiteY4" fmla="*/ 2644604 h 2644604"/>
                <a:gd name="connsiteX5" fmla="*/ 1865948 w 2830286"/>
                <a:gd name="connsiteY5" fmla="*/ 2631867 h 2644604"/>
                <a:gd name="connsiteX6" fmla="*/ 2258786 w 2830286"/>
                <a:gd name="connsiteY6" fmla="*/ 409498 h 2644604"/>
                <a:gd name="connsiteX7" fmla="*/ 2816679 w 2830286"/>
                <a:gd name="connsiteY7" fmla="*/ 409498 h 2644604"/>
                <a:gd name="connsiteX8" fmla="*/ 2830286 w 2830286"/>
                <a:gd name="connsiteY8" fmla="*/ 327856 h 2644604"/>
                <a:gd name="connsiteX9" fmla="*/ 1990181 w 2830286"/>
                <a:gd name="connsiteY9" fmla="*/ 0 h 2644604"/>
                <a:gd name="connsiteX10" fmla="*/ 1660072 w 2830286"/>
                <a:gd name="connsiteY10" fmla="*/ 380827 h 2644604"/>
                <a:gd name="connsiteX11" fmla="*/ 1129499 w 2830286"/>
                <a:gd name="connsiteY11" fmla="*/ 298991 h 2644604"/>
                <a:gd name="connsiteX12" fmla="*/ 571515 w 2830286"/>
                <a:gd name="connsiteY12" fmla="*/ 367560 h 2644604"/>
                <a:gd name="connsiteX13" fmla="*/ 0 w 2830286"/>
                <a:gd name="connsiteY13" fmla="*/ 423106 h 2644604"/>
                <a:gd name="connsiteX0" fmla="*/ 0 w 2830286"/>
                <a:gd name="connsiteY0" fmla="*/ 423106 h 2644604"/>
                <a:gd name="connsiteX1" fmla="*/ 530679 w 2830286"/>
                <a:gd name="connsiteY1" fmla="*/ 491141 h 2644604"/>
                <a:gd name="connsiteX2" fmla="*/ 740056 w 2830286"/>
                <a:gd name="connsiteY2" fmla="*/ 2484067 h 2644604"/>
                <a:gd name="connsiteX3" fmla="*/ 1071927 w 2830286"/>
                <a:gd name="connsiteY3" fmla="*/ 2319521 h 2644604"/>
                <a:gd name="connsiteX4" fmla="*/ 1599508 w 2830286"/>
                <a:gd name="connsiteY4" fmla="*/ 2644604 h 2644604"/>
                <a:gd name="connsiteX5" fmla="*/ 1865948 w 2830286"/>
                <a:gd name="connsiteY5" fmla="*/ 2631867 h 2644604"/>
                <a:gd name="connsiteX6" fmla="*/ 2171008 w 2830286"/>
                <a:gd name="connsiteY6" fmla="*/ 2127394 h 2644604"/>
                <a:gd name="connsiteX7" fmla="*/ 2816679 w 2830286"/>
                <a:gd name="connsiteY7" fmla="*/ 409498 h 2644604"/>
                <a:gd name="connsiteX8" fmla="*/ 2830286 w 2830286"/>
                <a:gd name="connsiteY8" fmla="*/ 327856 h 2644604"/>
                <a:gd name="connsiteX9" fmla="*/ 1990181 w 2830286"/>
                <a:gd name="connsiteY9" fmla="*/ 0 h 2644604"/>
                <a:gd name="connsiteX10" fmla="*/ 1660072 w 2830286"/>
                <a:gd name="connsiteY10" fmla="*/ 380827 h 2644604"/>
                <a:gd name="connsiteX11" fmla="*/ 1129499 w 2830286"/>
                <a:gd name="connsiteY11" fmla="*/ 298991 h 2644604"/>
                <a:gd name="connsiteX12" fmla="*/ 571515 w 2830286"/>
                <a:gd name="connsiteY12" fmla="*/ 367560 h 2644604"/>
                <a:gd name="connsiteX13" fmla="*/ 0 w 2830286"/>
                <a:gd name="connsiteY13" fmla="*/ 423106 h 2644604"/>
                <a:gd name="connsiteX0" fmla="*/ 0 w 2871542"/>
                <a:gd name="connsiteY0" fmla="*/ 423106 h 2644604"/>
                <a:gd name="connsiteX1" fmla="*/ 530679 w 2871542"/>
                <a:gd name="connsiteY1" fmla="*/ 491141 h 2644604"/>
                <a:gd name="connsiteX2" fmla="*/ 740056 w 2871542"/>
                <a:gd name="connsiteY2" fmla="*/ 2484067 h 2644604"/>
                <a:gd name="connsiteX3" fmla="*/ 1071927 w 2871542"/>
                <a:gd name="connsiteY3" fmla="*/ 2319521 h 2644604"/>
                <a:gd name="connsiteX4" fmla="*/ 1599508 w 2871542"/>
                <a:gd name="connsiteY4" fmla="*/ 2644604 h 2644604"/>
                <a:gd name="connsiteX5" fmla="*/ 1865948 w 2871542"/>
                <a:gd name="connsiteY5" fmla="*/ 2631867 h 2644604"/>
                <a:gd name="connsiteX6" fmla="*/ 2171008 w 2871542"/>
                <a:gd name="connsiteY6" fmla="*/ 2127394 h 2644604"/>
                <a:gd name="connsiteX7" fmla="*/ 2871542 w 2871542"/>
                <a:gd name="connsiteY7" fmla="*/ 2367101 h 2644604"/>
                <a:gd name="connsiteX8" fmla="*/ 2830286 w 2871542"/>
                <a:gd name="connsiteY8" fmla="*/ 327856 h 2644604"/>
                <a:gd name="connsiteX9" fmla="*/ 1990181 w 2871542"/>
                <a:gd name="connsiteY9" fmla="*/ 0 h 2644604"/>
                <a:gd name="connsiteX10" fmla="*/ 1660072 w 2871542"/>
                <a:gd name="connsiteY10" fmla="*/ 380827 h 2644604"/>
                <a:gd name="connsiteX11" fmla="*/ 1129499 w 2871542"/>
                <a:gd name="connsiteY11" fmla="*/ 298991 h 2644604"/>
                <a:gd name="connsiteX12" fmla="*/ 571515 w 2871542"/>
                <a:gd name="connsiteY12" fmla="*/ 367560 h 2644604"/>
                <a:gd name="connsiteX13" fmla="*/ 0 w 2871542"/>
                <a:gd name="connsiteY13" fmla="*/ 423106 h 2644604"/>
                <a:gd name="connsiteX0" fmla="*/ 0 w 2871542"/>
                <a:gd name="connsiteY0" fmla="*/ 423106 h 2644604"/>
                <a:gd name="connsiteX1" fmla="*/ 530679 w 2871542"/>
                <a:gd name="connsiteY1" fmla="*/ 491141 h 2644604"/>
                <a:gd name="connsiteX2" fmla="*/ 740056 w 2871542"/>
                <a:gd name="connsiteY2" fmla="*/ 2484067 h 2644604"/>
                <a:gd name="connsiteX3" fmla="*/ 1071927 w 2871542"/>
                <a:gd name="connsiteY3" fmla="*/ 2319521 h 2644604"/>
                <a:gd name="connsiteX4" fmla="*/ 1599508 w 2871542"/>
                <a:gd name="connsiteY4" fmla="*/ 2644604 h 2644604"/>
                <a:gd name="connsiteX5" fmla="*/ 1865948 w 2871542"/>
                <a:gd name="connsiteY5" fmla="*/ 2631867 h 2644604"/>
                <a:gd name="connsiteX6" fmla="*/ 2171008 w 2871542"/>
                <a:gd name="connsiteY6" fmla="*/ 2177333 h 2644604"/>
                <a:gd name="connsiteX7" fmla="*/ 2871542 w 2871542"/>
                <a:gd name="connsiteY7" fmla="*/ 2367101 h 2644604"/>
                <a:gd name="connsiteX8" fmla="*/ 2830286 w 2871542"/>
                <a:gd name="connsiteY8" fmla="*/ 327856 h 2644604"/>
                <a:gd name="connsiteX9" fmla="*/ 1990181 w 2871542"/>
                <a:gd name="connsiteY9" fmla="*/ 0 h 2644604"/>
                <a:gd name="connsiteX10" fmla="*/ 1660072 w 2871542"/>
                <a:gd name="connsiteY10" fmla="*/ 380827 h 2644604"/>
                <a:gd name="connsiteX11" fmla="*/ 1129499 w 2871542"/>
                <a:gd name="connsiteY11" fmla="*/ 298991 h 2644604"/>
                <a:gd name="connsiteX12" fmla="*/ 571515 w 2871542"/>
                <a:gd name="connsiteY12" fmla="*/ 367560 h 2644604"/>
                <a:gd name="connsiteX13" fmla="*/ 0 w 2871542"/>
                <a:gd name="connsiteY13" fmla="*/ 423106 h 2644604"/>
                <a:gd name="connsiteX0" fmla="*/ 0 w 2871542"/>
                <a:gd name="connsiteY0" fmla="*/ 423106 h 2644604"/>
                <a:gd name="connsiteX1" fmla="*/ 530679 w 2871542"/>
                <a:gd name="connsiteY1" fmla="*/ 491141 h 2644604"/>
                <a:gd name="connsiteX2" fmla="*/ 740056 w 2871542"/>
                <a:gd name="connsiteY2" fmla="*/ 2484067 h 2644604"/>
                <a:gd name="connsiteX3" fmla="*/ 1071927 w 2871542"/>
                <a:gd name="connsiteY3" fmla="*/ 2319521 h 2644604"/>
                <a:gd name="connsiteX4" fmla="*/ 1599508 w 2871542"/>
                <a:gd name="connsiteY4" fmla="*/ 2644604 h 2644604"/>
                <a:gd name="connsiteX5" fmla="*/ 1865948 w 2871542"/>
                <a:gd name="connsiteY5" fmla="*/ 2631867 h 2644604"/>
                <a:gd name="connsiteX6" fmla="*/ 2434343 w 2871542"/>
                <a:gd name="connsiteY6" fmla="*/ 2536893 h 2644604"/>
                <a:gd name="connsiteX7" fmla="*/ 2871542 w 2871542"/>
                <a:gd name="connsiteY7" fmla="*/ 2367101 h 2644604"/>
                <a:gd name="connsiteX8" fmla="*/ 2830286 w 2871542"/>
                <a:gd name="connsiteY8" fmla="*/ 327856 h 2644604"/>
                <a:gd name="connsiteX9" fmla="*/ 1990181 w 2871542"/>
                <a:gd name="connsiteY9" fmla="*/ 0 h 2644604"/>
                <a:gd name="connsiteX10" fmla="*/ 1660072 w 2871542"/>
                <a:gd name="connsiteY10" fmla="*/ 380827 h 2644604"/>
                <a:gd name="connsiteX11" fmla="*/ 1129499 w 2871542"/>
                <a:gd name="connsiteY11" fmla="*/ 298991 h 2644604"/>
                <a:gd name="connsiteX12" fmla="*/ 571515 w 2871542"/>
                <a:gd name="connsiteY12" fmla="*/ 367560 h 2644604"/>
                <a:gd name="connsiteX13" fmla="*/ 0 w 2871542"/>
                <a:gd name="connsiteY13" fmla="*/ 423106 h 2644604"/>
                <a:gd name="connsiteX0" fmla="*/ 0 w 2871542"/>
                <a:gd name="connsiteY0" fmla="*/ 423106 h 2644604"/>
                <a:gd name="connsiteX1" fmla="*/ 530679 w 2871542"/>
                <a:gd name="connsiteY1" fmla="*/ 491141 h 2644604"/>
                <a:gd name="connsiteX2" fmla="*/ 740056 w 2871542"/>
                <a:gd name="connsiteY2" fmla="*/ 2484067 h 2644604"/>
                <a:gd name="connsiteX3" fmla="*/ 1071927 w 2871542"/>
                <a:gd name="connsiteY3" fmla="*/ 2319521 h 2644604"/>
                <a:gd name="connsiteX4" fmla="*/ 1599508 w 2871542"/>
                <a:gd name="connsiteY4" fmla="*/ 2644604 h 2644604"/>
                <a:gd name="connsiteX5" fmla="*/ 1865948 w 2871542"/>
                <a:gd name="connsiteY5" fmla="*/ 2631867 h 2644604"/>
                <a:gd name="connsiteX6" fmla="*/ 2061284 w 2871542"/>
                <a:gd name="connsiteY6" fmla="*/ 2267223 h 2644604"/>
                <a:gd name="connsiteX7" fmla="*/ 2871542 w 2871542"/>
                <a:gd name="connsiteY7" fmla="*/ 2367101 h 2644604"/>
                <a:gd name="connsiteX8" fmla="*/ 2830286 w 2871542"/>
                <a:gd name="connsiteY8" fmla="*/ 327856 h 2644604"/>
                <a:gd name="connsiteX9" fmla="*/ 1990181 w 2871542"/>
                <a:gd name="connsiteY9" fmla="*/ 0 h 2644604"/>
                <a:gd name="connsiteX10" fmla="*/ 1660072 w 2871542"/>
                <a:gd name="connsiteY10" fmla="*/ 380827 h 2644604"/>
                <a:gd name="connsiteX11" fmla="*/ 1129499 w 2871542"/>
                <a:gd name="connsiteY11" fmla="*/ 298991 h 2644604"/>
                <a:gd name="connsiteX12" fmla="*/ 571515 w 2871542"/>
                <a:gd name="connsiteY12" fmla="*/ 367560 h 2644604"/>
                <a:gd name="connsiteX13" fmla="*/ 0 w 2871542"/>
                <a:gd name="connsiteY13" fmla="*/ 423106 h 2644604"/>
                <a:gd name="connsiteX0" fmla="*/ 0 w 2830286"/>
                <a:gd name="connsiteY0" fmla="*/ 423106 h 2644604"/>
                <a:gd name="connsiteX1" fmla="*/ 530679 w 2830286"/>
                <a:gd name="connsiteY1" fmla="*/ 491141 h 2644604"/>
                <a:gd name="connsiteX2" fmla="*/ 740056 w 2830286"/>
                <a:gd name="connsiteY2" fmla="*/ 2484067 h 2644604"/>
                <a:gd name="connsiteX3" fmla="*/ 1071927 w 2830286"/>
                <a:gd name="connsiteY3" fmla="*/ 2319521 h 2644604"/>
                <a:gd name="connsiteX4" fmla="*/ 1599508 w 2830286"/>
                <a:gd name="connsiteY4" fmla="*/ 2644604 h 2644604"/>
                <a:gd name="connsiteX5" fmla="*/ 1865948 w 2830286"/>
                <a:gd name="connsiteY5" fmla="*/ 2631867 h 2644604"/>
                <a:gd name="connsiteX6" fmla="*/ 2061284 w 2830286"/>
                <a:gd name="connsiteY6" fmla="*/ 2267223 h 2644604"/>
                <a:gd name="connsiteX7" fmla="*/ 2630151 w 2830286"/>
                <a:gd name="connsiteY7" fmla="*/ 2307174 h 2644604"/>
                <a:gd name="connsiteX8" fmla="*/ 2830286 w 2830286"/>
                <a:gd name="connsiteY8" fmla="*/ 327856 h 2644604"/>
                <a:gd name="connsiteX9" fmla="*/ 1990181 w 2830286"/>
                <a:gd name="connsiteY9" fmla="*/ 0 h 2644604"/>
                <a:gd name="connsiteX10" fmla="*/ 1660072 w 2830286"/>
                <a:gd name="connsiteY10" fmla="*/ 380827 h 2644604"/>
                <a:gd name="connsiteX11" fmla="*/ 1129499 w 2830286"/>
                <a:gd name="connsiteY11" fmla="*/ 298991 h 2644604"/>
                <a:gd name="connsiteX12" fmla="*/ 571515 w 2830286"/>
                <a:gd name="connsiteY12" fmla="*/ 367560 h 2644604"/>
                <a:gd name="connsiteX13" fmla="*/ 0 w 2830286"/>
                <a:gd name="connsiteY13" fmla="*/ 423106 h 2644604"/>
                <a:gd name="connsiteX0" fmla="*/ 0 w 2830286"/>
                <a:gd name="connsiteY0" fmla="*/ 124115 h 2345613"/>
                <a:gd name="connsiteX1" fmla="*/ 530679 w 2830286"/>
                <a:gd name="connsiteY1" fmla="*/ 192150 h 2345613"/>
                <a:gd name="connsiteX2" fmla="*/ 740056 w 2830286"/>
                <a:gd name="connsiteY2" fmla="*/ 2185076 h 2345613"/>
                <a:gd name="connsiteX3" fmla="*/ 1071927 w 2830286"/>
                <a:gd name="connsiteY3" fmla="*/ 2020530 h 2345613"/>
                <a:gd name="connsiteX4" fmla="*/ 1599508 w 2830286"/>
                <a:gd name="connsiteY4" fmla="*/ 2345613 h 2345613"/>
                <a:gd name="connsiteX5" fmla="*/ 1865948 w 2830286"/>
                <a:gd name="connsiteY5" fmla="*/ 2332876 h 2345613"/>
                <a:gd name="connsiteX6" fmla="*/ 2061284 w 2830286"/>
                <a:gd name="connsiteY6" fmla="*/ 1968232 h 2345613"/>
                <a:gd name="connsiteX7" fmla="*/ 2630151 w 2830286"/>
                <a:gd name="connsiteY7" fmla="*/ 2008183 h 2345613"/>
                <a:gd name="connsiteX8" fmla="*/ 2830286 w 2830286"/>
                <a:gd name="connsiteY8" fmla="*/ 28865 h 2345613"/>
                <a:gd name="connsiteX9" fmla="*/ 2626576 w 2830286"/>
                <a:gd name="connsiteY9" fmla="*/ 1918294 h 2345613"/>
                <a:gd name="connsiteX10" fmla="*/ 1660072 w 2830286"/>
                <a:gd name="connsiteY10" fmla="*/ 81836 h 2345613"/>
                <a:gd name="connsiteX11" fmla="*/ 1129499 w 2830286"/>
                <a:gd name="connsiteY11" fmla="*/ 0 h 2345613"/>
                <a:gd name="connsiteX12" fmla="*/ 571515 w 2830286"/>
                <a:gd name="connsiteY12" fmla="*/ 68569 h 2345613"/>
                <a:gd name="connsiteX13" fmla="*/ 0 w 2830286"/>
                <a:gd name="connsiteY13" fmla="*/ 124115 h 2345613"/>
                <a:gd name="connsiteX0" fmla="*/ 0 w 2630151"/>
                <a:gd name="connsiteY0" fmla="*/ 124115 h 2345613"/>
                <a:gd name="connsiteX1" fmla="*/ 530679 w 2630151"/>
                <a:gd name="connsiteY1" fmla="*/ 192150 h 2345613"/>
                <a:gd name="connsiteX2" fmla="*/ 740056 w 2630151"/>
                <a:gd name="connsiteY2" fmla="*/ 2185076 h 2345613"/>
                <a:gd name="connsiteX3" fmla="*/ 1071927 w 2630151"/>
                <a:gd name="connsiteY3" fmla="*/ 2020530 h 2345613"/>
                <a:gd name="connsiteX4" fmla="*/ 1599508 w 2630151"/>
                <a:gd name="connsiteY4" fmla="*/ 2345613 h 2345613"/>
                <a:gd name="connsiteX5" fmla="*/ 1865948 w 2630151"/>
                <a:gd name="connsiteY5" fmla="*/ 2332876 h 2345613"/>
                <a:gd name="connsiteX6" fmla="*/ 2061284 w 2630151"/>
                <a:gd name="connsiteY6" fmla="*/ 1968232 h 2345613"/>
                <a:gd name="connsiteX7" fmla="*/ 2630151 w 2630151"/>
                <a:gd name="connsiteY7" fmla="*/ 2008183 h 2345613"/>
                <a:gd name="connsiteX8" fmla="*/ 2621812 w 2630151"/>
                <a:gd name="connsiteY8" fmla="*/ 1946517 h 2345613"/>
                <a:gd name="connsiteX9" fmla="*/ 2626576 w 2630151"/>
                <a:gd name="connsiteY9" fmla="*/ 1918294 h 2345613"/>
                <a:gd name="connsiteX10" fmla="*/ 1660072 w 2630151"/>
                <a:gd name="connsiteY10" fmla="*/ 81836 h 2345613"/>
                <a:gd name="connsiteX11" fmla="*/ 1129499 w 2630151"/>
                <a:gd name="connsiteY11" fmla="*/ 0 h 2345613"/>
                <a:gd name="connsiteX12" fmla="*/ 571515 w 2630151"/>
                <a:gd name="connsiteY12" fmla="*/ 68569 h 2345613"/>
                <a:gd name="connsiteX13" fmla="*/ 0 w 2630151"/>
                <a:gd name="connsiteY13" fmla="*/ 124115 h 2345613"/>
                <a:gd name="connsiteX0" fmla="*/ 0 w 2630151"/>
                <a:gd name="connsiteY0" fmla="*/ 124115 h 2345613"/>
                <a:gd name="connsiteX1" fmla="*/ 530679 w 2630151"/>
                <a:gd name="connsiteY1" fmla="*/ 192150 h 2345613"/>
                <a:gd name="connsiteX2" fmla="*/ 740056 w 2630151"/>
                <a:gd name="connsiteY2" fmla="*/ 2185076 h 2345613"/>
                <a:gd name="connsiteX3" fmla="*/ 1071927 w 2630151"/>
                <a:gd name="connsiteY3" fmla="*/ 2020530 h 2345613"/>
                <a:gd name="connsiteX4" fmla="*/ 1599508 w 2630151"/>
                <a:gd name="connsiteY4" fmla="*/ 2345613 h 2345613"/>
                <a:gd name="connsiteX5" fmla="*/ 1865948 w 2630151"/>
                <a:gd name="connsiteY5" fmla="*/ 2332876 h 2345613"/>
                <a:gd name="connsiteX6" fmla="*/ 2061284 w 2630151"/>
                <a:gd name="connsiteY6" fmla="*/ 1968232 h 2345613"/>
                <a:gd name="connsiteX7" fmla="*/ 2630151 w 2630151"/>
                <a:gd name="connsiteY7" fmla="*/ 2008183 h 2345613"/>
                <a:gd name="connsiteX8" fmla="*/ 2621812 w 2630151"/>
                <a:gd name="connsiteY8" fmla="*/ 1946517 h 2345613"/>
                <a:gd name="connsiteX9" fmla="*/ 2626576 w 2630151"/>
                <a:gd name="connsiteY9" fmla="*/ 1918294 h 2345613"/>
                <a:gd name="connsiteX10" fmla="*/ 2109938 w 2630151"/>
                <a:gd name="connsiteY10" fmla="*/ 1999487 h 2345613"/>
                <a:gd name="connsiteX11" fmla="*/ 1129499 w 2630151"/>
                <a:gd name="connsiteY11" fmla="*/ 0 h 2345613"/>
                <a:gd name="connsiteX12" fmla="*/ 571515 w 2630151"/>
                <a:gd name="connsiteY12" fmla="*/ 68569 h 2345613"/>
                <a:gd name="connsiteX13" fmla="*/ 0 w 2630151"/>
                <a:gd name="connsiteY13" fmla="*/ 124115 h 2345613"/>
                <a:gd name="connsiteX0" fmla="*/ 0 w 2630151"/>
                <a:gd name="connsiteY0" fmla="*/ 55546 h 2277044"/>
                <a:gd name="connsiteX1" fmla="*/ 530679 w 2630151"/>
                <a:gd name="connsiteY1" fmla="*/ 123581 h 2277044"/>
                <a:gd name="connsiteX2" fmla="*/ 740056 w 2630151"/>
                <a:gd name="connsiteY2" fmla="*/ 2116507 h 2277044"/>
                <a:gd name="connsiteX3" fmla="*/ 1071927 w 2630151"/>
                <a:gd name="connsiteY3" fmla="*/ 1951961 h 2277044"/>
                <a:gd name="connsiteX4" fmla="*/ 1599508 w 2630151"/>
                <a:gd name="connsiteY4" fmla="*/ 2277044 h 2277044"/>
                <a:gd name="connsiteX5" fmla="*/ 1865948 w 2630151"/>
                <a:gd name="connsiteY5" fmla="*/ 2264307 h 2277044"/>
                <a:gd name="connsiteX6" fmla="*/ 2061284 w 2630151"/>
                <a:gd name="connsiteY6" fmla="*/ 1899663 h 2277044"/>
                <a:gd name="connsiteX7" fmla="*/ 2630151 w 2630151"/>
                <a:gd name="connsiteY7" fmla="*/ 1939614 h 2277044"/>
                <a:gd name="connsiteX8" fmla="*/ 2621812 w 2630151"/>
                <a:gd name="connsiteY8" fmla="*/ 1877948 h 2277044"/>
                <a:gd name="connsiteX9" fmla="*/ 2626576 w 2630151"/>
                <a:gd name="connsiteY9" fmla="*/ 1849725 h 2277044"/>
                <a:gd name="connsiteX10" fmla="*/ 2109938 w 2630151"/>
                <a:gd name="connsiteY10" fmla="*/ 1930918 h 2277044"/>
                <a:gd name="connsiteX11" fmla="*/ 1546447 w 2630151"/>
                <a:gd name="connsiteY11" fmla="*/ 1849084 h 2277044"/>
                <a:gd name="connsiteX12" fmla="*/ 571515 w 2630151"/>
                <a:gd name="connsiteY12" fmla="*/ 0 h 2277044"/>
                <a:gd name="connsiteX13" fmla="*/ 0 w 2630151"/>
                <a:gd name="connsiteY13" fmla="*/ 55546 h 2277044"/>
                <a:gd name="connsiteX0" fmla="*/ 0 w 2630151"/>
                <a:gd name="connsiteY0" fmla="*/ 0 h 2221498"/>
                <a:gd name="connsiteX1" fmla="*/ 530679 w 2630151"/>
                <a:gd name="connsiteY1" fmla="*/ 68035 h 2221498"/>
                <a:gd name="connsiteX2" fmla="*/ 740056 w 2630151"/>
                <a:gd name="connsiteY2" fmla="*/ 2060961 h 2221498"/>
                <a:gd name="connsiteX3" fmla="*/ 1071927 w 2630151"/>
                <a:gd name="connsiteY3" fmla="*/ 1896415 h 2221498"/>
                <a:gd name="connsiteX4" fmla="*/ 1599508 w 2630151"/>
                <a:gd name="connsiteY4" fmla="*/ 2221498 h 2221498"/>
                <a:gd name="connsiteX5" fmla="*/ 1865948 w 2630151"/>
                <a:gd name="connsiteY5" fmla="*/ 2208761 h 2221498"/>
                <a:gd name="connsiteX6" fmla="*/ 2061284 w 2630151"/>
                <a:gd name="connsiteY6" fmla="*/ 1844117 h 2221498"/>
                <a:gd name="connsiteX7" fmla="*/ 2630151 w 2630151"/>
                <a:gd name="connsiteY7" fmla="*/ 1884068 h 2221498"/>
                <a:gd name="connsiteX8" fmla="*/ 2621812 w 2630151"/>
                <a:gd name="connsiteY8" fmla="*/ 1822402 h 2221498"/>
                <a:gd name="connsiteX9" fmla="*/ 2626576 w 2630151"/>
                <a:gd name="connsiteY9" fmla="*/ 1794179 h 2221498"/>
                <a:gd name="connsiteX10" fmla="*/ 2109938 w 2630151"/>
                <a:gd name="connsiteY10" fmla="*/ 1875372 h 2221498"/>
                <a:gd name="connsiteX11" fmla="*/ 1546447 w 2630151"/>
                <a:gd name="connsiteY11" fmla="*/ 1793538 h 2221498"/>
                <a:gd name="connsiteX12" fmla="*/ 1054297 w 2630151"/>
                <a:gd name="connsiteY12" fmla="*/ 1722278 h 2221498"/>
                <a:gd name="connsiteX13" fmla="*/ 0 w 2630151"/>
                <a:gd name="connsiteY13" fmla="*/ 0 h 2221498"/>
                <a:gd name="connsiteX0" fmla="*/ 0 w 2630151"/>
                <a:gd name="connsiteY0" fmla="*/ 0 h 2221498"/>
                <a:gd name="connsiteX1" fmla="*/ 464846 w 2630151"/>
                <a:gd name="connsiteY1" fmla="*/ 1895799 h 2221498"/>
                <a:gd name="connsiteX2" fmla="*/ 740056 w 2630151"/>
                <a:gd name="connsiteY2" fmla="*/ 2060961 h 2221498"/>
                <a:gd name="connsiteX3" fmla="*/ 1071927 w 2630151"/>
                <a:gd name="connsiteY3" fmla="*/ 1896415 h 2221498"/>
                <a:gd name="connsiteX4" fmla="*/ 1599508 w 2630151"/>
                <a:gd name="connsiteY4" fmla="*/ 2221498 h 2221498"/>
                <a:gd name="connsiteX5" fmla="*/ 1865948 w 2630151"/>
                <a:gd name="connsiteY5" fmla="*/ 2208761 h 2221498"/>
                <a:gd name="connsiteX6" fmla="*/ 2061284 w 2630151"/>
                <a:gd name="connsiteY6" fmla="*/ 1844117 h 2221498"/>
                <a:gd name="connsiteX7" fmla="*/ 2630151 w 2630151"/>
                <a:gd name="connsiteY7" fmla="*/ 1884068 h 2221498"/>
                <a:gd name="connsiteX8" fmla="*/ 2621812 w 2630151"/>
                <a:gd name="connsiteY8" fmla="*/ 1822402 h 2221498"/>
                <a:gd name="connsiteX9" fmla="*/ 2626576 w 2630151"/>
                <a:gd name="connsiteY9" fmla="*/ 1794179 h 2221498"/>
                <a:gd name="connsiteX10" fmla="*/ 2109938 w 2630151"/>
                <a:gd name="connsiteY10" fmla="*/ 1875372 h 2221498"/>
                <a:gd name="connsiteX11" fmla="*/ 1546447 w 2630151"/>
                <a:gd name="connsiteY11" fmla="*/ 1793538 h 2221498"/>
                <a:gd name="connsiteX12" fmla="*/ 1054297 w 2630151"/>
                <a:gd name="connsiteY12" fmla="*/ 1722278 h 2221498"/>
                <a:gd name="connsiteX13" fmla="*/ 0 w 2630151"/>
                <a:gd name="connsiteY13" fmla="*/ 0 h 2221498"/>
                <a:gd name="connsiteX0" fmla="*/ 0 w 2575290"/>
                <a:gd name="connsiteY0" fmla="*/ 95497 h 499220"/>
                <a:gd name="connsiteX1" fmla="*/ 409985 w 2575290"/>
                <a:gd name="connsiteY1" fmla="*/ 173521 h 499220"/>
                <a:gd name="connsiteX2" fmla="*/ 685195 w 2575290"/>
                <a:gd name="connsiteY2" fmla="*/ 338683 h 499220"/>
                <a:gd name="connsiteX3" fmla="*/ 1017066 w 2575290"/>
                <a:gd name="connsiteY3" fmla="*/ 174137 h 499220"/>
                <a:gd name="connsiteX4" fmla="*/ 1544647 w 2575290"/>
                <a:gd name="connsiteY4" fmla="*/ 499220 h 499220"/>
                <a:gd name="connsiteX5" fmla="*/ 1811087 w 2575290"/>
                <a:gd name="connsiteY5" fmla="*/ 486483 h 499220"/>
                <a:gd name="connsiteX6" fmla="*/ 2006423 w 2575290"/>
                <a:gd name="connsiteY6" fmla="*/ 121839 h 499220"/>
                <a:gd name="connsiteX7" fmla="*/ 2575290 w 2575290"/>
                <a:gd name="connsiteY7" fmla="*/ 161790 h 499220"/>
                <a:gd name="connsiteX8" fmla="*/ 2566951 w 2575290"/>
                <a:gd name="connsiteY8" fmla="*/ 100124 h 499220"/>
                <a:gd name="connsiteX9" fmla="*/ 2571715 w 2575290"/>
                <a:gd name="connsiteY9" fmla="*/ 71901 h 499220"/>
                <a:gd name="connsiteX10" fmla="*/ 2055077 w 2575290"/>
                <a:gd name="connsiteY10" fmla="*/ 153094 h 499220"/>
                <a:gd name="connsiteX11" fmla="*/ 1491586 w 2575290"/>
                <a:gd name="connsiteY11" fmla="*/ 71260 h 499220"/>
                <a:gd name="connsiteX12" fmla="*/ 999436 w 2575290"/>
                <a:gd name="connsiteY12" fmla="*/ 0 h 499220"/>
                <a:gd name="connsiteX13" fmla="*/ 0 w 2575290"/>
                <a:gd name="connsiteY13" fmla="*/ 95497 h 499220"/>
                <a:gd name="connsiteX0" fmla="*/ 0 w 2586263"/>
                <a:gd name="connsiteY0" fmla="*/ 155424 h 499220"/>
                <a:gd name="connsiteX1" fmla="*/ 420958 w 2586263"/>
                <a:gd name="connsiteY1" fmla="*/ 173521 h 499220"/>
                <a:gd name="connsiteX2" fmla="*/ 696168 w 2586263"/>
                <a:gd name="connsiteY2" fmla="*/ 338683 h 499220"/>
                <a:gd name="connsiteX3" fmla="*/ 1028039 w 2586263"/>
                <a:gd name="connsiteY3" fmla="*/ 174137 h 499220"/>
                <a:gd name="connsiteX4" fmla="*/ 1555620 w 2586263"/>
                <a:gd name="connsiteY4" fmla="*/ 499220 h 499220"/>
                <a:gd name="connsiteX5" fmla="*/ 1822060 w 2586263"/>
                <a:gd name="connsiteY5" fmla="*/ 486483 h 499220"/>
                <a:gd name="connsiteX6" fmla="*/ 2017396 w 2586263"/>
                <a:gd name="connsiteY6" fmla="*/ 121839 h 499220"/>
                <a:gd name="connsiteX7" fmla="*/ 2586263 w 2586263"/>
                <a:gd name="connsiteY7" fmla="*/ 161790 h 499220"/>
                <a:gd name="connsiteX8" fmla="*/ 2577924 w 2586263"/>
                <a:gd name="connsiteY8" fmla="*/ 100124 h 499220"/>
                <a:gd name="connsiteX9" fmla="*/ 2582688 w 2586263"/>
                <a:gd name="connsiteY9" fmla="*/ 71901 h 499220"/>
                <a:gd name="connsiteX10" fmla="*/ 2066050 w 2586263"/>
                <a:gd name="connsiteY10" fmla="*/ 153094 h 499220"/>
                <a:gd name="connsiteX11" fmla="*/ 1502559 w 2586263"/>
                <a:gd name="connsiteY11" fmla="*/ 71260 h 499220"/>
                <a:gd name="connsiteX12" fmla="*/ 1010409 w 2586263"/>
                <a:gd name="connsiteY12" fmla="*/ 0 h 499220"/>
                <a:gd name="connsiteX13" fmla="*/ 0 w 2586263"/>
                <a:gd name="connsiteY13" fmla="*/ 155424 h 499220"/>
                <a:gd name="connsiteX0" fmla="*/ 0 w 2586263"/>
                <a:gd name="connsiteY0" fmla="*/ 155424 h 499220"/>
                <a:gd name="connsiteX1" fmla="*/ 420958 w 2586263"/>
                <a:gd name="connsiteY1" fmla="*/ 173521 h 499220"/>
                <a:gd name="connsiteX2" fmla="*/ 696168 w 2586263"/>
                <a:gd name="connsiteY2" fmla="*/ 338683 h 499220"/>
                <a:gd name="connsiteX3" fmla="*/ 995122 w 2586263"/>
                <a:gd name="connsiteY3" fmla="*/ 214089 h 499220"/>
                <a:gd name="connsiteX4" fmla="*/ 1555620 w 2586263"/>
                <a:gd name="connsiteY4" fmla="*/ 499220 h 499220"/>
                <a:gd name="connsiteX5" fmla="*/ 1822060 w 2586263"/>
                <a:gd name="connsiteY5" fmla="*/ 486483 h 499220"/>
                <a:gd name="connsiteX6" fmla="*/ 2017396 w 2586263"/>
                <a:gd name="connsiteY6" fmla="*/ 121839 h 499220"/>
                <a:gd name="connsiteX7" fmla="*/ 2586263 w 2586263"/>
                <a:gd name="connsiteY7" fmla="*/ 161790 h 499220"/>
                <a:gd name="connsiteX8" fmla="*/ 2577924 w 2586263"/>
                <a:gd name="connsiteY8" fmla="*/ 100124 h 499220"/>
                <a:gd name="connsiteX9" fmla="*/ 2582688 w 2586263"/>
                <a:gd name="connsiteY9" fmla="*/ 71901 h 499220"/>
                <a:gd name="connsiteX10" fmla="*/ 2066050 w 2586263"/>
                <a:gd name="connsiteY10" fmla="*/ 153094 h 499220"/>
                <a:gd name="connsiteX11" fmla="*/ 1502559 w 2586263"/>
                <a:gd name="connsiteY11" fmla="*/ 71260 h 499220"/>
                <a:gd name="connsiteX12" fmla="*/ 1010409 w 2586263"/>
                <a:gd name="connsiteY12" fmla="*/ 0 h 499220"/>
                <a:gd name="connsiteX13" fmla="*/ 0 w 2586263"/>
                <a:gd name="connsiteY13" fmla="*/ 155424 h 499220"/>
                <a:gd name="connsiteX0" fmla="*/ 0 w 2558153"/>
                <a:gd name="connsiteY0" fmla="*/ 141271 h 499220"/>
                <a:gd name="connsiteX1" fmla="*/ 392848 w 2558153"/>
                <a:gd name="connsiteY1" fmla="*/ 173521 h 499220"/>
                <a:gd name="connsiteX2" fmla="*/ 668058 w 2558153"/>
                <a:gd name="connsiteY2" fmla="*/ 338683 h 499220"/>
                <a:gd name="connsiteX3" fmla="*/ 967012 w 2558153"/>
                <a:gd name="connsiteY3" fmla="*/ 214089 h 499220"/>
                <a:gd name="connsiteX4" fmla="*/ 1527510 w 2558153"/>
                <a:gd name="connsiteY4" fmla="*/ 499220 h 499220"/>
                <a:gd name="connsiteX5" fmla="*/ 1793950 w 2558153"/>
                <a:gd name="connsiteY5" fmla="*/ 486483 h 499220"/>
                <a:gd name="connsiteX6" fmla="*/ 1989286 w 2558153"/>
                <a:gd name="connsiteY6" fmla="*/ 121839 h 499220"/>
                <a:gd name="connsiteX7" fmla="*/ 2558153 w 2558153"/>
                <a:gd name="connsiteY7" fmla="*/ 161790 h 499220"/>
                <a:gd name="connsiteX8" fmla="*/ 2549814 w 2558153"/>
                <a:gd name="connsiteY8" fmla="*/ 100124 h 499220"/>
                <a:gd name="connsiteX9" fmla="*/ 2554578 w 2558153"/>
                <a:gd name="connsiteY9" fmla="*/ 71901 h 499220"/>
                <a:gd name="connsiteX10" fmla="*/ 2037940 w 2558153"/>
                <a:gd name="connsiteY10" fmla="*/ 153094 h 499220"/>
                <a:gd name="connsiteX11" fmla="*/ 1474449 w 2558153"/>
                <a:gd name="connsiteY11" fmla="*/ 71260 h 499220"/>
                <a:gd name="connsiteX12" fmla="*/ 982299 w 2558153"/>
                <a:gd name="connsiteY12" fmla="*/ 0 h 499220"/>
                <a:gd name="connsiteX13" fmla="*/ 0 w 2558153"/>
                <a:gd name="connsiteY13" fmla="*/ 141271 h 499220"/>
                <a:gd name="connsiteX0" fmla="*/ 0 w 2558153"/>
                <a:gd name="connsiteY0" fmla="*/ 141271 h 499220"/>
                <a:gd name="connsiteX1" fmla="*/ 392848 w 2558153"/>
                <a:gd name="connsiteY1" fmla="*/ 173521 h 499220"/>
                <a:gd name="connsiteX2" fmla="*/ 668058 w 2558153"/>
                <a:gd name="connsiteY2" fmla="*/ 338683 h 499220"/>
                <a:gd name="connsiteX3" fmla="*/ 967012 w 2558153"/>
                <a:gd name="connsiteY3" fmla="*/ 214089 h 499220"/>
                <a:gd name="connsiteX4" fmla="*/ 1527510 w 2558153"/>
                <a:gd name="connsiteY4" fmla="*/ 499220 h 499220"/>
                <a:gd name="connsiteX5" fmla="*/ 1583123 w 2558153"/>
                <a:gd name="connsiteY5" fmla="*/ 486483 h 499220"/>
                <a:gd name="connsiteX6" fmla="*/ 1989286 w 2558153"/>
                <a:gd name="connsiteY6" fmla="*/ 121839 h 499220"/>
                <a:gd name="connsiteX7" fmla="*/ 2558153 w 2558153"/>
                <a:gd name="connsiteY7" fmla="*/ 161790 h 499220"/>
                <a:gd name="connsiteX8" fmla="*/ 2549814 w 2558153"/>
                <a:gd name="connsiteY8" fmla="*/ 100124 h 499220"/>
                <a:gd name="connsiteX9" fmla="*/ 2554578 w 2558153"/>
                <a:gd name="connsiteY9" fmla="*/ 71901 h 499220"/>
                <a:gd name="connsiteX10" fmla="*/ 2037940 w 2558153"/>
                <a:gd name="connsiteY10" fmla="*/ 153094 h 499220"/>
                <a:gd name="connsiteX11" fmla="*/ 1474449 w 2558153"/>
                <a:gd name="connsiteY11" fmla="*/ 71260 h 499220"/>
                <a:gd name="connsiteX12" fmla="*/ 982299 w 2558153"/>
                <a:gd name="connsiteY12" fmla="*/ 0 h 499220"/>
                <a:gd name="connsiteX13" fmla="*/ 0 w 2558153"/>
                <a:gd name="connsiteY13" fmla="*/ 141271 h 499220"/>
                <a:gd name="connsiteX0" fmla="*/ 0 w 2558153"/>
                <a:gd name="connsiteY0" fmla="*/ 278316 h 636265"/>
                <a:gd name="connsiteX1" fmla="*/ 392848 w 2558153"/>
                <a:gd name="connsiteY1" fmla="*/ 310566 h 636265"/>
                <a:gd name="connsiteX2" fmla="*/ 668058 w 2558153"/>
                <a:gd name="connsiteY2" fmla="*/ 475728 h 636265"/>
                <a:gd name="connsiteX3" fmla="*/ 967012 w 2558153"/>
                <a:gd name="connsiteY3" fmla="*/ 351134 h 636265"/>
                <a:gd name="connsiteX4" fmla="*/ 1527510 w 2558153"/>
                <a:gd name="connsiteY4" fmla="*/ 636265 h 636265"/>
                <a:gd name="connsiteX5" fmla="*/ 1583123 w 2558153"/>
                <a:gd name="connsiteY5" fmla="*/ 623528 h 636265"/>
                <a:gd name="connsiteX6" fmla="*/ 1989286 w 2558153"/>
                <a:gd name="connsiteY6" fmla="*/ 258884 h 636265"/>
                <a:gd name="connsiteX7" fmla="*/ 2558153 w 2558153"/>
                <a:gd name="connsiteY7" fmla="*/ 298835 h 636265"/>
                <a:gd name="connsiteX8" fmla="*/ 2549814 w 2558153"/>
                <a:gd name="connsiteY8" fmla="*/ 237169 h 636265"/>
                <a:gd name="connsiteX9" fmla="*/ 2554578 w 2558153"/>
                <a:gd name="connsiteY9" fmla="*/ 208946 h 636265"/>
                <a:gd name="connsiteX10" fmla="*/ 2030913 w 2558153"/>
                <a:gd name="connsiteY10" fmla="*/ 0 h 636265"/>
                <a:gd name="connsiteX11" fmla="*/ 1474449 w 2558153"/>
                <a:gd name="connsiteY11" fmla="*/ 208305 h 636265"/>
                <a:gd name="connsiteX12" fmla="*/ 982299 w 2558153"/>
                <a:gd name="connsiteY12" fmla="*/ 137045 h 636265"/>
                <a:gd name="connsiteX13" fmla="*/ 0 w 2558153"/>
                <a:gd name="connsiteY13" fmla="*/ 278316 h 636265"/>
                <a:gd name="connsiteX0" fmla="*/ 0 w 2558153"/>
                <a:gd name="connsiteY0" fmla="*/ 278316 h 636265"/>
                <a:gd name="connsiteX1" fmla="*/ 392848 w 2558153"/>
                <a:gd name="connsiteY1" fmla="*/ 310566 h 636265"/>
                <a:gd name="connsiteX2" fmla="*/ 668058 w 2558153"/>
                <a:gd name="connsiteY2" fmla="*/ 475728 h 636265"/>
                <a:gd name="connsiteX3" fmla="*/ 967012 w 2558153"/>
                <a:gd name="connsiteY3" fmla="*/ 351134 h 636265"/>
                <a:gd name="connsiteX4" fmla="*/ 1527510 w 2558153"/>
                <a:gd name="connsiteY4" fmla="*/ 636265 h 636265"/>
                <a:gd name="connsiteX5" fmla="*/ 1583123 w 2558153"/>
                <a:gd name="connsiteY5" fmla="*/ 623528 h 636265"/>
                <a:gd name="connsiteX6" fmla="*/ 1890900 w 2558153"/>
                <a:gd name="connsiteY6" fmla="*/ 209348 h 636265"/>
                <a:gd name="connsiteX7" fmla="*/ 2558153 w 2558153"/>
                <a:gd name="connsiteY7" fmla="*/ 298835 h 636265"/>
                <a:gd name="connsiteX8" fmla="*/ 2549814 w 2558153"/>
                <a:gd name="connsiteY8" fmla="*/ 237169 h 636265"/>
                <a:gd name="connsiteX9" fmla="*/ 2554578 w 2558153"/>
                <a:gd name="connsiteY9" fmla="*/ 208946 h 636265"/>
                <a:gd name="connsiteX10" fmla="*/ 2030913 w 2558153"/>
                <a:gd name="connsiteY10" fmla="*/ 0 h 636265"/>
                <a:gd name="connsiteX11" fmla="*/ 1474449 w 2558153"/>
                <a:gd name="connsiteY11" fmla="*/ 208305 h 636265"/>
                <a:gd name="connsiteX12" fmla="*/ 982299 w 2558153"/>
                <a:gd name="connsiteY12" fmla="*/ 137045 h 636265"/>
                <a:gd name="connsiteX13" fmla="*/ 0 w 2558153"/>
                <a:gd name="connsiteY13" fmla="*/ 278316 h 636265"/>
                <a:gd name="connsiteX0" fmla="*/ 0 w 2558153"/>
                <a:gd name="connsiteY0" fmla="*/ 278316 h 636265"/>
                <a:gd name="connsiteX1" fmla="*/ 392848 w 2558153"/>
                <a:gd name="connsiteY1" fmla="*/ 310566 h 636265"/>
                <a:gd name="connsiteX2" fmla="*/ 668058 w 2558153"/>
                <a:gd name="connsiteY2" fmla="*/ 475728 h 636265"/>
                <a:gd name="connsiteX3" fmla="*/ 967012 w 2558153"/>
                <a:gd name="connsiteY3" fmla="*/ 351134 h 636265"/>
                <a:gd name="connsiteX4" fmla="*/ 1527510 w 2558153"/>
                <a:gd name="connsiteY4" fmla="*/ 636265 h 636265"/>
                <a:gd name="connsiteX5" fmla="*/ 1583123 w 2558153"/>
                <a:gd name="connsiteY5" fmla="*/ 623528 h 636265"/>
                <a:gd name="connsiteX6" fmla="*/ 1820624 w 2558153"/>
                <a:gd name="connsiteY6" fmla="*/ 273038 h 636265"/>
                <a:gd name="connsiteX7" fmla="*/ 2558153 w 2558153"/>
                <a:gd name="connsiteY7" fmla="*/ 298835 h 636265"/>
                <a:gd name="connsiteX8" fmla="*/ 2549814 w 2558153"/>
                <a:gd name="connsiteY8" fmla="*/ 237169 h 636265"/>
                <a:gd name="connsiteX9" fmla="*/ 2554578 w 2558153"/>
                <a:gd name="connsiteY9" fmla="*/ 208946 h 636265"/>
                <a:gd name="connsiteX10" fmla="*/ 2030913 w 2558153"/>
                <a:gd name="connsiteY10" fmla="*/ 0 h 636265"/>
                <a:gd name="connsiteX11" fmla="*/ 1474449 w 2558153"/>
                <a:gd name="connsiteY11" fmla="*/ 208305 h 636265"/>
                <a:gd name="connsiteX12" fmla="*/ 982299 w 2558153"/>
                <a:gd name="connsiteY12" fmla="*/ 137045 h 636265"/>
                <a:gd name="connsiteX13" fmla="*/ 0 w 2558153"/>
                <a:gd name="connsiteY13" fmla="*/ 278316 h 636265"/>
                <a:gd name="connsiteX0" fmla="*/ 0 w 2558153"/>
                <a:gd name="connsiteY0" fmla="*/ 278316 h 636265"/>
                <a:gd name="connsiteX1" fmla="*/ 392848 w 2558153"/>
                <a:gd name="connsiteY1" fmla="*/ 310566 h 636265"/>
                <a:gd name="connsiteX2" fmla="*/ 668058 w 2558153"/>
                <a:gd name="connsiteY2" fmla="*/ 475728 h 636265"/>
                <a:gd name="connsiteX3" fmla="*/ 967012 w 2558153"/>
                <a:gd name="connsiteY3" fmla="*/ 351134 h 636265"/>
                <a:gd name="connsiteX4" fmla="*/ 1527510 w 2558153"/>
                <a:gd name="connsiteY4" fmla="*/ 636265 h 636265"/>
                <a:gd name="connsiteX5" fmla="*/ 1618261 w 2558153"/>
                <a:gd name="connsiteY5" fmla="*/ 602298 h 636265"/>
                <a:gd name="connsiteX6" fmla="*/ 1820624 w 2558153"/>
                <a:gd name="connsiteY6" fmla="*/ 273038 h 636265"/>
                <a:gd name="connsiteX7" fmla="*/ 2558153 w 2558153"/>
                <a:gd name="connsiteY7" fmla="*/ 298835 h 636265"/>
                <a:gd name="connsiteX8" fmla="*/ 2549814 w 2558153"/>
                <a:gd name="connsiteY8" fmla="*/ 237169 h 636265"/>
                <a:gd name="connsiteX9" fmla="*/ 2554578 w 2558153"/>
                <a:gd name="connsiteY9" fmla="*/ 208946 h 636265"/>
                <a:gd name="connsiteX10" fmla="*/ 2030913 w 2558153"/>
                <a:gd name="connsiteY10" fmla="*/ 0 h 636265"/>
                <a:gd name="connsiteX11" fmla="*/ 1474449 w 2558153"/>
                <a:gd name="connsiteY11" fmla="*/ 208305 h 636265"/>
                <a:gd name="connsiteX12" fmla="*/ 982299 w 2558153"/>
                <a:gd name="connsiteY12" fmla="*/ 137045 h 636265"/>
                <a:gd name="connsiteX13" fmla="*/ 0 w 2558153"/>
                <a:gd name="connsiteY13" fmla="*/ 278316 h 636265"/>
                <a:gd name="connsiteX0" fmla="*/ 0 w 2558153"/>
                <a:gd name="connsiteY0" fmla="*/ 278316 h 636265"/>
                <a:gd name="connsiteX1" fmla="*/ 392848 w 2558153"/>
                <a:gd name="connsiteY1" fmla="*/ 310566 h 636265"/>
                <a:gd name="connsiteX2" fmla="*/ 668058 w 2558153"/>
                <a:gd name="connsiteY2" fmla="*/ 475728 h 636265"/>
                <a:gd name="connsiteX3" fmla="*/ 967012 w 2558153"/>
                <a:gd name="connsiteY3" fmla="*/ 351134 h 636265"/>
                <a:gd name="connsiteX4" fmla="*/ 1527510 w 2558153"/>
                <a:gd name="connsiteY4" fmla="*/ 636265 h 636265"/>
                <a:gd name="connsiteX5" fmla="*/ 1618261 w 2558153"/>
                <a:gd name="connsiteY5" fmla="*/ 602298 h 636265"/>
                <a:gd name="connsiteX6" fmla="*/ 1834679 w 2558153"/>
                <a:gd name="connsiteY6" fmla="*/ 294268 h 636265"/>
                <a:gd name="connsiteX7" fmla="*/ 2558153 w 2558153"/>
                <a:gd name="connsiteY7" fmla="*/ 298835 h 636265"/>
                <a:gd name="connsiteX8" fmla="*/ 2549814 w 2558153"/>
                <a:gd name="connsiteY8" fmla="*/ 237169 h 636265"/>
                <a:gd name="connsiteX9" fmla="*/ 2554578 w 2558153"/>
                <a:gd name="connsiteY9" fmla="*/ 208946 h 636265"/>
                <a:gd name="connsiteX10" fmla="*/ 2030913 w 2558153"/>
                <a:gd name="connsiteY10" fmla="*/ 0 h 636265"/>
                <a:gd name="connsiteX11" fmla="*/ 1474449 w 2558153"/>
                <a:gd name="connsiteY11" fmla="*/ 208305 h 636265"/>
                <a:gd name="connsiteX12" fmla="*/ 982299 w 2558153"/>
                <a:gd name="connsiteY12" fmla="*/ 137045 h 636265"/>
                <a:gd name="connsiteX13" fmla="*/ 0 w 2558153"/>
                <a:gd name="connsiteY13" fmla="*/ 278316 h 636265"/>
                <a:gd name="connsiteX0" fmla="*/ 0 w 2558153"/>
                <a:gd name="connsiteY0" fmla="*/ 141271 h 499220"/>
                <a:gd name="connsiteX1" fmla="*/ 392848 w 2558153"/>
                <a:gd name="connsiteY1" fmla="*/ 173521 h 499220"/>
                <a:gd name="connsiteX2" fmla="*/ 668058 w 2558153"/>
                <a:gd name="connsiteY2" fmla="*/ 338683 h 499220"/>
                <a:gd name="connsiteX3" fmla="*/ 967012 w 2558153"/>
                <a:gd name="connsiteY3" fmla="*/ 214089 h 499220"/>
                <a:gd name="connsiteX4" fmla="*/ 1527510 w 2558153"/>
                <a:gd name="connsiteY4" fmla="*/ 499220 h 499220"/>
                <a:gd name="connsiteX5" fmla="*/ 1618261 w 2558153"/>
                <a:gd name="connsiteY5" fmla="*/ 465253 h 499220"/>
                <a:gd name="connsiteX6" fmla="*/ 1834679 w 2558153"/>
                <a:gd name="connsiteY6" fmla="*/ 157223 h 499220"/>
                <a:gd name="connsiteX7" fmla="*/ 2558153 w 2558153"/>
                <a:gd name="connsiteY7" fmla="*/ 161790 h 499220"/>
                <a:gd name="connsiteX8" fmla="*/ 2549814 w 2558153"/>
                <a:gd name="connsiteY8" fmla="*/ 100124 h 499220"/>
                <a:gd name="connsiteX9" fmla="*/ 2554578 w 2558153"/>
                <a:gd name="connsiteY9" fmla="*/ 71901 h 499220"/>
                <a:gd name="connsiteX10" fmla="*/ 1791976 w 2558153"/>
                <a:gd name="connsiteY10" fmla="*/ 160171 h 499220"/>
                <a:gd name="connsiteX11" fmla="*/ 1474449 w 2558153"/>
                <a:gd name="connsiteY11" fmla="*/ 71260 h 499220"/>
                <a:gd name="connsiteX12" fmla="*/ 982299 w 2558153"/>
                <a:gd name="connsiteY12" fmla="*/ 0 h 499220"/>
                <a:gd name="connsiteX13" fmla="*/ 0 w 2558153"/>
                <a:gd name="connsiteY13" fmla="*/ 141271 h 499220"/>
                <a:gd name="connsiteX0" fmla="*/ 0 w 2558153"/>
                <a:gd name="connsiteY0" fmla="*/ 444427 h 802376"/>
                <a:gd name="connsiteX1" fmla="*/ 392848 w 2558153"/>
                <a:gd name="connsiteY1" fmla="*/ 476677 h 802376"/>
                <a:gd name="connsiteX2" fmla="*/ 668058 w 2558153"/>
                <a:gd name="connsiteY2" fmla="*/ 641839 h 802376"/>
                <a:gd name="connsiteX3" fmla="*/ 967012 w 2558153"/>
                <a:gd name="connsiteY3" fmla="*/ 517245 h 802376"/>
                <a:gd name="connsiteX4" fmla="*/ 1527510 w 2558153"/>
                <a:gd name="connsiteY4" fmla="*/ 802376 h 802376"/>
                <a:gd name="connsiteX5" fmla="*/ 1618261 w 2558153"/>
                <a:gd name="connsiteY5" fmla="*/ 768409 h 802376"/>
                <a:gd name="connsiteX6" fmla="*/ 1834679 w 2558153"/>
                <a:gd name="connsiteY6" fmla="*/ 460379 h 802376"/>
                <a:gd name="connsiteX7" fmla="*/ 2558153 w 2558153"/>
                <a:gd name="connsiteY7" fmla="*/ 464946 h 802376"/>
                <a:gd name="connsiteX8" fmla="*/ 2549814 w 2558153"/>
                <a:gd name="connsiteY8" fmla="*/ 403280 h 802376"/>
                <a:gd name="connsiteX9" fmla="*/ 2512413 w 2558153"/>
                <a:gd name="connsiteY9" fmla="*/ 0 h 802376"/>
                <a:gd name="connsiteX10" fmla="*/ 1791976 w 2558153"/>
                <a:gd name="connsiteY10" fmla="*/ 463327 h 802376"/>
                <a:gd name="connsiteX11" fmla="*/ 1474449 w 2558153"/>
                <a:gd name="connsiteY11" fmla="*/ 374416 h 802376"/>
                <a:gd name="connsiteX12" fmla="*/ 982299 w 2558153"/>
                <a:gd name="connsiteY12" fmla="*/ 303156 h 802376"/>
                <a:gd name="connsiteX13" fmla="*/ 0 w 2558153"/>
                <a:gd name="connsiteY13" fmla="*/ 444427 h 802376"/>
                <a:gd name="connsiteX0" fmla="*/ 0 w 2549814"/>
                <a:gd name="connsiteY0" fmla="*/ 444427 h 1031071"/>
                <a:gd name="connsiteX1" fmla="*/ 392848 w 2549814"/>
                <a:gd name="connsiteY1" fmla="*/ 476677 h 1031071"/>
                <a:gd name="connsiteX2" fmla="*/ 668058 w 2549814"/>
                <a:gd name="connsiteY2" fmla="*/ 641839 h 1031071"/>
                <a:gd name="connsiteX3" fmla="*/ 967012 w 2549814"/>
                <a:gd name="connsiteY3" fmla="*/ 517245 h 1031071"/>
                <a:gd name="connsiteX4" fmla="*/ 1527510 w 2549814"/>
                <a:gd name="connsiteY4" fmla="*/ 802376 h 1031071"/>
                <a:gd name="connsiteX5" fmla="*/ 1618261 w 2549814"/>
                <a:gd name="connsiteY5" fmla="*/ 768409 h 1031071"/>
                <a:gd name="connsiteX6" fmla="*/ 1834679 w 2549814"/>
                <a:gd name="connsiteY6" fmla="*/ 460379 h 1031071"/>
                <a:gd name="connsiteX7" fmla="*/ 2396519 w 2549814"/>
                <a:gd name="connsiteY7" fmla="*/ 1031071 h 1031071"/>
                <a:gd name="connsiteX8" fmla="*/ 2549814 w 2549814"/>
                <a:gd name="connsiteY8" fmla="*/ 403280 h 1031071"/>
                <a:gd name="connsiteX9" fmla="*/ 2512413 w 2549814"/>
                <a:gd name="connsiteY9" fmla="*/ 0 h 1031071"/>
                <a:gd name="connsiteX10" fmla="*/ 1791976 w 2549814"/>
                <a:gd name="connsiteY10" fmla="*/ 463327 h 1031071"/>
                <a:gd name="connsiteX11" fmla="*/ 1474449 w 2549814"/>
                <a:gd name="connsiteY11" fmla="*/ 374416 h 1031071"/>
                <a:gd name="connsiteX12" fmla="*/ 982299 w 2549814"/>
                <a:gd name="connsiteY12" fmla="*/ 303156 h 1031071"/>
                <a:gd name="connsiteX13" fmla="*/ 0 w 2549814"/>
                <a:gd name="connsiteY13" fmla="*/ 444427 h 1031071"/>
                <a:gd name="connsiteX0" fmla="*/ 0 w 3273654"/>
                <a:gd name="connsiteY0" fmla="*/ 444427 h 1031071"/>
                <a:gd name="connsiteX1" fmla="*/ 392848 w 3273654"/>
                <a:gd name="connsiteY1" fmla="*/ 476677 h 1031071"/>
                <a:gd name="connsiteX2" fmla="*/ 668058 w 3273654"/>
                <a:gd name="connsiteY2" fmla="*/ 641839 h 1031071"/>
                <a:gd name="connsiteX3" fmla="*/ 967012 w 3273654"/>
                <a:gd name="connsiteY3" fmla="*/ 517245 h 1031071"/>
                <a:gd name="connsiteX4" fmla="*/ 1527510 w 3273654"/>
                <a:gd name="connsiteY4" fmla="*/ 802376 h 1031071"/>
                <a:gd name="connsiteX5" fmla="*/ 1618261 w 3273654"/>
                <a:gd name="connsiteY5" fmla="*/ 768409 h 1031071"/>
                <a:gd name="connsiteX6" fmla="*/ 1834679 w 3273654"/>
                <a:gd name="connsiteY6" fmla="*/ 460379 h 1031071"/>
                <a:gd name="connsiteX7" fmla="*/ 2396519 w 3273654"/>
                <a:gd name="connsiteY7" fmla="*/ 1031071 h 1031071"/>
                <a:gd name="connsiteX8" fmla="*/ 3273654 w 3273654"/>
                <a:gd name="connsiteY8" fmla="*/ 551888 h 1031071"/>
                <a:gd name="connsiteX9" fmla="*/ 2512413 w 3273654"/>
                <a:gd name="connsiteY9" fmla="*/ 0 h 1031071"/>
                <a:gd name="connsiteX10" fmla="*/ 1791976 w 3273654"/>
                <a:gd name="connsiteY10" fmla="*/ 463327 h 1031071"/>
                <a:gd name="connsiteX11" fmla="*/ 1474449 w 3273654"/>
                <a:gd name="connsiteY11" fmla="*/ 374416 h 1031071"/>
                <a:gd name="connsiteX12" fmla="*/ 982299 w 3273654"/>
                <a:gd name="connsiteY12" fmla="*/ 303156 h 1031071"/>
                <a:gd name="connsiteX13" fmla="*/ 0 w 3273654"/>
                <a:gd name="connsiteY13" fmla="*/ 444427 h 1031071"/>
                <a:gd name="connsiteX0" fmla="*/ 0 w 3273654"/>
                <a:gd name="connsiteY0" fmla="*/ 141271 h 727915"/>
                <a:gd name="connsiteX1" fmla="*/ 392848 w 3273654"/>
                <a:gd name="connsiteY1" fmla="*/ 173521 h 727915"/>
                <a:gd name="connsiteX2" fmla="*/ 668058 w 3273654"/>
                <a:gd name="connsiteY2" fmla="*/ 338683 h 727915"/>
                <a:gd name="connsiteX3" fmla="*/ 967012 w 3273654"/>
                <a:gd name="connsiteY3" fmla="*/ 214089 h 727915"/>
                <a:gd name="connsiteX4" fmla="*/ 1527510 w 3273654"/>
                <a:gd name="connsiteY4" fmla="*/ 499220 h 727915"/>
                <a:gd name="connsiteX5" fmla="*/ 1618261 w 3273654"/>
                <a:gd name="connsiteY5" fmla="*/ 465253 h 727915"/>
                <a:gd name="connsiteX6" fmla="*/ 1834679 w 3273654"/>
                <a:gd name="connsiteY6" fmla="*/ 157223 h 727915"/>
                <a:gd name="connsiteX7" fmla="*/ 2396519 w 3273654"/>
                <a:gd name="connsiteY7" fmla="*/ 727915 h 727915"/>
                <a:gd name="connsiteX8" fmla="*/ 3273654 w 3273654"/>
                <a:gd name="connsiteY8" fmla="*/ 248732 h 727915"/>
                <a:gd name="connsiteX9" fmla="*/ 2835681 w 3273654"/>
                <a:gd name="connsiteY9" fmla="*/ 22366 h 727915"/>
                <a:gd name="connsiteX10" fmla="*/ 1791976 w 3273654"/>
                <a:gd name="connsiteY10" fmla="*/ 160171 h 727915"/>
                <a:gd name="connsiteX11" fmla="*/ 1474449 w 3273654"/>
                <a:gd name="connsiteY11" fmla="*/ 71260 h 727915"/>
                <a:gd name="connsiteX12" fmla="*/ 982299 w 3273654"/>
                <a:gd name="connsiteY12" fmla="*/ 0 h 727915"/>
                <a:gd name="connsiteX13" fmla="*/ 0 w 3273654"/>
                <a:gd name="connsiteY13" fmla="*/ 141271 h 727915"/>
                <a:gd name="connsiteX0" fmla="*/ 0 w 3273654"/>
                <a:gd name="connsiteY0" fmla="*/ 141271 h 499220"/>
                <a:gd name="connsiteX1" fmla="*/ 392848 w 3273654"/>
                <a:gd name="connsiteY1" fmla="*/ 173521 h 499220"/>
                <a:gd name="connsiteX2" fmla="*/ 668058 w 3273654"/>
                <a:gd name="connsiteY2" fmla="*/ 338683 h 499220"/>
                <a:gd name="connsiteX3" fmla="*/ 967012 w 3273654"/>
                <a:gd name="connsiteY3" fmla="*/ 214089 h 499220"/>
                <a:gd name="connsiteX4" fmla="*/ 1527510 w 3273654"/>
                <a:gd name="connsiteY4" fmla="*/ 499220 h 499220"/>
                <a:gd name="connsiteX5" fmla="*/ 1618261 w 3273654"/>
                <a:gd name="connsiteY5" fmla="*/ 465253 h 499220"/>
                <a:gd name="connsiteX6" fmla="*/ 1834679 w 3273654"/>
                <a:gd name="connsiteY6" fmla="*/ 157223 h 499220"/>
                <a:gd name="connsiteX7" fmla="*/ 2649511 w 3273654"/>
                <a:gd name="connsiteY7" fmla="*/ 140561 h 499220"/>
                <a:gd name="connsiteX8" fmla="*/ 3273654 w 3273654"/>
                <a:gd name="connsiteY8" fmla="*/ 248732 h 499220"/>
                <a:gd name="connsiteX9" fmla="*/ 2835681 w 3273654"/>
                <a:gd name="connsiteY9" fmla="*/ 22366 h 499220"/>
                <a:gd name="connsiteX10" fmla="*/ 1791976 w 3273654"/>
                <a:gd name="connsiteY10" fmla="*/ 160171 h 499220"/>
                <a:gd name="connsiteX11" fmla="*/ 1474449 w 3273654"/>
                <a:gd name="connsiteY11" fmla="*/ 71260 h 499220"/>
                <a:gd name="connsiteX12" fmla="*/ 982299 w 3273654"/>
                <a:gd name="connsiteY12" fmla="*/ 0 h 499220"/>
                <a:gd name="connsiteX13" fmla="*/ 0 w 3273654"/>
                <a:gd name="connsiteY13" fmla="*/ 141271 h 499220"/>
                <a:gd name="connsiteX0" fmla="*/ 0 w 3273654"/>
                <a:gd name="connsiteY0" fmla="*/ 141271 h 499220"/>
                <a:gd name="connsiteX1" fmla="*/ 392848 w 3273654"/>
                <a:gd name="connsiteY1" fmla="*/ 173521 h 499220"/>
                <a:gd name="connsiteX2" fmla="*/ 668058 w 3273654"/>
                <a:gd name="connsiteY2" fmla="*/ 338683 h 499220"/>
                <a:gd name="connsiteX3" fmla="*/ 967012 w 3273654"/>
                <a:gd name="connsiteY3" fmla="*/ 214089 h 499220"/>
                <a:gd name="connsiteX4" fmla="*/ 1527510 w 3273654"/>
                <a:gd name="connsiteY4" fmla="*/ 499220 h 499220"/>
                <a:gd name="connsiteX5" fmla="*/ 1618261 w 3273654"/>
                <a:gd name="connsiteY5" fmla="*/ 465253 h 499220"/>
                <a:gd name="connsiteX6" fmla="*/ 1834679 w 3273654"/>
                <a:gd name="connsiteY6" fmla="*/ 157223 h 499220"/>
                <a:gd name="connsiteX7" fmla="*/ 2649511 w 3273654"/>
                <a:gd name="connsiteY7" fmla="*/ 140561 h 499220"/>
                <a:gd name="connsiteX8" fmla="*/ 3273654 w 3273654"/>
                <a:gd name="connsiteY8" fmla="*/ 248732 h 499220"/>
                <a:gd name="connsiteX9" fmla="*/ 2835681 w 3273654"/>
                <a:gd name="connsiteY9" fmla="*/ 22366 h 499220"/>
                <a:gd name="connsiteX10" fmla="*/ 1791976 w 3273654"/>
                <a:gd name="connsiteY10" fmla="*/ 160171 h 499220"/>
                <a:gd name="connsiteX11" fmla="*/ 1474449 w 3273654"/>
                <a:gd name="connsiteY11" fmla="*/ 71260 h 499220"/>
                <a:gd name="connsiteX12" fmla="*/ 982299 w 3273654"/>
                <a:gd name="connsiteY12" fmla="*/ 0 h 499220"/>
                <a:gd name="connsiteX13" fmla="*/ 0 w 3273654"/>
                <a:gd name="connsiteY13" fmla="*/ 141271 h 499220"/>
                <a:gd name="connsiteX0" fmla="*/ 0 w 3273654"/>
                <a:gd name="connsiteY0" fmla="*/ 141271 h 499220"/>
                <a:gd name="connsiteX1" fmla="*/ 392848 w 3273654"/>
                <a:gd name="connsiteY1" fmla="*/ 173521 h 499220"/>
                <a:gd name="connsiteX2" fmla="*/ 668058 w 3273654"/>
                <a:gd name="connsiteY2" fmla="*/ 338683 h 499220"/>
                <a:gd name="connsiteX3" fmla="*/ 967012 w 3273654"/>
                <a:gd name="connsiteY3" fmla="*/ 214089 h 499220"/>
                <a:gd name="connsiteX4" fmla="*/ 1527510 w 3273654"/>
                <a:gd name="connsiteY4" fmla="*/ 499220 h 499220"/>
                <a:gd name="connsiteX5" fmla="*/ 1618261 w 3273654"/>
                <a:gd name="connsiteY5" fmla="*/ 465253 h 499220"/>
                <a:gd name="connsiteX6" fmla="*/ 1834679 w 3273654"/>
                <a:gd name="connsiteY6" fmla="*/ 157223 h 499220"/>
                <a:gd name="connsiteX7" fmla="*/ 2656539 w 3273654"/>
                <a:gd name="connsiteY7" fmla="*/ 140561 h 499220"/>
                <a:gd name="connsiteX8" fmla="*/ 3273654 w 3273654"/>
                <a:gd name="connsiteY8" fmla="*/ 248732 h 499220"/>
                <a:gd name="connsiteX9" fmla="*/ 2835681 w 3273654"/>
                <a:gd name="connsiteY9" fmla="*/ 22366 h 499220"/>
                <a:gd name="connsiteX10" fmla="*/ 1791976 w 3273654"/>
                <a:gd name="connsiteY10" fmla="*/ 160171 h 499220"/>
                <a:gd name="connsiteX11" fmla="*/ 1474449 w 3273654"/>
                <a:gd name="connsiteY11" fmla="*/ 71260 h 499220"/>
                <a:gd name="connsiteX12" fmla="*/ 982299 w 3273654"/>
                <a:gd name="connsiteY12" fmla="*/ 0 h 499220"/>
                <a:gd name="connsiteX13" fmla="*/ 0 w 3273654"/>
                <a:gd name="connsiteY13" fmla="*/ 141271 h 499220"/>
                <a:gd name="connsiteX0" fmla="*/ 0 w 3273654"/>
                <a:gd name="connsiteY0" fmla="*/ 141271 h 499220"/>
                <a:gd name="connsiteX1" fmla="*/ 392848 w 3273654"/>
                <a:gd name="connsiteY1" fmla="*/ 173521 h 499220"/>
                <a:gd name="connsiteX2" fmla="*/ 668058 w 3273654"/>
                <a:gd name="connsiteY2" fmla="*/ 338683 h 499220"/>
                <a:gd name="connsiteX3" fmla="*/ 967012 w 3273654"/>
                <a:gd name="connsiteY3" fmla="*/ 214089 h 499220"/>
                <a:gd name="connsiteX4" fmla="*/ 1527510 w 3273654"/>
                <a:gd name="connsiteY4" fmla="*/ 499220 h 499220"/>
                <a:gd name="connsiteX5" fmla="*/ 1618261 w 3273654"/>
                <a:gd name="connsiteY5" fmla="*/ 465253 h 499220"/>
                <a:gd name="connsiteX6" fmla="*/ 1834679 w 3273654"/>
                <a:gd name="connsiteY6" fmla="*/ 157223 h 499220"/>
                <a:gd name="connsiteX7" fmla="*/ 2656539 w 3273654"/>
                <a:gd name="connsiteY7" fmla="*/ 140561 h 499220"/>
                <a:gd name="connsiteX8" fmla="*/ 3273654 w 3273654"/>
                <a:gd name="connsiteY8" fmla="*/ 248732 h 499220"/>
                <a:gd name="connsiteX9" fmla="*/ 2835681 w 3273654"/>
                <a:gd name="connsiteY9" fmla="*/ 22366 h 499220"/>
                <a:gd name="connsiteX10" fmla="*/ 1791976 w 3273654"/>
                <a:gd name="connsiteY10" fmla="*/ 160171 h 499220"/>
                <a:gd name="connsiteX11" fmla="*/ 1474449 w 3273654"/>
                <a:gd name="connsiteY11" fmla="*/ 71260 h 499220"/>
                <a:gd name="connsiteX12" fmla="*/ 982299 w 3273654"/>
                <a:gd name="connsiteY12" fmla="*/ 0 h 499220"/>
                <a:gd name="connsiteX13" fmla="*/ 0 w 3273654"/>
                <a:gd name="connsiteY13" fmla="*/ 141271 h 499220"/>
                <a:gd name="connsiteX0" fmla="*/ 0 w 3273654"/>
                <a:gd name="connsiteY0" fmla="*/ 141271 h 499220"/>
                <a:gd name="connsiteX1" fmla="*/ 392848 w 3273654"/>
                <a:gd name="connsiteY1" fmla="*/ 173521 h 499220"/>
                <a:gd name="connsiteX2" fmla="*/ 668058 w 3273654"/>
                <a:gd name="connsiteY2" fmla="*/ 338683 h 499220"/>
                <a:gd name="connsiteX3" fmla="*/ 967012 w 3273654"/>
                <a:gd name="connsiteY3" fmla="*/ 214089 h 499220"/>
                <a:gd name="connsiteX4" fmla="*/ 1527510 w 3273654"/>
                <a:gd name="connsiteY4" fmla="*/ 499220 h 499220"/>
                <a:gd name="connsiteX5" fmla="*/ 1618261 w 3273654"/>
                <a:gd name="connsiteY5" fmla="*/ 465253 h 499220"/>
                <a:gd name="connsiteX6" fmla="*/ 1834679 w 3273654"/>
                <a:gd name="connsiteY6" fmla="*/ 157223 h 499220"/>
                <a:gd name="connsiteX7" fmla="*/ 2628429 w 3273654"/>
                <a:gd name="connsiteY7" fmla="*/ 175944 h 499220"/>
                <a:gd name="connsiteX8" fmla="*/ 3273654 w 3273654"/>
                <a:gd name="connsiteY8" fmla="*/ 248732 h 499220"/>
                <a:gd name="connsiteX9" fmla="*/ 2835681 w 3273654"/>
                <a:gd name="connsiteY9" fmla="*/ 22366 h 499220"/>
                <a:gd name="connsiteX10" fmla="*/ 1791976 w 3273654"/>
                <a:gd name="connsiteY10" fmla="*/ 160171 h 499220"/>
                <a:gd name="connsiteX11" fmla="*/ 1474449 w 3273654"/>
                <a:gd name="connsiteY11" fmla="*/ 71260 h 499220"/>
                <a:gd name="connsiteX12" fmla="*/ 982299 w 3273654"/>
                <a:gd name="connsiteY12" fmla="*/ 0 h 499220"/>
                <a:gd name="connsiteX13" fmla="*/ 0 w 3273654"/>
                <a:gd name="connsiteY13" fmla="*/ 141271 h 499220"/>
                <a:gd name="connsiteX0" fmla="*/ 0 w 3273654"/>
                <a:gd name="connsiteY0" fmla="*/ 141271 h 499220"/>
                <a:gd name="connsiteX1" fmla="*/ 392848 w 3273654"/>
                <a:gd name="connsiteY1" fmla="*/ 173521 h 499220"/>
                <a:gd name="connsiteX2" fmla="*/ 668058 w 3273654"/>
                <a:gd name="connsiteY2" fmla="*/ 338683 h 499220"/>
                <a:gd name="connsiteX3" fmla="*/ 967012 w 3273654"/>
                <a:gd name="connsiteY3" fmla="*/ 214089 h 499220"/>
                <a:gd name="connsiteX4" fmla="*/ 1527510 w 3273654"/>
                <a:gd name="connsiteY4" fmla="*/ 499220 h 499220"/>
                <a:gd name="connsiteX5" fmla="*/ 1618261 w 3273654"/>
                <a:gd name="connsiteY5" fmla="*/ 465253 h 499220"/>
                <a:gd name="connsiteX6" fmla="*/ 1834679 w 3273654"/>
                <a:gd name="connsiteY6" fmla="*/ 157223 h 499220"/>
                <a:gd name="connsiteX7" fmla="*/ 2628429 w 3273654"/>
                <a:gd name="connsiteY7" fmla="*/ 175944 h 499220"/>
                <a:gd name="connsiteX8" fmla="*/ 3273654 w 3273654"/>
                <a:gd name="connsiteY8" fmla="*/ 312421 h 499220"/>
                <a:gd name="connsiteX9" fmla="*/ 2835681 w 3273654"/>
                <a:gd name="connsiteY9" fmla="*/ 22366 h 499220"/>
                <a:gd name="connsiteX10" fmla="*/ 1791976 w 3273654"/>
                <a:gd name="connsiteY10" fmla="*/ 160171 h 499220"/>
                <a:gd name="connsiteX11" fmla="*/ 1474449 w 3273654"/>
                <a:gd name="connsiteY11" fmla="*/ 71260 h 499220"/>
                <a:gd name="connsiteX12" fmla="*/ 982299 w 3273654"/>
                <a:gd name="connsiteY12" fmla="*/ 0 h 499220"/>
                <a:gd name="connsiteX13" fmla="*/ 0 w 3273654"/>
                <a:gd name="connsiteY13" fmla="*/ 141271 h 499220"/>
                <a:gd name="connsiteX0" fmla="*/ 0 w 3273654"/>
                <a:gd name="connsiteY0" fmla="*/ 141271 h 499220"/>
                <a:gd name="connsiteX1" fmla="*/ 392848 w 3273654"/>
                <a:gd name="connsiteY1" fmla="*/ 173521 h 499220"/>
                <a:gd name="connsiteX2" fmla="*/ 668058 w 3273654"/>
                <a:gd name="connsiteY2" fmla="*/ 338683 h 499220"/>
                <a:gd name="connsiteX3" fmla="*/ 967012 w 3273654"/>
                <a:gd name="connsiteY3" fmla="*/ 214089 h 499220"/>
                <a:gd name="connsiteX4" fmla="*/ 1527510 w 3273654"/>
                <a:gd name="connsiteY4" fmla="*/ 499220 h 499220"/>
                <a:gd name="connsiteX5" fmla="*/ 1618261 w 3273654"/>
                <a:gd name="connsiteY5" fmla="*/ 465253 h 499220"/>
                <a:gd name="connsiteX6" fmla="*/ 1834679 w 3273654"/>
                <a:gd name="connsiteY6" fmla="*/ 157223 h 499220"/>
                <a:gd name="connsiteX7" fmla="*/ 2628429 w 3273654"/>
                <a:gd name="connsiteY7" fmla="*/ 175944 h 499220"/>
                <a:gd name="connsiteX8" fmla="*/ 3273654 w 3273654"/>
                <a:gd name="connsiteY8" fmla="*/ 312421 h 499220"/>
                <a:gd name="connsiteX9" fmla="*/ 2835681 w 3273654"/>
                <a:gd name="connsiteY9" fmla="*/ 22366 h 499220"/>
                <a:gd name="connsiteX10" fmla="*/ 1791976 w 3273654"/>
                <a:gd name="connsiteY10" fmla="*/ 160171 h 499220"/>
                <a:gd name="connsiteX11" fmla="*/ 1474449 w 3273654"/>
                <a:gd name="connsiteY11" fmla="*/ 71260 h 499220"/>
                <a:gd name="connsiteX12" fmla="*/ 982299 w 3273654"/>
                <a:gd name="connsiteY12" fmla="*/ 0 h 499220"/>
                <a:gd name="connsiteX13" fmla="*/ 0 w 3273654"/>
                <a:gd name="connsiteY13" fmla="*/ 141271 h 499220"/>
                <a:gd name="connsiteX0" fmla="*/ 0 w 3273654"/>
                <a:gd name="connsiteY0" fmla="*/ 141271 h 499220"/>
                <a:gd name="connsiteX1" fmla="*/ 392848 w 3273654"/>
                <a:gd name="connsiteY1" fmla="*/ 173521 h 499220"/>
                <a:gd name="connsiteX2" fmla="*/ 668058 w 3273654"/>
                <a:gd name="connsiteY2" fmla="*/ 338683 h 499220"/>
                <a:gd name="connsiteX3" fmla="*/ 967012 w 3273654"/>
                <a:gd name="connsiteY3" fmla="*/ 214089 h 499220"/>
                <a:gd name="connsiteX4" fmla="*/ 1527510 w 3273654"/>
                <a:gd name="connsiteY4" fmla="*/ 499220 h 499220"/>
                <a:gd name="connsiteX5" fmla="*/ 1618261 w 3273654"/>
                <a:gd name="connsiteY5" fmla="*/ 465253 h 499220"/>
                <a:gd name="connsiteX6" fmla="*/ 1834679 w 3273654"/>
                <a:gd name="connsiteY6" fmla="*/ 157223 h 499220"/>
                <a:gd name="connsiteX7" fmla="*/ 2628429 w 3273654"/>
                <a:gd name="connsiteY7" fmla="*/ 175944 h 499220"/>
                <a:gd name="connsiteX8" fmla="*/ 3273654 w 3273654"/>
                <a:gd name="connsiteY8" fmla="*/ 312421 h 499220"/>
                <a:gd name="connsiteX9" fmla="*/ 2835681 w 3273654"/>
                <a:gd name="connsiteY9" fmla="*/ 22366 h 499220"/>
                <a:gd name="connsiteX10" fmla="*/ 1791976 w 3273654"/>
                <a:gd name="connsiteY10" fmla="*/ 160171 h 499220"/>
                <a:gd name="connsiteX11" fmla="*/ 1474449 w 3273654"/>
                <a:gd name="connsiteY11" fmla="*/ 71260 h 499220"/>
                <a:gd name="connsiteX12" fmla="*/ 982299 w 3273654"/>
                <a:gd name="connsiteY12" fmla="*/ 0 h 499220"/>
                <a:gd name="connsiteX13" fmla="*/ 0 w 3273654"/>
                <a:gd name="connsiteY13" fmla="*/ 141271 h 499220"/>
                <a:gd name="connsiteX0" fmla="*/ 0 w 3273654"/>
                <a:gd name="connsiteY0" fmla="*/ 141271 h 499220"/>
                <a:gd name="connsiteX1" fmla="*/ 392848 w 3273654"/>
                <a:gd name="connsiteY1" fmla="*/ 173521 h 499220"/>
                <a:gd name="connsiteX2" fmla="*/ 668058 w 3273654"/>
                <a:gd name="connsiteY2" fmla="*/ 338683 h 499220"/>
                <a:gd name="connsiteX3" fmla="*/ 967012 w 3273654"/>
                <a:gd name="connsiteY3" fmla="*/ 214089 h 499220"/>
                <a:gd name="connsiteX4" fmla="*/ 1527510 w 3273654"/>
                <a:gd name="connsiteY4" fmla="*/ 499220 h 499220"/>
                <a:gd name="connsiteX5" fmla="*/ 1618261 w 3273654"/>
                <a:gd name="connsiteY5" fmla="*/ 465253 h 499220"/>
                <a:gd name="connsiteX6" fmla="*/ 1834679 w 3273654"/>
                <a:gd name="connsiteY6" fmla="*/ 157223 h 499220"/>
                <a:gd name="connsiteX7" fmla="*/ 2628429 w 3273654"/>
                <a:gd name="connsiteY7" fmla="*/ 175944 h 499220"/>
                <a:gd name="connsiteX8" fmla="*/ 3273654 w 3273654"/>
                <a:gd name="connsiteY8" fmla="*/ 312421 h 499220"/>
                <a:gd name="connsiteX9" fmla="*/ 2835681 w 3273654"/>
                <a:gd name="connsiteY9" fmla="*/ 22366 h 499220"/>
                <a:gd name="connsiteX10" fmla="*/ 1791976 w 3273654"/>
                <a:gd name="connsiteY10" fmla="*/ 160171 h 499220"/>
                <a:gd name="connsiteX11" fmla="*/ 1474449 w 3273654"/>
                <a:gd name="connsiteY11" fmla="*/ 71260 h 499220"/>
                <a:gd name="connsiteX12" fmla="*/ 982299 w 3273654"/>
                <a:gd name="connsiteY12" fmla="*/ 0 h 499220"/>
                <a:gd name="connsiteX13" fmla="*/ 0 w 3273654"/>
                <a:gd name="connsiteY13" fmla="*/ 141271 h 499220"/>
                <a:gd name="connsiteX0" fmla="*/ 0 w 3273654"/>
                <a:gd name="connsiteY0" fmla="*/ 141271 h 465253"/>
                <a:gd name="connsiteX1" fmla="*/ 392848 w 3273654"/>
                <a:gd name="connsiteY1" fmla="*/ 173521 h 465253"/>
                <a:gd name="connsiteX2" fmla="*/ 668058 w 3273654"/>
                <a:gd name="connsiteY2" fmla="*/ 338683 h 465253"/>
                <a:gd name="connsiteX3" fmla="*/ 967012 w 3273654"/>
                <a:gd name="connsiteY3" fmla="*/ 214089 h 465253"/>
                <a:gd name="connsiteX4" fmla="*/ 1365876 w 3273654"/>
                <a:gd name="connsiteY4" fmla="*/ 456761 h 465253"/>
                <a:gd name="connsiteX5" fmla="*/ 1618261 w 3273654"/>
                <a:gd name="connsiteY5" fmla="*/ 465253 h 465253"/>
                <a:gd name="connsiteX6" fmla="*/ 1834679 w 3273654"/>
                <a:gd name="connsiteY6" fmla="*/ 157223 h 465253"/>
                <a:gd name="connsiteX7" fmla="*/ 2628429 w 3273654"/>
                <a:gd name="connsiteY7" fmla="*/ 175944 h 465253"/>
                <a:gd name="connsiteX8" fmla="*/ 3273654 w 3273654"/>
                <a:gd name="connsiteY8" fmla="*/ 312421 h 465253"/>
                <a:gd name="connsiteX9" fmla="*/ 2835681 w 3273654"/>
                <a:gd name="connsiteY9" fmla="*/ 22366 h 465253"/>
                <a:gd name="connsiteX10" fmla="*/ 1791976 w 3273654"/>
                <a:gd name="connsiteY10" fmla="*/ 160171 h 465253"/>
                <a:gd name="connsiteX11" fmla="*/ 1474449 w 3273654"/>
                <a:gd name="connsiteY11" fmla="*/ 71260 h 465253"/>
                <a:gd name="connsiteX12" fmla="*/ 982299 w 3273654"/>
                <a:gd name="connsiteY12" fmla="*/ 0 h 465253"/>
                <a:gd name="connsiteX13" fmla="*/ 0 w 3273654"/>
                <a:gd name="connsiteY13" fmla="*/ 141271 h 465253"/>
                <a:gd name="connsiteX0" fmla="*/ 0 w 3273654"/>
                <a:gd name="connsiteY0" fmla="*/ 141271 h 465253"/>
                <a:gd name="connsiteX1" fmla="*/ 392848 w 3273654"/>
                <a:gd name="connsiteY1" fmla="*/ 173521 h 465253"/>
                <a:gd name="connsiteX2" fmla="*/ 668058 w 3273654"/>
                <a:gd name="connsiteY2" fmla="*/ 338683 h 465253"/>
                <a:gd name="connsiteX3" fmla="*/ 967012 w 3273654"/>
                <a:gd name="connsiteY3" fmla="*/ 214089 h 465253"/>
                <a:gd name="connsiteX4" fmla="*/ 1365876 w 3273654"/>
                <a:gd name="connsiteY4" fmla="*/ 456761 h 465253"/>
                <a:gd name="connsiteX5" fmla="*/ 1618261 w 3273654"/>
                <a:gd name="connsiteY5" fmla="*/ 465253 h 465253"/>
                <a:gd name="connsiteX6" fmla="*/ 1834679 w 3273654"/>
                <a:gd name="connsiteY6" fmla="*/ 157223 h 465253"/>
                <a:gd name="connsiteX7" fmla="*/ 2628429 w 3273654"/>
                <a:gd name="connsiteY7" fmla="*/ 175944 h 465253"/>
                <a:gd name="connsiteX8" fmla="*/ 3273654 w 3273654"/>
                <a:gd name="connsiteY8" fmla="*/ 347804 h 465253"/>
                <a:gd name="connsiteX9" fmla="*/ 2835681 w 3273654"/>
                <a:gd name="connsiteY9" fmla="*/ 22366 h 465253"/>
                <a:gd name="connsiteX10" fmla="*/ 1791976 w 3273654"/>
                <a:gd name="connsiteY10" fmla="*/ 160171 h 465253"/>
                <a:gd name="connsiteX11" fmla="*/ 1474449 w 3273654"/>
                <a:gd name="connsiteY11" fmla="*/ 71260 h 465253"/>
                <a:gd name="connsiteX12" fmla="*/ 982299 w 3273654"/>
                <a:gd name="connsiteY12" fmla="*/ 0 h 465253"/>
                <a:gd name="connsiteX13" fmla="*/ 0 w 3273654"/>
                <a:gd name="connsiteY13" fmla="*/ 141271 h 465253"/>
                <a:gd name="connsiteX0" fmla="*/ 0 w 3273654"/>
                <a:gd name="connsiteY0" fmla="*/ 141271 h 465253"/>
                <a:gd name="connsiteX1" fmla="*/ 392848 w 3273654"/>
                <a:gd name="connsiteY1" fmla="*/ 173521 h 465253"/>
                <a:gd name="connsiteX2" fmla="*/ 668058 w 3273654"/>
                <a:gd name="connsiteY2" fmla="*/ 338683 h 465253"/>
                <a:gd name="connsiteX3" fmla="*/ 967012 w 3273654"/>
                <a:gd name="connsiteY3" fmla="*/ 214089 h 465253"/>
                <a:gd name="connsiteX4" fmla="*/ 1365876 w 3273654"/>
                <a:gd name="connsiteY4" fmla="*/ 456761 h 465253"/>
                <a:gd name="connsiteX5" fmla="*/ 1618261 w 3273654"/>
                <a:gd name="connsiteY5" fmla="*/ 465253 h 465253"/>
                <a:gd name="connsiteX6" fmla="*/ 1834679 w 3273654"/>
                <a:gd name="connsiteY6" fmla="*/ 157223 h 465253"/>
                <a:gd name="connsiteX7" fmla="*/ 2628429 w 3273654"/>
                <a:gd name="connsiteY7" fmla="*/ 175944 h 465253"/>
                <a:gd name="connsiteX8" fmla="*/ 3273654 w 3273654"/>
                <a:gd name="connsiteY8" fmla="*/ 347804 h 465253"/>
                <a:gd name="connsiteX9" fmla="*/ 3120624 w 3273654"/>
                <a:gd name="connsiteY9" fmla="*/ 163658 h 465253"/>
                <a:gd name="connsiteX10" fmla="*/ 2835681 w 3273654"/>
                <a:gd name="connsiteY10" fmla="*/ 22366 h 465253"/>
                <a:gd name="connsiteX11" fmla="*/ 1791976 w 3273654"/>
                <a:gd name="connsiteY11" fmla="*/ 160171 h 465253"/>
                <a:gd name="connsiteX12" fmla="*/ 1474449 w 3273654"/>
                <a:gd name="connsiteY12" fmla="*/ 71260 h 465253"/>
                <a:gd name="connsiteX13" fmla="*/ 982299 w 3273654"/>
                <a:gd name="connsiteY13" fmla="*/ 0 h 465253"/>
                <a:gd name="connsiteX14" fmla="*/ 0 w 3273654"/>
                <a:gd name="connsiteY14" fmla="*/ 141271 h 465253"/>
                <a:gd name="connsiteX0" fmla="*/ 0 w 3273654"/>
                <a:gd name="connsiteY0" fmla="*/ 141271 h 465253"/>
                <a:gd name="connsiteX1" fmla="*/ 392848 w 3273654"/>
                <a:gd name="connsiteY1" fmla="*/ 173521 h 465253"/>
                <a:gd name="connsiteX2" fmla="*/ 668058 w 3273654"/>
                <a:gd name="connsiteY2" fmla="*/ 338683 h 465253"/>
                <a:gd name="connsiteX3" fmla="*/ 967012 w 3273654"/>
                <a:gd name="connsiteY3" fmla="*/ 214089 h 465253"/>
                <a:gd name="connsiteX4" fmla="*/ 1365876 w 3273654"/>
                <a:gd name="connsiteY4" fmla="*/ 456761 h 465253"/>
                <a:gd name="connsiteX5" fmla="*/ 1618261 w 3273654"/>
                <a:gd name="connsiteY5" fmla="*/ 465253 h 465253"/>
                <a:gd name="connsiteX6" fmla="*/ 1834679 w 3273654"/>
                <a:gd name="connsiteY6" fmla="*/ 157223 h 465253"/>
                <a:gd name="connsiteX7" fmla="*/ 2628429 w 3273654"/>
                <a:gd name="connsiteY7" fmla="*/ 175944 h 465253"/>
                <a:gd name="connsiteX8" fmla="*/ 3273654 w 3273654"/>
                <a:gd name="connsiteY8" fmla="*/ 347804 h 465253"/>
                <a:gd name="connsiteX9" fmla="*/ 3120624 w 3273654"/>
                <a:gd name="connsiteY9" fmla="*/ 163658 h 465253"/>
                <a:gd name="connsiteX10" fmla="*/ 2835681 w 3273654"/>
                <a:gd name="connsiteY10" fmla="*/ 22366 h 465253"/>
                <a:gd name="connsiteX11" fmla="*/ 1791976 w 3273654"/>
                <a:gd name="connsiteY11" fmla="*/ 160171 h 465253"/>
                <a:gd name="connsiteX12" fmla="*/ 1474449 w 3273654"/>
                <a:gd name="connsiteY12" fmla="*/ 71260 h 465253"/>
                <a:gd name="connsiteX13" fmla="*/ 982299 w 3273654"/>
                <a:gd name="connsiteY13" fmla="*/ 0 h 465253"/>
                <a:gd name="connsiteX14" fmla="*/ 0 w 3273654"/>
                <a:gd name="connsiteY14" fmla="*/ 141271 h 465253"/>
                <a:gd name="connsiteX0" fmla="*/ 0 w 3273654"/>
                <a:gd name="connsiteY0" fmla="*/ 141271 h 465253"/>
                <a:gd name="connsiteX1" fmla="*/ 392848 w 3273654"/>
                <a:gd name="connsiteY1" fmla="*/ 173521 h 465253"/>
                <a:gd name="connsiteX2" fmla="*/ 668058 w 3273654"/>
                <a:gd name="connsiteY2" fmla="*/ 338683 h 465253"/>
                <a:gd name="connsiteX3" fmla="*/ 967012 w 3273654"/>
                <a:gd name="connsiteY3" fmla="*/ 214089 h 465253"/>
                <a:gd name="connsiteX4" fmla="*/ 1365876 w 3273654"/>
                <a:gd name="connsiteY4" fmla="*/ 456761 h 465253"/>
                <a:gd name="connsiteX5" fmla="*/ 1618261 w 3273654"/>
                <a:gd name="connsiteY5" fmla="*/ 465253 h 465253"/>
                <a:gd name="connsiteX6" fmla="*/ 1834679 w 3273654"/>
                <a:gd name="connsiteY6" fmla="*/ 157223 h 465253"/>
                <a:gd name="connsiteX7" fmla="*/ 2628429 w 3273654"/>
                <a:gd name="connsiteY7" fmla="*/ 175944 h 465253"/>
                <a:gd name="connsiteX8" fmla="*/ 3273654 w 3273654"/>
                <a:gd name="connsiteY8" fmla="*/ 347804 h 465253"/>
                <a:gd name="connsiteX9" fmla="*/ 3120624 w 3273654"/>
                <a:gd name="connsiteY9" fmla="*/ 163658 h 465253"/>
                <a:gd name="connsiteX10" fmla="*/ 2835681 w 3273654"/>
                <a:gd name="connsiteY10" fmla="*/ 22366 h 465253"/>
                <a:gd name="connsiteX11" fmla="*/ 1791976 w 3273654"/>
                <a:gd name="connsiteY11" fmla="*/ 160171 h 465253"/>
                <a:gd name="connsiteX12" fmla="*/ 1632570 w 3273654"/>
                <a:gd name="connsiteY12" fmla="*/ 17614 h 465253"/>
                <a:gd name="connsiteX13" fmla="*/ 982299 w 3273654"/>
                <a:gd name="connsiteY13" fmla="*/ 0 h 465253"/>
                <a:gd name="connsiteX14" fmla="*/ 0 w 3273654"/>
                <a:gd name="connsiteY14" fmla="*/ 141271 h 465253"/>
                <a:gd name="connsiteX0" fmla="*/ 0 w 3273654"/>
                <a:gd name="connsiteY0" fmla="*/ 141271 h 465253"/>
                <a:gd name="connsiteX1" fmla="*/ 67823 w 3273654"/>
                <a:gd name="connsiteY1" fmla="*/ 289754 h 465253"/>
                <a:gd name="connsiteX2" fmla="*/ 668058 w 3273654"/>
                <a:gd name="connsiteY2" fmla="*/ 338683 h 465253"/>
                <a:gd name="connsiteX3" fmla="*/ 967012 w 3273654"/>
                <a:gd name="connsiteY3" fmla="*/ 214089 h 465253"/>
                <a:gd name="connsiteX4" fmla="*/ 1365876 w 3273654"/>
                <a:gd name="connsiteY4" fmla="*/ 456761 h 465253"/>
                <a:gd name="connsiteX5" fmla="*/ 1618261 w 3273654"/>
                <a:gd name="connsiteY5" fmla="*/ 465253 h 465253"/>
                <a:gd name="connsiteX6" fmla="*/ 1834679 w 3273654"/>
                <a:gd name="connsiteY6" fmla="*/ 157223 h 465253"/>
                <a:gd name="connsiteX7" fmla="*/ 2628429 w 3273654"/>
                <a:gd name="connsiteY7" fmla="*/ 175944 h 465253"/>
                <a:gd name="connsiteX8" fmla="*/ 3273654 w 3273654"/>
                <a:gd name="connsiteY8" fmla="*/ 347804 h 465253"/>
                <a:gd name="connsiteX9" fmla="*/ 3120624 w 3273654"/>
                <a:gd name="connsiteY9" fmla="*/ 163658 h 465253"/>
                <a:gd name="connsiteX10" fmla="*/ 2835681 w 3273654"/>
                <a:gd name="connsiteY10" fmla="*/ 22366 h 465253"/>
                <a:gd name="connsiteX11" fmla="*/ 1791976 w 3273654"/>
                <a:gd name="connsiteY11" fmla="*/ 160171 h 465253"/>
                <a:gd name="connsiteX12" fmla="*/ 1632570 w 3273654"/>
                <a:gd name="connsiteY12" fmla="*/ 17614 h 465253"/>
                <a:gd name="connsiteX13" fmla="*/ 982299 w 3273654"/>
                <a:gd name="connsiteY13" fmla="*/ 0 h 465253"/>
                <a:gd name="connsiteX14" fmla="*/ 0 w 3273654"/>
                <a:gd name="connsiteY14" fmla="*/ 141271 h 465253"/>
                <a:gd name="connsiteX0" fmla="*/ 0 w 3273654"/>
                <a:gd name="connsiteY0" fmla="*/ 141271 h 465253"/>
                <a:gd name="connsiteX1" fmla="*/ 67823 w 3273654"/>
                <a:gd name="connsiteY1" fmla="*/ 289754 h 465253"/>
                <a:gd name="connsiteX2" fmla="*/ 668058 w 3273654"/>
                <a:gd name="connsiteY2" fmla="*/ 338683 h 465253"/>
                <a:gd name="connsiteX3" fmla="*/ 975796 w 3273654"/>
                <a:gd name="connsiteY3" fmla="*/ 312440 h 465253"/>
                <a:gd name="connsiteX4" fmla="*/ 1365876 w 3273654"/>
                <a:gd name="connsiteY4" fmla="*/ 456761 h 465253"/>
                <a:gd name="connsiteX5" fmla="*/ 1618261 w 3273654"/>
                <a:gd name="connsiteY5" fmla="*/ 465253 h 465253"/>
                <a:gd name="connsiteX6" fmla="*/ 1834679 w 3273654"/>
                <a:gd name="connsiteY6" fmla="*/ 157223 h 465253"/>
                <a:gd name="connsiteX7" fmla="*/ 2628429 w 3273654"/>
                <a:gd name="connsiteY7" fmla="*/ 175944 h 465253"/>
                <a:gd name="connsiteX8" fmla="*/ 3273654 w 3273654"/>
                <a:gd name="connsiteY8" fmla="*/ 347804 h 465253"/>
                <a:gd name="connsiteX9" fmla="*/ 3120624 w 3273654"/>
                <a:gd name="connsiteY9" fmla="*/ 163658 h 465253"/>
                <a:gd name="connsiteX10" fmla="*/ 2835681 w 3273654"/>
                <a:gd name="connsiteY10" fmla="*/ 22366 h 465253"/>
                <a:gd name="connsiteX11" fmla="*/ 1791976 w 3273654"/>
                <a:gd name="connsiteY11" fmla="*/ 160171 h 465253"/>
                <a:gd name="connsiteX12" fmla="*/ 1632570 w 3273654"/>
                <a:gd name="connsiteY12" fmla="*/ 17614 h 465253"/>
                <a:gd name="connsiteX13" fmla="*/ 982299 w 3273654"/>
                <a:gd name="connsiteY13" fmla="*/ 0 h 465253"/>
                <a:gd name="connsiteX14" fmla="*/ 0 w 3273654"/>
                <a:gd name="connsiteY14" fmla="*/ 141271 h 465253"/>
                <a:gd name="connsiteX0" fmla="*/ 0 w 3273654"/>
                <a:gd name="connsiteY0" fmla="*/ 123657 h 447639"/>
                <a:gd name="connsiteX1" fmla="*/ 67823 w 3273654"/>
                <a:gd name="connsiteY1" fmla="*/ 272140 h 447639"/>
                <a:gd name="connsiteX2" fmla="*/ 668058 w 3273654"/>
                <a:gd name="connsiteY2" fmla="*/ 321069 h 447639"/>
                <a:gd name="connsiteX3" fmla="*/ 975796 w 3273654"/>
                <a:gd name="connsiteY3" fmla="*/ 294826 h 447639"/>
                <a:gd name="connsiteX4" fmla="*/ 1365876 w 3273654"/>
                <a:gd name="connsiteY4" fmla="*/ 439147 h 447639"/>
                <a:gd name="connsiteX5" fmla="*/ 1618261 w 3273654"/>
                <a:gd name="connsiteY5" fmla="*/ 447639 h 447639"/>
                <a:gd name="connsiteX6" fmla="*/ 1834679 w 3273654"/>
                <a:gd name="connsiteY6" fmla="*/ 139609 h 447639"/>
                <a:gd name="connsiteX7" fmla="*/ 2628429 w 3273654"/>
                <a:gd name="connsiteY7" fmla="*/ 158330 h 447639"/>
                <a:gd name="connsiteX8" fmla="*/ 3273654 w 3273654"/>
                <a:gd name="connsiteY8" fmla="*/ 330190 h 447639"/>
                <a:gd name="connsiteX9" fmla="*/ 3120624 w 3273654"/>
                <a:gd name="connsiteY9" fmla="*/ 146044 h 447639"/>
                <a:gd name="connsiteX10" fmla="*/ 2835681 w 3273654"/>
                <a:gd name="connsiteY10" fmla="*/ 4752 h 447639"/>
                <a:gd name="connsiteX11" fmla="*/ 1791976 w 3273654"/>
                <a:gd name="connsiteY11" fmla="*/ 142557 h 447639"/>
                <a:gd name="connsiteX12" fmla="*/ 1632570 w 3273654"/>
                <a:gd name="connsiteY12" fmla="*/ 0 h 447639"/>
                <a:gd name="connsiteX13" fmla="*/ 947161 w 3273654"/>
                <a:gd name="connsiteY13" fmla="*/ 205910 h 447639"/>
                <a:gd name="connsiteX14" fmla="*/ 0 w 3273654"/>
                <a:gd name="connsiteY14" fmla="*/ 123657 h 447639"/>
                <a:gd name="connsiteX0" fmla="*/ 0 w 3273654"/>
                <a:gd name="connsiteY0" fmla="*/ 118905 h 442887"/>
                <a:gd name="connsiteX1" fmla="*/ 67823 w 3273654"/>
                <a:gd name="connsiteY1" fmla="*/ 267388 h 442887"/>
                <a:gd name="connsiteX2" fmla="*/ 668058 w 3273654"/>
                <a:gd name="connsiteY2" fmla="*/ 316317 h 442887"/>
                <a:gd name="connsiteX3" fmla="*/ 975796 w 3273654"/>
                <a:gd name="connsiteY3" fmla="*/ 290074 h 442887"/>
                <a:gd name="connsiteX4" fmla="*/ 1365876 w 3273654"/>
                <a:gd name="connsiteY4" fmla="*/ 434395 h 442887"/>
                <a:gd name="connsiteX5" fmla="*/ 1618261 w 3273654"/>
                <a:gd name="connsiteY5" fmla="*/ 442887 h 442887"/>
                <a:gd name="connsiteX6" fmla="*/ 1834679 w 3273654"/>
                <a:gd name="connsiteY6" fmla="*/ 134857 h 442887"/>
                <a:gd name="connsiteX7" fmla="*/ 2628429 w 3273654"/>
                <a:gd name="connsiteY7" fmla="*/ 153578 h 442887"/>
                <a:gd name="connsiteX8" fmla="*/ 3273654 w 3273654"/>
                <a:gd name="connsiteY8" fmla="*/ 325438 h 442887"/>
                <a:gd name="connsiteX9" fmla="*/ 3120624 w 3273654"/>
                <a:gd name="connsiteY9" fmla="*/ 141292 h 442887"/>
                <a:gd name="connsiteX10" fmla="*/ 2835681 w 3273654"/>
                <a:gd name="connsiteY10" fmla="*/ 0 h 442887"/>
                <a:gd name="connsiteX11" fmla="*/ 1791976 w 3273654"/>
                <a:gd name="connsiteY11" fmla="*/ 137805 h 442887"/>
                <a:gd name="connsiteX12" fmla="*/ 1650139 w 3273654"/>
                <a:gd name="connsiteY12" fmla="*/ 263477 h 442887"/>
                <a:gd name="connsiteX13" fmla="*/ 947161 w 3273654"/>
                <a:gd name="connsiteY13" fmla="*/ 201158 h 442887"/>
                <a:gd name="connsiteX14" fmla="*/ 0 w 3273654"/>
                <a:gd name="connsiteY14" fmla="*/ 118905 h 442887"/>
                <a:gd name="connsiteX0" fmla="*/ 0 w 3273654"/>
                <a:gd name="connsiteY0" fmla="*/ 118905 h 442887"/>
                <a:gd name="connsiteX1" fmla="*/ 67823 w 3273654"/>
                <a:gd name="connsiteY1" fmla="*/ 267388 h 442887"/>
                <a:gd name="connsiteX2" fmla="*/ 668058 w 3273654"/>
                <a:gd name="connsiteY2" fmla="*/ 316317 h 442887"/>
                <a:gd name="connsiteX3" fmla="*/ 975796 w 3273654"/>
                <a:gd name="connsiteY3" fmla="*/ 290074 h 442887"/>
                <a:gd name="connsiteX4" fmla="*/ 1365876 w 3273654"/>
                <a:gd name="connsiteY4" fmla="*/ 434395 h 442887"/>
                <a:gd name="connsiteX5" fmla="*/ 1618261 w 3273654"/>
                <a:gd name="connsiteY5" fmla="*/ 442887 h 442887"/>
                <a:gd name="connsiteX6" fmla="*/ 1834679 w 3273654"/>
                <a:gd name="connsiteY6" fmla="*/ 134857 h 442887"/>
                <a:gd name="connsiteX7" fmla="*/ 2628429 w 3273654"/>
                <a:gd name="connsiteY7" fmla="*/ 153578 h 442887"/>
                <a:gd name="connsiteX8" fmla="*/ 3273654 w 3273654"/>
                <a:gd name="connsiteY8" fmla="*/ 325438 h 442887"/>
                <a:gd name="connsiteX9" fmla="*/ 3120624 w 3273654"/>
                <a:gd name="connsiteY9" fmla="*/ 141292 h 442887"/>
                <a:gd name="connsiteX10" fmla="*/ 2835681 w 3273654"/>
                <a:gd name="connsiteY10" fmla="*/ 0 h 442887"/>
                <a:gd name="connsiteX11" fmla="*/ 1791976 w 3273654"/>
                <a:gd name="connsiteY11" fmla="*/ 137805 h 442887"/>
                <a:gd name="connsiteX12" fmla="*/ 1650139 w 3273654"/>
                <a:gd name="connsiteY12" fmla="*/ 326064 h 442887"/>
                <a:gd name="connsiteX13" fmla="*/ 947161 w 3273654"/>
                <a:gd name="connsiteY13" fmla="*/ 201158 h 442887"/>
                <a:gd name="connsiteX14" fmla="*/ 0 w 3273654"/>
                <a:gd name="connsiteY14" fmla="*/ 118905 h 442887"/>
                <a:gd name="connsiteX0" fmla="*/ 0 w 3273654"/>
                <a:gd name="connsiteY0" fmla="*/ 118905 h 442887"/>
                <a:gd name="connsiteX1" fmla="*/ 67823 w 3273654"/>
                <a:gd name="connsiteY1" fmla="*/ 267388 h 442887"/>
                <a:gd name="connsiteX2" fmla="*/ 668058 w 3273654"/>
                <a:gd name="connsiteY2" fmla="*/ 316317 h 442887"/>
                <a:gd name="connsiteX3" fmla="*/ 975796 w 3273654"/>
                <a:gd name="connsiteY3" fmla="*/ 290074 h 442887"/>
                <a:gd name="connsiteX4" fmla="*/ 1365876 w 3273654"/>
                <a:gd name="connsiteY4" fmla="*/ 434395 h 442887"/>
                <a:gd name="connsiteX5" fmla="*/ 1618261 w 3273654"/>
                <a:gd name="connsiteY5" fmla="*/ 442887 h 442887"/>
                <a:gd name="connsiteX6" fmla="*/ 1834679 w 3273654"/>
                <a:gd name="connsiteY6" fmla="*/ 134857 h 442887"/>
                <a:gd name="connsiteX7" fmla="*/ 2628429 w 3273654"/>
                <a:gd name="connsiteY7" fmla="*/ 153578 h 442887"/>
                <a:gd name="connsiteX8" fmla="*/ 3273654 w 3273654"/>
                <a:gd name="connsiteY8" fmla="*/ 325438 h 442887"/>
                <a:gd name="connsiteX9" fmla="*/ 3120624 w 3273654"/>
                <a:gd name="connsiteY9" fmla="*/ 141292 h 442887"/>
                <a:gd name="connsiteX10" fmla="*/ 2835681 w 3273654"/>
                <a:gd name="connsiteY10" fmla="*/ 0 h 442887"/>
                <a:gd name="connsiteX11" fmla="*/ 2196061 w 3273654"/>
                <a:gd name="connsiteY11" fmla="*/ 271920 h 442887"/>
                <a:gd name="connsiteX12" fmla="*/ 1650139 w 3273654"/>
                <a:gd name="connsiteY12" fmla="*/ 326064 h 442887"/>
                <a:gd name="connsiteX13" fmla="*/ 947161 w 3273654"/>
                <a:gd name="connsiteY13" fmla="*/ 201158 h 442887"/>
                <a:gd name="connsiteX14" fmla="*/ 0 w 3273654"/>
                <a:gd name="connsiteY14" fmla="*/ 118905 h 442887"/>
                <a:gd name="connsiteX0" fmla="*/ 0 w 3273654"/>
                <a:gd name="connsiteY0" fmla="*/ 118905 h 442887"/>
                <a:gd name="connsiteX1" fmla="*/ 67823 w 3273654"/>
                <a:gd name="connsiteY1" fmla="*/ 267388 h 442887"/>
                <a:gd name="connsiteX2" fmla="*/ 668058 w 3273654"/>
                <a:gd name="connsiteY2" fmla="*/ 316317 h 442887"/>
                <a:gd name="connsiteX3" fmla="*/ 975796 w 3273654"/>
                <a:gd name="connsiteY3" fmla="*/ 290074 h 442887"/>
                <a:gd name="connsiteX4" fmla="*/ 1365876 w 3273654"/>
                <a:gd name="connsiteY4" fmla="*/ 434395 h 442887"/>
                <a:gd name="connsiteX5" fmla="*/ 1618261 w 3273654"/>
                <a:gd name="connsiteY5" fmla="*/ 442887 h 442887"/>
                <a:gd name="connsiteX6" fmla="*/ 1992799 w 3273654"/>
                <a:gd name="connsiteY6" fmla="*/ 367322 h 442887"/>
                <a:gd name="connsiteX7" fmla="*/ 2628429 w 3273654"/>
                <a:gd name="connsiteY7" fmla="*/ 153578 h 442887"/>
                <a:gd name="connsiteX8" fmla="*/ 3273654 w 3273654"/>
                <a:gd name="connsiteY8" fmla="*/ 325438 h 442887"/>
                <a:gd name="connsiteX9" fmla="*/ 3120624 w 3273654"/>
                <a:gd name="connsiteY9" fmla="*/ 141292 h 442887"/>
                <a:gd name="connsiteX10" fmla="*/ 2835681 w 3273654"/>
                <a:gd name="connsiteY10" fmla="*/ 0 h 442887"/>
                <a:gd name="connsiteX11" fmla="*/ 2196061 w 3273654"/>
                <a:gd name="connsiteY11" fmla="*/ 271920 h 442887"/>
                <a:gd name="connsiteX12" fmla="*/ 1650139 w 3273654"/>
                <a:gd name="connsiteY12" fmla="*/ 326064 h 442887"/>
                <a:gd name="connsiteX13" fmla="*/ 947161 w 3273654"/>
                <a:gd name="connsiteY13" fmla="*/ 201158 h 442887"/>
                <a:gd name="connsiteX14" fmla="*/ 0 w 3273654"/>
                <a:gd name="connsiteY14" fmla="*/ 118905 h 442887"/>
                <a:gd name="connsiteX0" fmla="*/ 0 w 3273654"/>
                <a:gd name="connsiteY0" fmla="*/ 118905 h 442887"/>
                <a:gd name="connsiteX1" fmla="*/ 67823 w 3273654"/>
                <a:gd name="connsiteY1" fmla="*/ 267388 h 442887"/>
                <a:gd name="connsiteX2" fmla="*/ 668058 w 3273654"/>
                <a:gd name="connsiteY2" fmla="*/ 316317 h 442887"/>
                <a:gd name="connsiteX3" fmla="*/ 975796 w 3273654"/>
                <a:gd name="connsiteY3" fmla="*/ 290074 h 442887"/>
                <a:gd name="connsiteX4" fmla="*/ 1365876 w 3273654"/>
                <a:gd name="connsiteY4" fmla="*/ 434395 h 442887"/>
                <a:gd name="connsiteX5" fmla="*/ 1618261 w 3273654"/>
                <a:gd name="connsiteY5" fmla="*/ 442887 h 442887"/>
                <a:gd name="connsiteX6" fmla="*/ 1992799 w 3273654"/>
                <a:gd name="connsiteY6" fmla="*/ 367322 h 442887"/>
                <a:gd name="connsiteX7" fmla="*/ 2628429 w 3273654"/>
                <a:gd name="connsiteY7" fmla="*/ 153578 h 442887"/>
                <a:gd name="connsiteX8" fmla="*/ 3273654 w 3273654"/>
                <a:gd name="connsiteY8" fmla="*/ 325438 h 442887"/>
                <a:gd name="connsiteX9" fmla="*/ 3120624 w 3273654"/>
                <a:gd name="connsiteY9" fmla="*/ 141292 h 442887"/>
                <a:gd name="connsiteX10" fmla="*/ 2835681 w 3273654"/>
                <a:gd name="connsiteY10" fmla="*/ 0 h 442887"/>
                <a:gd name="connsiteX11" fmla="*/ 2196061 w 3273654"/>
                <a:gd name="connsiteY11" fmla="*/ 271920 h 442887"/>
                <a:gd name="connsiteX12" fmla="*/ 1658923 w 3273654"/>
                <a:gd name="connsiteY12" fmla="*/ 254536 h 442887"/>
                <a:gd name="connsiteX13" fmla="*/ 947161 w 3273654"/>
                <a:gd name="connsiteY13" fmla="*/ 201158 h 442887"/>
                <a:gd name="connsiteX14" fmla="*/ 0 w 3273654"/>
                <a:gd name="connsiteY14" fmla="*/ 118905 h 442887"/>
                <a:gd name="connsiteX0" fmla="*/ 0 w 3273654"/>
                <a:gd name="connsiteY0" fmla="*/ 118905 h 434395"/>
                <a:gd name="connsiteX1" fmla="*/ 67823 w 3273654"/>
                <a:gd name="connsiteY1" fmla="*/ 267388 h 434395"/>
                <a:gd name="connsiteX2" fmla="*/ 668058 w 3273654"/>
                <a:gd name="connsiteY2" fmla="*/ 316317 h 434395"/>
                <a:gd name="connsiteX3" fmla="*/ 975796 w 3273654"/>
                <a:gd name="connsiteY3" fmla="*/ 290074 h 434395"/>
                <a:gd name="connsiteX4" fmla="*/ 1365876 w 3273654"/>
                <a:gd name="connsiteY4" fmla="*/ 434395 h 434395"/>
                <a:gd name="connsiteX5" fmla="*/ 1618261 w 3273654"/>
                <a:gd name="connsiteY5" fmla="*/ 389241 h 434395"/>
                <a:gd name="connsiteX6" fmla="*/ 1992799 w 3273654"/>
                <a:gd name="connsiteY6" fmla="*/ 367322 h 434395"/>
                <a:gd name="connsiteX7" fmla="*/ 2628429 w 3273654"/>
                <a:gd name="connsiteY7" fmla="*/ 153578 h 434395"/>
                <a:gd name="connsiteX8" fmla="*/ 3273654 w 3273654"/>
                <a:gd name="connsiteY8" fmla="*/ 325438 h 434395"/>
                <a:gd name="connsiteX9" fmla="*/ 3120624 w 3273654"/>
                <a:gd name="connsiteY9" fmla="*/ 141292 h 434395"/>
                <a:gd name="connsiteX10" fmla="*/ 2835681 w 3273654"/>
                <a:gd name="connsiteY10" fmla="*/ 0 h 434395"/>
                <a:gd name="connsiteX11" fmla="*/ 2196061 w 3273654"/>
                <a:gd name="connsiteY11" fmla="*/ 271920 h 434395"/>
                <a:gd name="connsiteX12" fmla="*/ 1658923 w 3273654"/>
                <a:gd name="connsiteY12" fmla="*/ 254536 h 434395"/>
                <a:gd name="connsiteX13" fmla="*/ 947161 w 3273654"/>
                <a:gd name="connsiteY13" fmla="*/ 201158 h 434395"/>
                <a:gd name="connsiteX14" fmla="*/ 0 w 3273654"/>
                <a:gd name="connsiteY14" fmla="*/ 118905 h 434395"/>
                <a:gd name="connsiteX0" fmla="*/ 0 w 3273654"/>
                <a:gd name="connsiteY0" fmla="*/ 118905 h 389241"/>
                <a:gd name="connsiteX1" fmla="*/ 67823 w 3273654"/>
                <a:gd name="connsiteY1" fmla="*/ 267388 h 389241"/>
                <a:gd name="connsiteX2" fmla="*/ 668058 w 3273654"/>
                <a:gd name="connsiteY2" fmla="*/ 316317 h 389241"/>
                <a:gd name="connsiteX3" fmla="*/ 975796 w 3273654"/>
                <a:gd name="connsiteY3" fmla="*/ 290074 h 389241"/>
                <a:gd name="connsiteX4" fmla="*/ 1374661 w 3273654"/>
                <a:gd name="connsiteY4" fmla="*/ 371808 h 389241"/>
                <a:gd name="connsiteX5" fmla="*/ 1618261 w 3273654"/>
                <a:gd name="connsiteY5" fmla="*/ 389241 h 389241"/>
                <a:gd name="connsiteX6" fmla="*/ 1992799 w 3273654"/>
                <a:gd name="connsiteY6" fmla="*/ 367322 h 389241"/>
                <a:gd name="connsiteX7" fmla="*/ 2628429 w 3273654"/>
                <a:gd name="connsiteY7" fmla="*/ 153578 h 389241"/>
                <a:gd name="connsiteX8" fmla="*/ 3273654 w 3273654"/>
                <a:gd name="connsiteY8" fmla="*/ 325438 h 389241"/>
                <a:gd name="connsiteX9" fmla="*/ 3120624 w 3273654"/>
                <a:gd name="connsiteY9" fmla="*/ 141292 h 389241"/>
                <a:gd name="connsiteX10" fmla="*/ 2835681 w 3273654"/>
                <a:gd name="connsiteY10" fmla="*/ 0 h 389241"/>
                <a:gd name="connsiteX11" fmla="*/ 2196061 w 3273654"/>
                <a:gd name="connsiteY11" fmla="*/ 271920 h 389241"/>
                <a:gd name="connsiteX12" fmla="*/ 1658923 w 3273654"/>
                <a:gd name="connsiteY12" fmla="*/ 254536 h 389241"/>
                <a:gd name="connsiteX13" fmla="*/ 947161 w 3273654"/>
                <a:gd name="connsiteY13" fmla="*/ 201158 h 389241"/>
                <a:gd name="connsiteX14" fmla="*/ 0 w 3273654"/>
                <a:gd name="connsiteY14" fmla="*/ 118905 h 389241"/>
                <a:gd name="connsiteX0" fmla="*/ 0 w 3273654"/>
                <a:gd name="connsiteY0" fmla="*/ 118905 h 389241"/>
                <a:gd name="connsiteX1" fmla="*/ 67823 w 3273654"/>
                <a:gd name="connsiteY1" fmla="*/ 267388 h 389241"/>
                <a:gd name="connsiteX2" fmla="*/ 668058 w 3273654"/>
                <a:gd name="connsiteY2" fmla="*/ 316317 h 389241"/>
                <a:gd name="connsiteX3" fmla="*/ 975796 w 3273654"/>
                <a:gd name="connsiteY3" fmla="*/ 352661 h 389241"/>
                <a:gd name="connsiteX4" fmla="*/ 1374661 w 3273654"/>
                <a:gd name="connsiteY4" fmla="*/ 371808 h 389241"/>
                <a:gd name="connsiteX5" fmla="*/ 1618261 w 3273654"/>
                <a:gd name="connsiteY5" fmla="*/ 389241 h 389241"/>
                <a:gd name="connsiteX6" fmla="*/ 1992799 w 3273654"/>
                <a:gd name="connsiteY6" fmla="*/ 367322 h 389241"/>
                <a:gd name="connsiteX7" fmla="*/ 2628429 w 3273654"/>
                <a:gd name="connsiteY7" fmla="*/ 153578 h 389241"/>
                <a:gd name="connsiteX8" fmla="*/ 3273654 w 3273654"/>
                <a:gd name="connsiteY8" fmla="*/ 325438 h 389241"/>
                <a:gd name="connsiteX9" fmla="*/ 3120624 w 3273654"/>
                <a:gd name="connsiteY9" fmla="*/ 141292 h 389241"/>
                <a:gd name="connsiteX10" fmla="*/ 2835681 w 3273654"/>
                <a:gd name="connsiteY10" fmla="*/ 0 h 389241"/>
                <a:gd name="connsiteX11" fmla="*/ 2196061 w 3273654"/>
                <a:gd name="connsiteY11" fmla="*/ 271920 h 389241"/>
                <a:gd name="connsiteX12" fmla="*/ 1658923 w 3273654"/>
                <a:gd name="connsiteY12" fmla="*/ 254536 h 389241"/>
                <a:gd name="connsiteX13" fmla="*/ 947161 w 3273654"/>
                <a:gd name="connsiteY13" fmla="*/ 201158 h 389241"/>
                <a:gd name="connsiteX14" fmla="*/ 0 w 3273654"/>
                <a:gd name="connsiteY14" fmla="*/ 118905 h 389241"/>
                <a:gd name="connsiteX0" fmla="*/ 0 w 3273654"/>
                <a:gd name="connsiteY0" fmla="*/ 118905 h 403246"/>
                <a:gd name="connsiteX1" fmla="*/ 67823 w 3273654"/>
                <a:gd name="connsiteY1" fmla="*/ 267388 h 403246"/>
                <a:gd name="connsiteX2" fmla="*/ 668058 w 3273654"/>
                <a:gd name="connsiteY2" fmla="*/ 316317 h 403246"/>
                <a:gd name="connsiteX3" fmla="*/ 975796 w 3273654"/>
                <a:gd name="connsiteY3" fmla="*/ 352661 h 403246"/>
                <a:gd name="connsiteX4" fmla="*/ 1374661 w 3273654"/>
                <a:gd name="connsiteY4" fmla="*/ 371808 h 403246"/>
                <a:gd name="connsiteX5" fmla="*/ 1618261 w 3273654"/>
                <a:gd name="connsiteY5" fmla="*/ 389241 h 403246"/>
                <a:gd name="connsiteX6" fmla="*/ 1992799 w 3273654"/>
                <a:gd name="connsiteY6" fmla="*/ 367322 h 403246"/>
                <a:gd name="connsiteX7" fmla="*/ 2681135 w 3273654"/>
                <a:gd name="connsiteY7" fmla="*/ 394984 h 403246"/>
                <a:gd name="connsiteX8" fmla="*/ 3273654 w 3273654"/>
                <a:gd name="connsiteY8" fmla="*/ 325438 h 403246"/>
                <a:gd name="connsiteX9" fmla="*/ 3120624 w 3273654"/>
                <a:gd name="connsiteY9" fmla="*/ 141292 h 403246"/>
                <a:gd name="connsiteX10" fmla="*/ 2835681 w 3273654"/>
                <a:gd name="connsiteY10" fmla="*/ 0 h 403246"/>
                <a:gd name="connsiteX11" fmla="*/ 2196061 w 3273654"/>
                <a:gd name="connsiteY11" fmla="*/ 271920 h 403246"/>
                <a:gd name="connsiteX12" fmla="*/ 1658923 w 3273654"/>
                <a:gd name="connsiteY12" fmla="*/ 254536 h 403246"/>
                <a:gd name="connsiteX13" fmla="*/ 947161 w 3273654"/>
                <a:gd name="connsiteY13" fmla="*/ 201158 h 403246"/>
                <a:gd name="connsiteX14" fmla="*/ 0 w 3273654"/>
                <a:gd name="connsiteY14" fmla="*/ 118905 h 403246"/>
                <a:gd name="connsiteX0" fmla="*/ 0 w 3273654"/>
                <a:gd name="connsiteY0" fmla="*/ 118905 h 403246"/>
                <a:gd name="connsiteX1" fmla="*/ 67823 w 3273654"/>
                <a:gd name="connsiteY1" fmla="*/ 267388 h 403246"/>
                <a:gd name="connsiteX2" fmla="*/ 668058 w 3273654"/>
                <a:gd name="connsiteY2" fmla="*/ 316317 h 403246"/>
                <a:gd name="connsiteX3" fmla="*/ 975796 w 3273654"/>
                <a:gd name="connsiteY3" fmla="*/ 352661 h 403246"/>
                <a:gd name="connsiteX4" fmla="*/ 1374661 w 3273654"/>
                <a:gd name="connsiteY4" fmla="*/ 371808 h 403246"/>
                <a:gd name="connsiteX5" fmla="*/ 1618261 w 3273654"/>
                <a:gd name="connsiteY5" fmla="*/ 389241 h 403246"/>
                <a:gd name="connsiteX6" fmla="*/ 1992799 w 3273654"/>
                <a:gd name="connsiteY6" fmla="*/ 367322 h 403246"/>
                <a:gd name="connsiteX7" fmla="*/ 2681135 w 3273654"/>
                <a:gd name="connsiteY7" fmla="*/ 394984 h 403246"/>
                <a:gd name="connsiteX8" fmla="*/ 3273654 w 3273654"/>
                <a:gd name="connsiteY8" fmla="*/ 325438 h 403246"/>
                <a:gd name="connsiteX9" fmla="*/ 3120624 w 3273654"/>
                <a:gd name="connsiteY9" fmla="*/ 141292 h 403246"/>
                <a:gd name="connsiteX10" fmla="*/ 2835681 w 3273654"/>
                <a:gd name="connsiteY10" fmla="*/ 0 h 403246"/>
                <a:gd name="connsiteX11" fmla="*/ 2196061 w 3273654"/>
                <a:gd name="connsiteY11" fmla="*/ 271920 h 403246"/>
                <a:gd name="connsiteX12" fmla="*/ 1658923 w 3273654"/>
                <a:gd name="connsiteY12" fmla="*/ 254536 h 403246"/>
                <a:gd name="connsiteX13" fmla="*/ 947161 w 3273654"/>
                <a:gd name="connsiteY13" fmla="*/ 201158 h 403246"/>
                <a:gd name="connsiteX14" fmla="*/ 0 w 3273654"/>
                <a:gd name="connsiteY14" fmla="*/ 118905 h 403246"/>
                <a:gd name="connsiteX0" fmla="*/ 0 w 3273654"/>
                <a:gd name="connsiteY0" fmla="*/ 118905 h 403246"/>
                <a:gd name="connsiteX1" fmla="*/ 67823 w 3273654"/>
                <a:gd name="connsiteY1" fmla="*/ 267388 h 403246"/>
                <a:gd name="connsiteX2" fmla="*/ 668058 w 3273654"/>
                <a:gd name="connsiteY2" fmla="*/ 316317 h 403246"/>
                <a:gd name="connsiteX3" fmla="*/ 975796 w 3273654"/>
                <a:gd name="connsiteY3" fmla="*/ 352661 h 403246"/>
                <a:gd name="connsiteX4" fmla="*/ 1374661 w 3273654"/>
                <a:gd name="connsiteY4" fmla="*/ 371808 h 403246"/>
                <a:gd name="connsiteX5" fmla="*/ 1618261 w 3273654"/>
                <a:gd name="connsiteY5" fmla="*/ 389241 h 403246"/>
                <a:gd name="connsiteX6" fmla="*/ 2063075 w 3273654"/>
                <a:gd name="connsiteY6" fmla="*/ 403085 h 403246"/>
                <a:gd name="connsiteX7" fmla="*/ 2681135 w 3273654"/>
                <a:gd name="connsiteY7" fmla="*/ 394984 h 403246"/>
                <a:gd name="connsiteX8" fmla="*/ 3273654 w 3273654"/>
                <a:gd name="connsiteY8" fmla="*/ 325438 h 403246"/>
                <a:gd name="connsiteX9" fmla="*/ 3120624 w 3273654"/>
                <a:gd name="connsiteY9" fmla="*/ 141292 h 403246"/>
                <a:gd name="connsiteX10" fmla="*/ 2835681 w 3273654"/>
                <a:gd name="connsiteY10" fmla="*/ 0 h 403246"/>
                <a:gd name="connsiteX11" fmla="*/ 2196061 w 3273654"/>
                <a:gd name="connsiteY11" fmla="*/ 271920 h 403246"/>
                <a:gd name="connsiteX12" fmla="*/ 1658923 w 3273654"/>
                <a:gd name="connsiteY12" fmla="*/ 254536 h 403246"/>
                <a:gd name="connsiteX13" fmla="*/ 947161 w 3273654"/>
                <a:gd name="connsiteY13" fmla="*/ 201158 h 403246"/>
                <a:gd name="connsiteX14" fmla="*/ 0 w 3273654"/>
                <a:gd name="connsiteY14" fmla="*/ 118905 h 403246"/>
                <a:gd name="connsiteX0" fmla="*/ 0 w 3273654"/>
                <a:gd name="connsiteY0" fmla="*/ 0 h 284341"/>
                <a:gd name="connsiteX1" fmla="*/ 67823 w 3273654"/>
                <a:gd name="connsiteY1" fmla="*/ 148483 h 284341"/>
                <a:gd name="connsiteX2" fmla="*/ 668058 w 3273654"/>
                <a:gd name="connsiteY2" fmla="*/ 197412 h 284341"/>
                <a:gd name="connsiteX3" fmla="*/ 975796 w 3273654"/>
                <a:gd name="connsiteY3" fmla="*/ 233756 h 284341"/>
                <a:gd name="connsiteX4" fmla="*/ 1374661 w 3273654"/>
                <a:gd name="connsiteY4" fmla="*/ 252903 h 284341"/>
                <a:gd name="connsiteX5" fmla="*/ 1618261 w 3273654"/>
                <a:gd name="connsiteY5" fmla="*/ 270336 h 284341"/>
                <a:gd name="connsiteX6" fmla="*/ 2063075 w 3273654"/>
                <a:gd name="connsiteY6" fmla="*/ 284180 h 284341"/>
                <a:gd name="connsiteX7" fmla="*/ 2681135 w 3273654"/>
                <a:gd name="connsiteY7" fmla="*/ 276079 h 284341"/>
                <a:gd name="connsiteX8" fmla="*/ 3273654 w 3273654"/>
                <a:gd name="connsiteY8" fmla="*/ 206533 h 284341"/>
                <a:gd name="connsiteX9" fmla="*/ 3120624 w 3273654"/>
                <a:gd name="connsiteY9" fmla="*/ 22387 h 284341"/>
                <a:gd name="connsiteX10" fmla="*/ 2870819 w 3273654"/>
                <a:gd name="connsiteY10" fmla="*/ 176147 h 284341"/>
                <a:gd name="connsiteX11" fmla="*/ 2196061 w 3273654"/>
                <a:gd name="connsiteY11" fmla="*/ 153015 h 284341"/>
                <a:gd name="connsiteX12" fmla="*/ 1658923 w 3273654"/>
                <a:gd name="connsiteY12" fmla="*/ 135631 h 284341"/>
                <a:gd name="connsiteX13" fmla="*/ 947161 w 3273654"/>
                <a:gd name="connsiteY13" fmla="*/ 82253 h 284341"/>
                <a:gd name="connsiteX14" fmla="*/ 0 w 3273654"/>
                <a:gd name="connsiteY14" fmla="*/ 0 h 284341"/>
                <a:gd name="connsiteX0" fmla="*/ 0 w 3616248"/>
                <a:gd name="connsiteY0" fmla="*/ 0 h 295942"/>
                <a:gd name="connsiteX1" fmla="*/ 67823 w 3616248"/>
                <a:gd name="connsiteY1" fmla="*/ 148483 h 295942"/>
                <a:gd name="connsiteX2" fmla="*/ 668058 w 3616248"/>
                <a:gd name="connsiteY2" fmla="*/ 197412 h 295942"/>
                <a:gd name="connsiteX3" fmla="*/ 975796 w 3616248"/>
                <a:gd name="connsiteY3" fmla="*/ 233756 h 295942"/>
                <a:gd name="connsiteX4" fmla="*/ 1374661 w 3616248"/>
                <a:gd name="connsiteY4" fmla="*/ 252903 h 295942"/>
                <a:gd name="connsiteX5" fmla="*/ 1618261 w 3616248"/>
                <a:gd name="connsiteY5" fmla="*/ 270336 h 295942"/>
                <a:gd name="connsiteX6" fmla="*/ 2063075 w 3616248"/>
                <a:gd name="connsiteY6" fmla="*/ 284180 h 295942"/>
                <a:gd name="connsiteX7" fmla="*/ 2681135 w 3616248"/>
                <a:gd name="connsiteY7" fmla="*/ 276079 h 295942"/>
                <a:gd name="connsiteX8" fmla="*/ 3616248 w 3616248"/>
                <a:gd name="connsiteY8" fmla="*/ 295942 h 295942"/>
                <a:gd name="connsiteX9" fmla="*/ 3120624 w 3616248"/>
                <a:gd name="connsiteY9" fmla="*/ 22387 h 295942"/>
                <a:gd name="connsiteX10" fmla="*/ 2870819 w 3616248"/>
                <a:gd name="connsiteY10" fmla="*/ 176147 h 295942"/>
                <a:gd name="connsiteX11" fmla="*/ 2196061 w 3616248"/>
                <a:gd name="connsiteY11" fmla="*/ 153015 h 295942"/>
                <a:gd name="connsiteX12" fmla="*/ 1658923 w 3616248"/>
                <a:gd name="connsiteY12" fmla="*/ 135631 h 295942"/>
                <a:gd name="connsiteX13" fmla="*/ 947161 w 3616248"/>
                <a:gd name="connsiteY13" fmla="*/ 82253 h 295942"/>
                <a:gd name="connsiteX14" fmla="*/ 0 w 3616248"/>
                <a:gd name="connsiteY14" fmla="*/ 0 h 295942"/>
                <a:gd name="connsiteX0" fmla="*/ 0 w 3783153"/>
                <a:gd name="connsiteY0" fmla="*/ 0 h 288229"/>
                <a:gd name="connsiteX1" fmla="*/ 67823 w 3783153"/>
                <a:gd name="connsiteY1" fmla="*/ 148483 h 288229"/>
                <a:gd name="connsiteX2" fmla="*/ 668058 w 3783153"/>
                <a:gd name="connsiteY2" fmla="*/ 197412 h 288229"/>
                <a:gd name="connsiteX3" fmla="*/ 975796 w 3783153"/>
                <a:gd name="connsiteY3" fmla="*/ 233756 h 288229"/>
                <a:gd name="connsiteX4" fmla="*/ 1374661 w 3783153"/>
                <a:gd name="connsiteY4" fmla="*/ 252903 h 288229"/>
                <a:gd name="connsiteX5" fmla="*/ 1618261 w 3783153"/>
                <a:gd name="connsiteY5" fmla="*/ 270336 h 288229"/>
                <a:gd name="connsiteX6" fmla="*/ 2063075 w 3783153"/>
                <a:gd name="connsiteY6" fmla="*/ 284180 h 288229"/>
                <a:gd name="connsiteX7" fmla="*/ 2681135 w 3783153"/>
                <a:gd name="connsiteY7" fmla="*/ 276079 h 288229"/>
                <a:gd name="connsiteX8" fmla="*/ 3783153 w 3783153"/>
                <a:gd name="connsiteY8" fmla="*/ 278060 h 288229"/>
                <a:gd name="connsiteX9" fmla="*/ 3120624 w 3783153"/>
                <a:gd name="connsiteY9" fmla="*/ 22387 h 288229"/>
                <a:gd name="connsiteX10" fmla="*/ 2870819 w 3783153"/>
                <a:gd name="connsiteY10" fmla="*/ 176147 h 288229"/>
                <a:gd name="connsiteX11" fmla="*/ 2196061 w 3783153"/>
                <a:gd name="connsiteY11" fmla="*/ 153015 h 288229"/>
                <a:gd name="connsiteX12" fmla="*/ 1658923 w 3783153"/>
                <a:gd name="connsiteY12" fmla="*/ 135631 h 288229"/>
                <a:gd name="connsiteX13" fmla="*/ 947161 w 3783153"/>
                <a:gd name="connsiteY13" fmla="*/ 82253 h 288229"/>
                <a:gd name="connsiteX14" fmla="*/ 0 w 3783153"/>
                <a:gd name="connsiteY14" fmla="*/ 0 h 288229"/>
                <a:gd name="connsiteX0" fmla="*/ 0 w 3783153"/>
                <a:gd name="connsiteY0" fmla="*/ 0 h 288229"/>
                <a:gd name="connsiteX1" fmla="*/ 67823 w 3783153"/>
                <a:gd name="connsiteY1" fmla="*/ 148483 h 288229"/>
                <a:gd name="connsiteX2" fmla="*/ 668058 w 3783153"/>
                <a:gd name="connsiteY2" fmla="*/ 197412 h 288229"/>
                <a:gd name="connsiteX3" fmla="*/ 975796 w 3783153"/>
                <a:gd name="connsiteY3" fmla="*/ 233756 h 288229"/>
                <a:gd name="connsiteX4" fmla="*/ 1374661 w 3783153"/>
                <a:gd name="connsiteY4" fmla="*/ 252903 h 288229"/>
                <a:gd name="connsiteX5" fmla="*/ 1618261 w 3783153"/>
                <a:gd name="connsiteY5" fmla="*/ 270336 h 288229"/>
                <a:gd name="connsiteX6" fmla="*/ 2063075 w 3783153"/>
                <a:gd name="connsiteY6" fmla="*/ 284180 h 288229"/>
                <a:gd name="connsiteX7" fmla="*/ 2681135 w 3783153"/>
                <a:gd name="connsiteY7" fmla="*/ 276079 h 288229"/>
                <a:gd name="connsiteX8" fmla="*/ 3783153 w 3783153"/>
                <a:gd name="connsiteY8" fmla="*/ 278060 h 288229"/>
                <a:gd name="connsiteX9" fmla="*/ 3138193 w 3783153"/>
                <a:gd name="connsiteY9" fmla="*/ 147560 h 288229"/>
                <a:gd name="connsiteX10" fmla="*/ 2870819 w 3783153"/>
                <a:gd name="connsiteY10" fmla="*/ 176147 h 288229"/>
                <a:gd name="connsiteX11" fmla="*/ 2196061 w 3783153"/>
                <a:gd name="connsiteY11" fmla="*/ 153015 h 288229"/>
                <a:gd name="connsiteX12" fmla="*/ 1658923 w 3783153"/>
                <a:gd name="connsiteY12" fmla="*/ 135631 h 288229"/>
                <a:gd name="connsiteX13" fmla="*/ 947161 w 3783153"/>
                <a:gd name="connsiteY13" fmla="*/ 82253 h 288229"/>
                <a:gd name="connsiteX14" fmla="*/ 0 w 3783153"/>
                <a:gd name="connsiteY14" fmla="*/ 0 h 288229"/>
                <a:gd name="connsiteX0" fmla="*/ 0 w 3783153"/>
                <a:gd name="connsiteY0" fmla="*/ 0 h 288229"/>
                <a:gd name="connsiteX1" fmla="*/ 67823 w 3783153"/>
                <a:gd name="connsiteY1" fmla="*/ 148483 h 288229"/>
                <a:gd name="connsiteX2" fmla="*/ 668058 w 3783153"/>
                <a:gd name="connsiteY2" fmla="*/ 197412 h 288229"/>
                <a:gd name="connsiteX3" fmla="*/ 975796 w 3783153"/>
                <a:gd name="connsiteY3" fmla="*/ 233756 h 288229"/>
                <a:gd name="connsiteX4" fmla="*/ 1374661 w 3783153"/>
                <a:gd name="connsiteY4" fmla="*/ 252903 h 288229"/>
                <a:gd name="connsiteX5" fmla="*/ 1618261 w 3783153"/>
                <a:gd name="connsiteY5" fmla="*/ 270336 h 288229"/>
                <a:gd name="connsiteX6" fmla="*/ 2063075 w 3783153"/>
                <a:gd name="connsiteY6" fmla="*/ 284180 h 288229"/>
                <a:gd name="connsiteX7" fmla="*/ 2681135 w 3783153"/>
                <a:gd name="connsiteY7" fmla="*/ 276079 h 288229"/>
                <a:gd name="connsiteX8" fmla="*/ 3783153 w 3783153"/>
                <a:gd name="connsiteY8" fmla="*/ 278060 h 288229"/>
                <a:gd name="connsiteX9" fmla="*/ 3138193 w 3783153"/>
                <a:gd name="connsiteY9" fmla="*/ 147560 h 288229"/>
                <a:gd name="connsiteX10" fmla="*/ 2870819 w 3783153"/>
                <a:gd name="connsiteY10" fmla="*/ 176147 h 288229"/>
                <a:gd name="connsiteX11" fmla="*/ 2196061 w 3783153"/>
                <a:gd name="connsiteY11" fmla="*/ 153015 h 288229"/>
                <a:gd name="connsiteX12" fmla="*/ 1658923 w 3783153"/>
                <a:gd name="connsiteY12" fmla="*/ 135631 h 288229"/>
                <a:gd name="connsiteX13" fmla="*/ 947161 w 3783153"/>
                <a:gd name="connsiteY13" fmla="*/ 82253 h 288229"/>
                <a:gd name="connsiteX14" fmla="*/ 0 w 3783153"/>
                <a:gd name="connsiteY14" fmla="*/ 0 h 288229"/>
                <a:gd name="connsiteX0" fmla="*/ 0 w 3783153"/>
                <a:gd name="connsiteY0" fmla="*/ 0 h 288229"/>
                <a:gd name="connsiteX1" fmla="*/ 67823 w 3783153"/>
                <a:gd name="connsiteY1" fmla="*/ 148483 h 288229"/>
                <a:gd name="connsiteX2" fmla="*/ 668058 w 3783153"/>
                <a:gd name="connsiteY2" fmla="*/ 197412 h 288229"/>
                <a:gd name="connsiteX3" fmla="*/ 975796 w 3783153"/>
                <a:gd name="connsiteY3" fmla="*/ 233756 h 288229"/>
                <a:gd name="connsiteX4" fmla="*/ 1374661 w 3783153"/>
                <a:gd name="connsiteY4" fmla="*/ 252903 h 288229"/>
                <a:gd name="connsiteX5" fmla="*/ 1618261 w 3783153"/>
                <a:gd name="connsiteY5" fmla="*/ 270336 h 288229"/>
                <a:gd name="connsiteX6" fmla="*/ 2063075 w 3783153"/>
                <a:gd name="connsiteY6" fmla="*/ 284180 h 288229"/>
                <a:gd name="connsiteX7" fmla="*/ 2681135 w 3783153"/>
                <a:gd name="connsiteY7" fmla="*/ 276079 h 288229"/>
                <a:gd name="connsiteX8" fmla="*/ 3783153 w 3783153"/>
                <a:gd name="connsiteY8" fmla="*/ 278060 h 288229"/>
                <a:gd name="connsiteX9" fmla="*/ 3138193 w 3783153"/>
                <a:gd name="connsiteY9" fmla="*/ 147560 h 288229"/>
                <a:gd name="connsiteX10" fmla="*/ 2870819 w 3783153"/>
                <a:gd name="connsiteY10" fmla="*/ 176147 h 288229"/>
                <a:gd name="connsiteX11" fmla="*/ 2196061 w 3783153"/>
                <a:gd name="connsiteY11" fmla="*/ 153015 h 288229"/>
                <a:gd name="connsiteX12" fmla="*/ 1658923 w 3783153"/>
                <a:gd name="connsiteY12" fmla="*/ 135631 h 288229"/>
                <a:gd name="connsiteX13" fmla="*/ 947161 w 3783153"/>
                <a:gd name="connsiteY13" fmla="*/ 82253 h 288229"/>
                <a:gd name="connsiteX14" fmla="*/ 0 w 3783153"/>
                <a:gd name="connsiteY14" fmla="*/ 0 h 288229"/>
                <a:gd name="connsiteX0" fmla="*/ 0 w 3797770"/>
                <a:gd name="connsiteY0" fmla="*/ 0 h 284440"/>
                <a:gd name="connsiteX1" fmla="*/ 67823 w 3797770"/>
                <a:gd name="connsiteY1" fmla="*/ 148483 h 284440"/>
                <a:gd name="connsiteX2" fmla="*/ 668058 w 3797770"/>
                <a:gd name="connsiteY2" fmla="*/ 197412 h 284440"/>
                <a:gd name="connsiteX3" fmla="*/ 975796 w 3797770"/>
                <a:gd name="connsiteY3" fmla="*/ 233756 h 284440"/>
                <a:gd name="connsiteX4" fmla="*/ 1374661 w 3797770"/>
                <a:gd name="connsiteY4" fmla="*/ 252903 h 284440"/>
                <a:gd name="connsiteX5" fmla="*/ 1618261 w 3797770"/>
                <a:gd name="connsiteY5" fmla="*/ 270336 h 284440"/>
                <a:gd name="connsiteX6" fmla="*/ 2063075 w 3797770"/>
                <a:gd name="connsiteY6" fmla="*/ 284180 h 284440"/>
                <a:gd name="connsiteX7" fmla="*/ 2681135 w 3797770"/>
                <a:gd name="connsiteY7" fmla="*/ 276079 h 284440"/>
                <a:gd name="connsiteX8" fmla="*/ 3514168 w 3797770"/>
                <a:gd name="connsiteY8" fmla="*/ 275823 h 284440"/>
                <a:gd name="connsiteX9" fmla="*/ 3783153 w 3797770"/>
                <a:gd name="connsiteY9" fmla="*/ 278060 h 284440"/>
                <a:gd name="connsiteX10" fmla="*/ 3138193 w 3797770"/>
                <a:gd name="connsiteY10" fmla="*/ 147560 h 284440"/>
                <a:gd name="connsiteX11" fmla="*/ 2870819 w 3797770"/>
                <a:gd name="connsiteY11" fmla="*/ 176147 h 284440"/>
                <a:gd name="connsiteX12" fmla="*/ 2196061 w 3797770"/>
                <a:gd name="connsiteY12" fmla="*/ 153015 h 284440"/>
                <a:gd name="connsiteX13" fmla="*/ 1658923 w 3797770"/>
                <a:gd name="connsiteY13" fmla="*/ 135631 h 284440"/>
                <a:gd name="connsiteX14" fmla="*/ 947161 w 3797770"/>
                <a:gd name="connsiteY14" fmla="*/ 82253 h 284440"/>
                <a:gd name="connsiteX15" fmla="*/ 0 w 3797770"/>
                <a:gd name="connsiteY15" fmla="*/ 0 h 284440"/>
                <a:gd name="connsiteX0" fmla="*/ 0 w 3771417"/>
                <a:gd name="connsiteY0" fmla="*/ 0 h 338086"/>
                <a:gd name="connsiteX1" fmla="*/ 41470 w 3771417"/>
                <a:gd name="connsiteY1" fmla="*/ 202129 h 338086"/>
                <a:gd name="connsiteX2" fmla="*/ 641705 w 3771417"/>
                <a:gd name="connsiteY2" fmla="*/ 251058 h 338086"/>
                <a:gd name="connsiteX3" fmla="*/ 949443 w 3771417"/>
                <a:gd name="connsiteY3" fmla="*/ 287402 h 338086"/>
                <a:gd name="connsiteX4" fmla="*/ 1348308 w 3771417"/>
                <a:gd name="connsiteY4" fmla="*/ 306549 h 338086"/>
                <a:gd name="connsiteX5" fmla="*/ 1591908 w 3771417"/>
                <a:gd name="connsiteY5" fmla="*/ 323982 h 338086"/>
                <a:gd name="connsiteX6" fmla="*/ 2036722 w 3771417"/>
                <a:gd name="connsiteY6" fmla="*/ 337826 h 338086"/>
                <a:gd name="connsiteX7" fmla="*/ 2654782 w 3771417"/>
                <a:gd name="connsiteY7" fmla="*/ 329725 h 338086"/>
                <a:gd name="connsiteX8" fmla="*/ 3487815 w 3771417"/>
                <a:gd name="connsiteY8" fmla="*/ 329469 h 338086"/>
                <a:gd name="connsiteX9" fmla="*/ 3756800 w 3771417"/>
                <a:gd name="connsiteY9" fmla="*/ 331706 h 338086"/>
                <a:gd name="connsiteX10" fmla="*/ 3111840 w 3771417"/>
                <a:gd name="connsiteY10" fmla="*/ 201206 h 338086"/>
                <a:gd name="connsiteX11" fmla="*/ 2844466 w 3771417"/>
                <a:gd name="connsiteY11" fmla="*/ 229793 h 338086"/>
                <a:gd name="connsiteX12" fmla="*/ 2169708 w 3771417"/>
                <a:gd name="connsiteY12" fmla="*/ 206661 h 338086"/>
                <a:gd name="connsiteX13" fmla="*/ 1632570 w 3771417"/>
                <a:gd name="connsiteY13" fmla="*/ 189277 h 338086"/>
                <a:gd name="connsiteX14" fmla="*/ 920808 w 3771417"/>
                <a:gd name="connsiteY14" fmla="*/ 135899 h 338086"/>
                <a:gd name="connsiteX15" fmla="*/ 0 w 3771417"/>
                <a:gd name="connsiteY15" fmla="*/ 0 h 338086"/>
                <a:gd name="connsiteX0" fmla="*/ 90297 w 3861714"/>
                <a:gd name="connsiteY0" fmla="*/ 0 h 338086"/>
                <a:gd name="connsiteX1" fmla="*/ 0 w 3861714"/>
                <a:gd name="connsiteY1" fmla="*/ 157424 h 338086"/>
                <a:gd name="connsiteX2" fmla="*/ 732002 w 3861714"/>
                <a:gd name="connsiteY2" fmla="*/ 251058 h 338086"/>
                <a:gd name="connsiteX3" fmla="*/ 1039740 w 3861714"/>
                <a:gd name="connsiteY3" fmla="*/ 287402 h 338086"/>
                <a:gd name="connsiteX4" fmla="*/ 1438605 w 3861714"/>
                <a:gd name="connsiteY4" fmla="*/ 306549 h 338086"/>
                <a:gd name="connsiteX5" fmla="*/ 1682205 w 3861714"/>
                <a:gd name="connsiteY5" fmla="*/ 323982 h 338086"/>
                <a:gd name="connsiteX6" fmla="*/ 2127019 w 3861714"/>
                <a:gd name="connsiteY6" fmla="*/ 337826 h 338086"/>
                <a:gd name="connsiteX7" fmla="*/ 2745079 w 3861714"/>
                <a:gd name="connsiteY7" fmla="*/ 329725 h 338086"/>
                <a:gd name="connsiteX8" fmla="*/ 3578112 w 3861714"/>
                <a:gd name="connsiteY8" fmla="*/ 329469 h 338086"/>
                <a:gd name="connsiteX9" fmla="*/ 3847097 w 3861714"/>
                <a:gd name="connsiteY9" fmla="*/ 331706 h 338086"/>
                <a:gd name="connsiteX10" fmla="*/ 3202137 w 3861714"/>
                <a:gd name="connsiteY10" fmla="*/ 201206 h 338086"/>
                <a:gd name="connsiteX11" fmla="*/ 2934763 w 3861714"/>
                <a:gd name="connsiteY11" fmla="*/ 229793 h 338086"/>
                <a:gd name="connsiteX12" fmla="*/ 2260005 w 3861714"/>
                <a:gd name="connsiteY12" fmla="*/ 206661 h 338086"/>
                <a:gd name="connsiteX13" fmla="*/ 1722867 w 3861714"/>
                <a:gd name="connsiteY13" fmla="*/ 189277 h 338086"/>
                <a:gd name="connsiteX14" fmla="*/ 1011105 w 3861714"/>
                <a:gd name="connsiteY14" fmla="*/ 135899 h 338086"/>
                <a:gd name="connsiteX15" fmla="*/ 90297 w 3861714"/>
                <a:gd name="connsiteY15" fmla="*/ 0 h 338086"/>
                <a:gd name="connsiteX0" fmla="*/ 178142 w 3861714"/>
                <a:gd name="connsiteY0" fmla="*/ 0 h 293381"/>
                <a:gd name="connsiteX1" fmla="*/ 0 w 3861714"/>
                <a:gd name="connsiteY1" fmla="*/ 112719 h 293381"/>
                <a:gd name="connsiteX2" fmla="*/ 732002 w 3861714"/>
                <a:gd name="connsiteY2" fmla="*/ 206353 h 293381"/>
                <a:gd name="connsiteX3" fmla="*/ 1039740 w 3861714"/>
                <a:gd name="connsiteY3" fmla="*/ 242697 h 293381"/>
                <a:gd name="connsiteX4" fmla="*/ 1438605 w 3861714"/>
                <a:gd name="connsiteY4" fmla="*/ 261844 h 293381"/>
                <a:gd name="connsiteX5" fmla="*/ 1682205 w 3861714"/>
                <a:gd name="connsiteY5" fmla="*/ 279277 h 293381"/>
                <a:gd name="connsiteX6" fmla="*/ 2127019 w 3861714"/>
                <a:gd name="connsiteY6" fmla="*/ 293121 h 293381"/>
                <a:gd name="connsiteX7" fmla="*/ 2745079 w 3861714"/>
                <a:gd name="connsiteY7" fmla="*/ 285020 h 293381"/>
                <a:gd name="connsiteX8" fmla="*/ 3578112 w 3861714"/>
                <a:gd name="connsiteY8" fmla="*/ 284764 h 293381"/>
                <a:gd name="connsiteX9" fmla="*/ 3847097 w 3861714"/>
                <a:gd name="connsiteY9" fmla="*/ 287001 h 293381"/>
                <a:gd name="connsiteX10" fmla="*/ 3202137 w 3861714"/>
                <a:gd name="connsiteY10" fmla="*/ 156501 h 293381"/>
                <a:gd name="connsiteX11" fmla="*/ 2934763 w 3861714"/>
                <a:gd name="connsiteY11" fmla="*/ 185088 h 293381"/>
                <a:gd name="connsiteX12" fmla="*/ 2260005 w 3861714"/>
                <a:gd name="connsiteY12" fmla="*/ 161956 h 293381"/>
                <a:gd name="connsiteX13" fmla="*/ 1722867 w 3861714"/>
                <a:gd name="connsiteY13" fmla="*/ 144572 h 293381"/>
                <a:gd name="connsiteX14" fmla="*/ 1011105 w 3861714"/>
                <a:gd name="connsiteY14" fmla="*/ 91194 h 293381"/>
                <a:gd name="connsiteX15" fmla="*/ 178142 w 3861714"/>
                <a:gd name="connsiteY15" fmla="*/ 0 h 293381"/>
                <a:gd name="connsiteX0" fmla="*/ 178142 w 3861714"/>
                <a:gd name="connsiteY0" fmla="*/ 606201 h 899582"/>
                <a:gd name="connsiteX1" fmla="*/ 0 w 3861714"/>
                <a:gd name="connsiteY1" fmla="*/ 718920 h 899582"/>
                <a:gd name="connsiteX2" fmla="*/ 732002 w 3861714"/>
                <a:gd name="connsiteY2" fmla="*/ 812554 h 899582"/>
                <a:gd name="connsiteX3" fmla="*/ 1039740 w 3861714"/>
                <a:gd name="connsiteY3" fmla="*/ 848898 h 899582"/>
                <a:gd name="connsiteX4" fmla="*/ 1438605 w 3861714"/>
                <a:gd name="connsiteY4" fmla="*/ 868045 h 899582"/>
                <a:gd name="connsiteX5" fmla="*/ 1682205 w 3861714"/>
                <a:gd name="connsiteY5" fmla="*/ 885478 h 899582"/>
                <a:gd name="connsiteX6" fmla="*/ 2127019 w 3861714"/>
                <a:gd name="connsiteY6" fmla="*/ 899322 h 899582"/>
                <a:gd name="connsiteX7" fmla="*/ 2745079 w 3861714"/>
                <a:gd name="connsiteY7" fmla="*/ 891221 h 899582"/>
                <a:gd name="connsiteX8" fmla="*/ 3578112 w 3861714"/>
                <a:gd name="connsiteY8" fmla="*/ 890965 h 899582"/>
                <a:gd name="connsiteX9" fmla="*/ 3847097 w 3861714"/>
                <a:gd name="connsiteY9" fmla="*/ 893202 h 899582"/>
                <a:gd name="connsiteX10" fmla="*/ 3202137 w 3861714"/>
                <a:gd name="connsiteY10" fmla="*/ 762702 h 899582"/>
                <a:gd name="connsiteX11" fmla="*/ 2934763 w 3861714"/>
                <a:gd name="connsiteY11" fmla="*/ 791289 h 899582"/>
                <a:gd name="connsiteX12" fmla="*/ 2260005 w 3861714"/>
                <a:gd name="connsiteY12" fmla="*/ 768157 h 899582"/>
                <a:gd name="connsiteX13" fmla="*/ 1722867 w 3861714"/>
                <a:gd name="connsiteY13" fmla="*/ 750773 h 899582"/>
                <a:gd name="connsiteX14" fmla="*/ 1766569 w 3861714"/>
                <a:gd name="connsiteY14" fmla="*/ 0 h 899582"/>
                <a:gd name="connsiteX15" fmla="*/ 178142 w 3861714"/>
                <a:gd name="connsiteY15" fmla="*/ 606201 h 899582"/>
                <a:gd name="connsiteX0" fmla="*/ 178142 w 3861714"/>
                <a:gd name="connsiteY0" fmla="*/ 606201 h 899582"/>
                <a:gd name="connsiteX1" fmla="*/ 0 w 3861714"/>
                <a:gd name="connsiteY1" fmla="*/ 718920 h 899582"/>
                <a:gd name="connsiteX2" fmla="*/ 732002 w 3861714"/>
                <a:gd name="connsiteY2" fmla="*/ 812554 h 899582"/>
                <a:gd name="connsiteX3" fmla="*/ 1039740 w 3861714"/>
                <a:gd name="connsiteY3" fmla="*/ 848898 h 899582"/>
                <a:gd name="connsiteX4" fmla="*/ 1438605 w 3861714"/>
                <a:gd name="connsiteY4" fmla="*/ 868045 h 899582"/>
                <a:gd name="connsiteX5" fmla="*/ 1682205 w 3861714"/>
                <a:gd name="connsiteY5" fmla="*/ 885478 h 899582"/>
                <a:gd name="connsiteX6" fmla="*/ 2127019 w 3861714"/>
                <a:gd name="connsiteY6" fmla="*/ 899322 h 899582"/>
                <a:gd name="connsiteX7" fmla="*/ 2745079 w 3861714"/>
                <a:gd name="connsiteY7" fmla="*/ 891221 h 899582"/>
                <a:gd name="connsiteX8" fmla="*/ 3578112 w 3861714"/>
                <a:gd name="connsiteY8" fmla="*/ 890965 h 899582"/>
                <a:gd name="connsiteX9" fmla="*/ 3847097 w 3861714"/>
                <a:gd name="connsiteY9" fmla="*/ 893202 h 899582"/>
                <a:gd name="connsiteX10" fmla="*/ 3202137 w 3861714"/>
                <a:gd name="connsiteY10" fmla="*/ 762702 h 899582"/>
                <a:gd name="connsiteX11" fmla="*/ 2934763 w 3861714"/>
                <a:gd name="connsiteY11" fmla="*/ 791289 h 899582"/>
                <a:gd name="connsiteX12" fmla="*/ 2260005 w 3861714"/>
                <a:gd name="connsiteY12" fmla="*/ 768157 h 899582"/>
                <a:gd name="connsiteX13" fmla="*/ 1863419 w 3861714"/>
                <a:gd name="connsiteY13" fmla="*/ 536190 h 899582"/>
                <a:gd name="connsiteX14" fmla="*/ 1766569 w 3861714"/>
                <a:gd name="connsiteY14" fmla="*/ 0 h 899582"/>
                <a:gd name="connsiteX15" fmla="*/ 178142 w 3861714"/>
                <a:gd name="connsiteY15" fmla="*/ 606201 h 899582"/>
                <a:gd name="connsiteX0" fmla="*/ 178142 w 3861714"/>
                <a:gd name="connsiteY0" fmla="*/ 606201 h 899582"/>
                <a:gd name="connsiteX1" fmla="*/ 0 w 3861714"/>
                <a:gd name="connsiteY1" fmla="*/ 718920 h 899582"/>
                <a:gd name="connsiteX2" fmla="*/ 732002 w 3861714"/>
                <a:gd name="connsiteY2" fmla="*/ 812554 h 899582"/>
                <a:gd name="connsiteX3" fmla="*/ 1039740 w 3861714"/>
                <a:gd name="connsiteY3" fmla="*/ 848898 h 899582"/>
                <a:gd name="connsiteX4" fmla="*/ 1438605 w 3861714"/>
                <a:gd name="connsiteY4" fmla="*/ 868045 h 899582"/>
                <a:gd name="connsiteX5" fmla="*/ 1682205 w 3861714"/>
                <a:gd name="connsiteY5" fmla="*/ 885478 h 899582"/>
                <a:gd name="connsiteX6" fmla="*/ 2127019 w 3861714"/>
                <a:gd name="connsiteY6" fmla="*/ 899322 h 899582"/>
                <a:gd name="connsiteX7" fmla="*/ 2745079 w 3861714"/>
                <a:gd name="connsiteY7" fmla="*/ 891221 h 899582"/>
                <a:gd name="connsiteX8" fmla="*/ 3578112 w 3861714"/>
                <a:gd name="connsiteY8" fmla="*/ 890965 h 899582"/>
                <a:gd name="connsiteX9" fmla="*/ 3847097 w 3861714"/>
                <a:gd name="connsiteY9" fmla="*/ 893202 h 899582"/>
                <a:gd name="connsiteX10" fmla="*/ 3202137 w 3861714"/>
                <a:gd name="connsiteY10" fmla="*/ 762702 h 899582"/>
                <a:gd name="connsiteX11" fmla="*/ 2934763 w 3861714"/>
                <a:gd name="connsiteY11" fmla="*/ 791289 h 899582"/>
                <a:gd name="connsiteX12" fmla="*/ 2260005 w 3861714"/>
                <a:gd name="connsiteY12" fmla="*/ 768157 h 899582"/>
                <a:gd name="connsiteX13" fmla="*/ 1863419 w 3861714"/>
                <a:gd name="connsiteY13" fmla="*/ 536190 h 899582"/>
                <a:gd name="connsiteX14" fmla="*/ 1766569 w 3861714"/>
                <a:gd name="connsiteY14" fmla="*/ 0 h 899582"/>
                <a:gd name="connsiteX15" fmla="*/ 178142 w 3861714"/>
                <a:gd name="connsiteY15" fmla="*/ 606201 h 899582"/>
                <a:gd name="connsiteX0" fmla="*/ 178142 w 3861714"/>
                <a:gd name="connsiteY0" fmla="*/ 606201 h 899582"/>
                <a:gd name="connsiteX1" fmla="*/ 0 w 3861714"/>
                <a:gd name="connsiteY1" fmla="*/ 718920 h 899582"/>
                <a:gd name="connsiteX2" fmla="*/ 732002 w 3861714"/>
                <a:gd name="connsiteY2" fmla="*/ 812554 h 899582"/>
                <a:gd name="connsiteX3" fmla="*/ 1039740 w 3861714"/>
                <a:gd name="connsiteY3" fmla="*/ 848898 h 899582"/>
                <a:gd name="connsiteX4" fmla="*/ 1473743 w 3861714"/>
                <a:gd name="connsiteY4" fmla="*/ 760753 h 899582"/>
                <a:gd name="connsiteX5" fmla="*/ 1682205 w 3861714"/>
                <a:gd name="connsiteY5" fmla="*/ 885478 h 899582"/>
                <a:gd name="connsiteX6" fmla="*/ 2127019 w 3861714"/>
                <a:gd name="connsiteY6" fmla="*/ 899322 h 899582"/>
                <a:gd name="connsiteX7" fmla="*/ 2745079 w 3861714"/>
                <a:gd name="connsiteY7" fmla="*/ 891221 h 899582"/>
                <a:gd name="connsiteX8" fmla="*/ 3578112 w 3861714"/>
                <a:gd name="connsiteY8" fmla="*/ 890965 h 899582"/>
                <a:gd name="connsiteX9" fmla="*/ 3847097 w 3861714"/>
                <a:gd name="connsiteY9" fmla="*/ 893202 h 899582"/>
                <a:gd name="connsiteX10" fmla="*/ 3202137 w 3861714"/>
                <a:gd name="connsiteY10" fmla="*/ 762702 h 899582"/>
                <a:gd name="connsiteX11" fmla="*/ 2934763 w 3861714"/>
                <a:gd name="connsiteY11" fmla="*/ 791289 h 899582"/>
                <a:gd name="connsiteX12" fmla="*/ 2260005 w 3861714"/>
                <a:gd name="connsiteY12" fmla="*/ 768157 h 899582"/>
                <a:gd name="connsiteX13" fmla="*/ 1863419 w 3861714"/>
                <a:gd name="connsiteY13" fmla="*/ 536190 h 899582"/>
                <a:gd name="connsiteX14" fmla="*/ 1766569 w 3861714"/>
                <a:gd name="connsiteY14" fmla="*/ 0 h 899582"/>
                <a:gd name="connsiteX15" fmla="*/ 178142 w 3861714"/>
                <a:gd name="connsiteY15" fmla="*/ 606201 h 899582"/>
                <a:gd name="connsiteX0" fmla="*/ 178142 w 3861714"/>
                <a:gd name="connsiteY0" fmla="*/ 606201 h 899582"/>
                <a:gd name="connsiteX1" fmla="*/ 0 w 3861714"/>
                <a:gd name="connsiteY1" fmla="*/ 718920 h 899582"/>
                <a:gd name="connsiteX2" fmla="*/ 732002 w 3861714"/>
                <a:gd name="connsiteY2" fmla="*/ 812554 h 899582"/>
                <a:gd name="connsiteX3" fmla="*/ 1039740 w 3861714"/>
                <a:gd name="connsiteY3" fmla="*/ 768429 h 899582"/>
                <a:gd name="connsiteX4" fmla="*/ 1473743 w 3861714"/>
                <a:gd name="connsiteY4" fmla="*/ 760753 h 899582"/>
                <a:gd name="connsiteX5" fmla="*/ 1682205 w 3861714"/>
                <a:gd name="connsiteY5" fmla="*/ 885478 h 899582"/>
                <a:gd name="connsiteX6" fmla="*/ 2127019 w 3861714"/>
                <a:gd name="connsiteY6" fmla="*/ 899322 h 899582"/>
                <a:gd name="connsiteX7" fmla="*/ 2745079 w 3861714"/>
                <a:gd name="connsiteY7" fmla="*/ 891221 h 899582"/>
                <a:gd name="connsiteX8" fmla="*/ 3578112 w 3861714"/>
                <a:gd name="connsiteY8" fmla="*/ 890965 h 899582"/>
                <a:gd name="connsiteX9" fmla="*/ 3847097 w 3861714"/>
                <a:gd name="connsiteY9" fmla="*/ 893202 h 899582"/>
                <a:gd name="connsiteX10" fmla="*/ 3202137 w 3861714"/>
                <a:gd name="connsiteY10" fmla="*/ 762702 h 899582"/>
                <a:gd name="connsiteX11" fmla="*/ 2934763 w 3861714"/>
                <a:gd name="connsiteY11" fmla="*/ 791289 h 899582"/>
                <a:gd name="connsiteX12" fmla="*/ 2260005 w 3861714"/>
                <a:gd name="connsiteY12" fmla="*/ 768157 h 899582"/>
                <a:gd name="connsiteX13" fmla="*/ 1863419 w 3861714"/>
                <a:gd name="connsiteY13" fmla="*/ 536190 h 899582"/>
                <a:gd name="connsiteX14" fmla="*/ 1766569 w 3861714"/>
                <a:gd name="connsiteY14" fmla="*/ 0 h 899582"/>
                <a:gd name="connsiteX15" fmla="*/ 178142 w 3861714"/>
                <a:gd name="connsiteY15" fmla="*/ 606201 h 899582"/>
                <a:gd name="connsiteX0" fmla="*/ 178142 w 3861714"/>
                <a:gd name="connsiteY0" fmla="*/ 606201 h 899582"/>
                <a:gd name="connsiteX1" fmla="*/ 0 w 3861714"/>
                <a:gd name="connsiteY1" fmla="*/ 718920 h 899582"/>
                <a:gd name="connsiteX2" fmla="*/ 749571 w 3861714"/>
                <a:gd name="connsiteY2" fmla="*/ 758908 h 899582"/>
                <a:gd name="connsiteX3" fmla="*/ 1039740 w 3861714"/>
                <a:gd name="connsiteY3" fmla="*/ 768429 h 899582"/>
                <a:gd name="connsiteX4" fmla="*/ 1473743 w 3861714"/>
                <a:gd name="connsiteY4" fmla="*/ 760753 h 899582"/>
                <a:gd name="connsiteX5" fmla="*/ 1682205 w 3861714"/>
                <a:gd name="connsiteY5" fmla="*/ 885478 h 899582"/>
                <a:gd name="connsiteX6" fmla="*/ 2127019 w 3861714"/>
                <a:gd name="connsiteY6" fmla="*/ 899322 h 899582"/>
                <a:gd name="connsiteX7" fmla="*/ 2745079 w 3861714"/>
                <a:gd name="connsiteY7" fmla="*/ 891221 h 899582"/>
                <a:gd name="connsiteX8" fmla="*/ 3578112 w 3861714"/>
                <a:gd name="connsiteY8" fmla="*/ 890965 h 899582"/>
                <a:gd name="connsiteX9" fmla="*/ 3847097 w 3861714"/>
                <a:gd name="connsiteY9" fmla="*/ 893202 h 899582"/>
                <a:gd name="connsiteX10" fmla="*/ 3202137 w 3861714"/>
                <a:gd name="connsiteY10" fmla="*/ 762702 h 899582"/>
                <a:gd name="connsiteX11" fmla="*/ 2934763 w 3861714"/>
                <a:gd name="connsiteY11" fmla="*/ 791289 h 899582"/>
                <a:gd name="connsiteX12" fmla="*/ 2260005 w 3861714"/>
                <a:gd name="connsiteY12" fmla="*/ 768157 h 899582"/>
                <a:gd name="connsiteX13" fmla="*/ 1863419 w 3861714"/>
                <a:gd name="connsiteY13" fmla="*/ 536190 h 899582"/>
                <a:gd name="connsiteX14" fmla="*/ 1766569 w 3861714"/>
                <a:gd name="connsiteY14" fmla="*/ 0 h 899582"/>
                <a:gd name="connsiteX15" fmla="*/ 178142 w 3861714"/>
                <a:gd name="connsiteY15" fmla="*/ 606201 h 899582"/>
                <a:gd name="connsiteX0" fmla="*/ 178142 w 3861714"/>
                <a:gd name="connsiteY0" fmla="*/ 606201 h 899582"/>
                <a:gd name="connsiteX1" fmla="*/ 0 w 3861714"/>
                <a:gd name="connsiteY1" fmla="*/ 718920 h 899582"/>
                <a:gd name="connsiteX2" fmla="*/ 749571 w 3861714"/>
                <a:gd name="connsiteY2" fmla="*/ 758908 h 899582"/>
                <a:gd name="connsiteX3" fmla="*/ 1039740 w 3861714"/>
                <a:gd name="connsiteY3" fmla="*/ 768429 h 899582"/>
                <a:gd name="connsiteX4" fmla="*/ 1473743 w 3861714"/>
                <a:gd name="connsiteY4" fmla="*/ 760753 h 899582"/>
                <a:gd name="connsiteX5" fmla="*/ 1682205 w 3861714"/>
                <a:gd name="connsiteY5" fmla="*/ 885478 h 899582"/>
                <a:gd name="connsiteX6" fmla="*/ 2127019 w 3861714"/>
                <a:gd name="connsiteY6" fmla="*/ 899322 h 899582"/>
                <a:gd name="connsiteX7" fmla="*/ 2745079 w 3861714"/>
                <a:gd name="connsiteY7" fmla="*/ 891221 h 899582"/>
                <a:gd name="connsiteX8" fmla="*/ 3578112 w 3861714"/>
                <a:gd name="connsiteY8" fmla="*/ 890965 h 899582"/>
                <a:gd name="connsiteX9" fmla="*/ 3847097 w 3861714"/>
                <a:gd name="connsiteY9" fmla="*/ 893202 h 899582"/>
                <a:gd name="connsiteX10" fmla="*/ 3202137 w 3861714"/>
                <a:gd name="connsiteY10" fmla="*/ 762702 h 899582"/>
                <a:gd name="connsiteX11" fmla="*/ 2934763 w 3861714"/>
                <a:gd name="connsiteY11" fmla="*/ 791289 h 899582"/>
                <a:gd name="connsiteX12" fmla="*/ 2260005 w 3861714"/>
                <a:gd name="connsiteY12" fmla="*/ 768157 h 899582"/>
                <a:gd name="connsiteX13" fmla="*/ 1863419 w 3861714"/>
                <a:gd name="connsiteY13" fmla="*/ 536190 h 899582"/>
                <a:gd name="connsiteX14" fmla="*/ 1766569 w 3861714"/>
                <a:gd name="connsiteY14" fmla="*/ 0 h 899582"/>
                <a:gd name="connsiteX15" fmla="*/ 178142 w 3861714"/>
                <a:gd name="connsiteY15" fmla="*/ 606201 h 899582"/>
                <a:gd name="connsiteX0" fmla="*/ 169358 w 3852930"/>
                <a:gd name="connsiteY0" fmla="*/ 606201 h 899582"/>
                <a:gd name="connsiteX1" fmla="*/ 0 w 3852930"/>
                <a:gd name="connsiteY1" fmla="*/ 745743 h 899582"/>
                <a:gd name="connsiteX2" fmla="*/ 740787 w 3852930"/>
                <a:gd name="connsiteY2" fmla="*/ 758908 h 899582"/>
                <a:gd name="connsiteX3" fmla="*/ 1030956 w 3852930"/>
                <a:gd name="connsiteY3" fmla="*/ 768429 h 899582"/>
                <a:gd name="connsiteX4" fmla="*/ 1464959 w 3852930"/>
                <a:gd name="connsiteY4" fmla="*/ 760753 h 899582"/>
                <a:gd name="connsiteX5" fmla="*/ 1673421 w 3852930"/>
                <a:gd name="connsiteY5" fmla="*/ 885478 h 899582"/>
                <a:gd name="connsiteX6" fmla="*/ 2118235 w 3852930"/>
                <a:gd name="connsiteY6" fmla="*/ 899322 h 899582"/>
                <a:gd name="connsiteX7" fmla="*/ 2736295 w 3852930"/>
                <a:gd name="connsiteY7" fmla="*/ 891221 h 899582"/>
                <a:gd name="connsiteX8" fmla="*/ 3569328 w 3852930"/>
                <a:gd name="connsiteY8" fmla="*/ 890965 h 899582"/>
                <a:gd name="connsiteX9" fmla="*/ 3838313 w 3852930"/>
                <a:gd name="connsiteY9" fmla="*/ 893202 h 899582"/>
                <a:gd name="connsiteX10" fmla="*/ 3193353 w 3852930"/>
                <a:gd name="connsiteY10" fmla="*/ 762702 h 899582"/>
                <a:gd name="connsiteX11" fmla="*/ 2925979 w 3852930"/>
                <a:gd name="connsiteY11" fmla="*/ 791289 h 899582"/>
                <a:gd name="connsiteX12" fmla="*/ 2251221 w 3852930"/>
                <a:gd name="connsiteY12" fmla="*/ 768157 h 899582"/>
                <a:gd name="connsiteX13" fmla="*/ 1854635 w 3852930"/>
                <a:gd name="connsiteY13" fmla="*/ 536190 h 899582"/>
                <a:gd name="connsiteX14" fmla="*/ 1757785 w 3852930"/>
                <a:gd name="connsiteY14" fmla="*/ 0 h 899582"/>
                <a:gd name="connsiteX15" fmla="*/ 169358 w 3852930"/>
                <a:gd name="connsiteY15" fmla="*/ 606201 h 899582"/>
                <a:gd name="connsiteX0" fmla="*/ 169358 w 3852930"/>
                <a:gd name="connsiteY0" fmla="*/ 606201 h 899582"/>
                <a:gd name="connsiteX1" fmla="*/ 0 w 3852930"/>
                <a:gd name="connsiteY1" fmla="*/ 745743 h 899582"/>
                <a:gd name="connsiteX2" fmla="*/ 740787 w 3852930"/>
                <a:gd name="connsiteY2" fmla="*/ 758908 h 899582"/>
                <a:gd name="connsiteX3" fmla="*/ 1030956 w 3852930"/>
                <a:gd name="connsiteY3" fmla="*/ 768429 h 899582"/>
                <a:gd name="connsiteX4" fmla="*/ 1315623 w 3852930"/>
                <a:gd name="connsiteY4" fmla="*/ 787576 h 899582"/>
                <a:gd name="connsiteX5" fmla="*/ 1673421 w 3852930"/>
                <a:gd name="connsiteY5" fmla="*/ 885478 h 899582"/>
                <a:gd name="connsiteX6" fmla="*/ 2118235 w 3852930"/>
                <a:gd name="connsiteY6" fmla="*/ 899322 h 899582"/>
                <a:gd name="connsiteX7" fmla="*/ 2736295 w 3852930"/>
                <a:gd name="connsiteY7" fmla="*/ 891221 h 899582"/>
                <a:gd name="connsiteX8" fmla="*/ 3569328 w 3852930"/>
                <a:gd name="connsiteY8" fmla="*/ 890965 h 899582"/>
                <a:gd name="connsiteX9" fmla="*/ 3838313 w 3852930"/>
                <a:gd name="connsiteY9" fmla="*/ 893202 h 899582"/>
                <a:gd name="connsiteX10" fmla="*/ 3193353 w 3852930"/>
                <a:gd name="connsiteY10" fmla="*/ 762702 h 899582"/>
                <a:gd name="connsiteX11" fmla="*/ 2925979 w 3852930"/>
                <a:gd name="connsiteY11" fmla="*/ 791289 h 899582"/>
                <a:gd name="connsiteX12" fmla="*/ 2251221 w 3852930"/>
                <a:gd name="connsiteY12" fmla="*/ 768157 h 899582"/>
                <a:gd name="connsiteX13" fmla="*/ 1854635 w 3852930"/>
                <a:gd name="connsiteY13" fmla="*/ 536190 h 899582"/>
                <a:gd name="connsiteX14" fmla="*/ 1757785 w 3852930"/>
                <a:gd name="connsiteY14" fmla="*/ 0 h 899582"/>
                <a:gd name="connsiteX15" fmla="*/ 169358 w 3852930"/>
                <a:gd name="connsiteY15" fmla="*/ 606201 h 899582"/>
                <a:gd name="connsiteX0" fmla="*/ 169358 w 3852930"/>
                <a:gd name="connsiteY0" fmla="*/ 606201 h 899582"/>
                <a:gd name="connsiteX1" fmla="*/ 0 w 3852930"/>
                <a:gd name="connsiteY1" fmla="*/ 745743 h 899582"/>
                <a:gd name="connsiteX2" fmla="*/ 740787 w 3852930"/>
                <a:gd name="connsiteY2" fmla="*/ 758908 h 899582"/>
                <a:gd name="connsiteX3" fmla="*/ 1030956 w 3852930"/>
                <a:gd name="connsiteY3" fmla="*/ 768429 h 899582"/>
                <a:gd name="connsiteX4" fmla="*/ 1315623 w 3852930"/>
                <a:gd name="connsiteY4" fmla="*/ 787576 h 899582"/>
                <a:gd name="connsiteX5" fmla="*/ 1752481 w 3852930"/>
                <a:gd name="connsiteY5" fmla="*/ 796069 h 899582"/>
                <a:gd name="connsiteX6" fmla="*/ 2118235 w 3852930"/>
                <a:gd name="connsiteY6" fmla="*/ 899322 h 899582"/>
                <a:gd name="connsiteX7" fmla="*/ 2736295 w 3852930"/>
                <a:gd name="connsiteY7" fmla="*/ 891221 h 899582"/>
                <a:gd name="connsiteX8" fmla="*/ 3569328 w 3852930"/>
                <a:gd name="connsiteY8" fmla="*/ 890965 h 899582"/>
                <a:gd name="connsiteX9" fmla="*/ 3838313 w 3852930"/>
                <a:gd name="connsiteY9" fmla="*/ 893202 h 899582"/>
                <a:gd name="connsiteX10" fmla="*/ 3193353 w 3852930"/>
                <a:gd name="connsiteY10" fmla="*/ 762702 h 899582"/>
                <a:gd name="connsiteX11" fmla="*/ 2925979 w 3852930"/>
                <a:gd name="connsiteY11" fmla="*/ 791289 h 899582"/>
                <a:gd name="connsiteX12" fmla="*/ 2251221 w 3852930"/>
                <a:gd name="connsiteY12" fmla="*/ 768157 h 899582"/>
                <a:gd name="connsiteX13" fmla="*/ 1854635 w 3852930"/>
                <a:gd name="connsiteY13" fmla="*/ 536190 h 899582"/>
                <a:gd name="connsiteX14" fmla="*/ 1757785 w 3852930"/>
                <a:gd name="connsiteY14" fmla="*/ 0 h 899582"/>
                <a:gd name="connsiteX15" fmla="*/ 169358 w 3852930"/>
                <a:gd name="connsiteY15" fmla="*/ 606201 h 899582"/>
                <a:gd name="connsiteX0" fmla="*/ 169358 w 3852930"/>
                <a:gd name="connsiteY0" fmla="*/ 606201 h 899582"/>
                <a:gd name="connsiteX1" fmla="*/ 0 w 3852930"/>
                <a:gd name="connsiteY1" fmla="*/ 745743 h 899582"/>
                <a:gd name="connsiteX2" fmla="*/ 740787 w 3852930"/>
                <a:gd name="connsiteY2" fmla="*/ 758908 h 899582"/>
                <a:gd name="connsiteX3" fmla="*/ 1030956 w 3852930"/>
                <a:gd name="connsiteY3" fmla="*/ 768429 h 899582"/>
                <a:gd name="connsiteX4" fmla="*/ 1315623 w 3852930"/>
                <a:gd name="connsiteY4" fmla="*/ 787576 h 899582"/>
                <a:gd name="connsiteX5" fmla="*/ 1752481 w 3852930"/>
                <a:gd name="connsiteY5" fmla="*/ 796069 h 899582"/>
                <a:gd name="connsiteX6" fmla="*/ 1801994 w 3852930"/>
                <a:gd name="connsiteY6" fmla="*/ 765208 h 899582"/>
                <a:gd name="connsiteX7" fmla="*/ 2736295 w 3852930"/>
                <a:gd name="connsiteY7" fmla="*/ 891221 h 899582"/>
                <a:gd name="connsiteX8" fmla="*/ 3569328 w 3852930"/>
                <a:gd name="connsiteY8" fmla="*/ 890965 h 899582"/>
                <a:gd name="connsiteX9" fmla="*/ 3838313 w 3852930"/>
                <a:gd name="connsiteY9" fmla="*/ 893202 h 899582"/>
                <a:gd name="connsiteX10" fmla="*/ 3193353 w 3852930"/>
                <a:gd name="connsiteY10" fmla="*/ 762702 h 899582"/>
                <a:gd name="connsiteX11" fmla="*/ 2925979 w 3852930"/>
                <a:gd name="connsiteY11" fmla="*/ 791289 h 899582"/>
                <a:gd name="connsiteX12" fmla="*/ 2251221 w 3852930"/>
                <a:gd name="connsiteY12" fmla="*/ 768157 h 899582"/>
                <a:gd name="connsiteX13" fmla="*/ 1854635 w 3852930"/>
                <a:gd name="connsiteY13" fmla="*/ 536190 h 899582"/>
                <a:gd name="connsiteX14" fmla="*/ 1757785 w 3852930"/>
                <a:gd name="connsiteY14" fmla="*/ 0 h 899582"/>
                <a:gd name="connsiteX15" fmla="*/ 169358 w 3852930"/>
                <a:gd name="connsiteY15" fmla="*/ 606201 h 899582"/>
                <a:gd name="connsiteX0" fmla="*/ 169358 w 3852930"/>
                <a:gd name="connsiteY0" fmla="*/ 606201 h 899582"/>
                <a:gd name="connsiteX1" fmla="*/ 0 w 3852930"/>
                <a:gd name="connsiteY1" fmla="*/ 745743 h 899582"/>
                <a:gd name="connsiteX2" fmla="*/ 740787 w 3852930"/>
                <a:gd name="connsiteY2" fmla="*/ 758908 h 899582"/>
                <a:gd name="connsiteX3" fmla="*/ 1030956 w 3852930"/>
                <a:gd name="connsiteY3" fmla="*/ 768429 h 899582"/>
                <a:gd name="connsiteX4" fmla="*/ 1315623 w 3852930"/>
                <a:gd name="connsiteY4" fmla="*/ 787576 h 899582"/>
                <a:gd name="connsiteX5" fmla="*/ 1752481 w 3852930"/>
                <a:gd name="connsiteY5" fmla="*/ 796069 h 899582"/>
                <a:gd name="connsiteX6" fmla="*/ 1801994 w 3852930"/>
                <a:gd name="connsiteY6" fmla="*/ 765208 h 899582"/>
                <a:gd name="connsiteX7" fmla="*/ 2736295 w 3852930"/>
                <a:gd name="connsiteY7" fmla="*/ 891221 h 899582"/>
                <a:gd name="connsiteX8" fmla="*/ 3569328 w 3852930"/>
                <a:gd name="connsiteY8" fmla="*/ 890965 h 899582"/>
                <a:gd name="connsiteX9" fmla="*/ 3838313 w 3852930"/>
                <a:gd name="connsiteY9" fmla="*/ 893202 h 899582"/>
                <a:gd name="connsiteX10" fmla="*/ 3193353 w 3852930"/>
                <a:gd name="connsiteY10" fmla="*/ 762702 h 899582"/>
                <a:gd name="connsiteX11" fmla="*/ 2925979 w 3852930"/>
                <a:gd name="connsiteY11" fmla="*/ 791289 h 899582"/>
                <a:gd name="connsiteX12" fmla="*/ 2057963 w 3852930"/>
                <a:gd name="connsiteY12" fmla="*/ 490987 h 899582"/>
                <a:gd name="connsiteX13" fmla="*/ 1854635 w 3852930"/>
                <a:gd name="connsiteY13" fmla="*/ 536190 h 899582"/>
                <a:gd name="connsiteX14" fmla="*/ 1757785 w 3852930"/>
                <a:gd name="connsiteY14" fmla="*/ 0 h 899582"/>
                <a:gd name="connsiteX15" fmla="*/ 169358 w 3852930"/>
                <a:gd name="connsiteY15" fmla="*/ 606201 h 899582"/>
                <a:gd name="connsiteX0" fmla="*/ 169358 w 3852930"/>
                <a:gd name="connsiteY0" fmla="*/ 653440 h 946821"/>
                <a:gd name="connsiteX1" fmla="*/ 0 w 3852930"/>
                <a:gd name="connsiteY1" fmla="*/ 792982 h 946821"/>
                <a:gd name="connsiteX2" fmla="*/ 740787 w 3852930"/>
                <a:gd name="connsiteY2" fmla="*/ 806147 h 946821"/>
                <a:gd name="connsiteX3" fmla="*/ 1030956 w 3852930"/>
                <a:gd name="connsiteY3" fmla="*/ 815668 h 946821"/>
                <a:gd name="connsiteX4" fmla="*/ 1315623 w 3852930"/>
                <a:gd name="connsiteY4" fmla="*/ 834815 h 946821"/>
                <a:gd name="connsiteX5" fmla="*/ 1752481 w 3852930"/>
                <a:gd name="connsiteY5" fmla="*/ 843308 h 946821"/>
                <a:gd name="connsiteX6" fmla="*/ 1801994 w 3852930"/>
                <a:gd name="connsiteY6" fmla="*/ 812447 h 946821"/>
                <a:gd name="connsiteX7" fmla="*/ 2736295 w 3852930"/>
                <a:gd name="connsiteY7" fmla="*/ 938460 h 946821"/>
                <a:gd name="connsiteX8" fmla="*/ 3569328 w 3852930"/>
                <a:gd name="connsiteY8" fmla="*/ 938204 h 946821"/>
                <a:gd name="connsiteX9" fmla="*/ 3838313 w 3852930"/>
                <a:gd name="connsiteY9" fmla="*/ 940441 h 946821"/>
                <a:gd name="connsiteX10" fmla="*/ 3193353 w 3852930"/>
                <a:gd name="connsiteY10" fmla="*/ 809941 h 946821"/>
                <a:gd name="connsiteX11" fmla="*/ 2925979 w 3852930"/>
                <a:gd name="connsiteY11" fmla="*/ 838528 h 946821"/>
                <a:gd name="connsiteX12" fmla="*/ 2057963 w 3852930"/>
                <a:gd name="connsiteY12" fmla="*/ 538226 h 946821"/>
                <a:gd name="connsiteX13" fmla="*/ 1863419 w 3852930"/>
                <a:gd name="connsiteY13" fmla="*/ 225791 h 946821"/>
                <a:gd name="connsiteX14" fmla="*/ 1757785 w 3852930"/>
                <a:gd name="connsiteY14" fmla="*/ 47239 h 946821"/>
                <a:gd name="connsiteX15" fmla="*/ 169358 w 3852930"/>
                <a:gd name="connsiteY15" fmla="*/ 653440 h 946821"/>
                <a:gd name="connsiteX0" fmla="*/ 169358 w 3852930"/>
                <a:gd name="connsiteY0" fmla="*/ 653440 h 946821"/>
                <a:gd name="connsiteX1" fmla="*/ 0 w 3852930"/>
                <a:gd name="connsiteY1" fmla="*/ 792982 h 946821"/>
                <a:gd name="connsiteX2" fmla="*/ 740787 w 3852930"/>
                <a:gd name="connsiteY2" fmla="*/ 806147 h 946821"/>
                <a:gd name="connsiteX3" fmla="*/ 1030956 w 3852930"/>
                <a:gd name="connsiteY3" fmla="*/ 815668 h 946821"/>
                <a:gd name="connsiteX4" fmla="*/ 1315623 w 3852930"/>
                <a:gd name="connsiteY4" fmla="*/ 834815 h 946821"/>
                <a:gd name="connsiteX5" fmla="*/ 1752481 w 3852930"/>
                <a:gd name="connsiteY5" fmla="*/ 843308 h 946821"/>
                <a:gd name="connsiteX6" fmla="*/ 1801994 w 3852930"/>
                <a:gd name="connsiteY6" fmla="*/ 812447 h 946821"/>
                <a:gd name="connsiteX7" fmla="*/ 2736295 w 3852930"/>
                <a:gd name="connsiteY7" fmla="*/ 938460 h 946821"/>
                <a:gd name="connsiteX8" fmla="*/ 3569328 w 3852930"/>
                <a:gd name="connsiteY8" fmla="*/ 938204 h 946821"/>
                <a:gd name="connsiteX9" fmla="*/ 3838313 w 3852930"/>
                <a:gd name="connsiteY9" fmla="*/ 940441 h 946821"/>
                <a:gd name="connsiteX10" fmla="*/ 3193353 w 3852930"/>
                <a:gd name="connsiteY10" fmla="*/ 809941 h 946821"/>
                <a:gd name="connsiteX11" fmla="*/ 2925979 w 3852930"/>
                <a:gd name="connsiteY11" fmla="*/ 838528 h 946821"/>
                <a:gd name="connsiteX12" fmla="*/ 1882274 w 3852930"/>
                <a:gd name="connsiteY12" fmla="*/ 538226 h 946821"/>
                <a:gd name="connsiteX13" fmla="*/ 1863419 w 3852930"/>
                <a:gd name="connsiteY13" fmla="*/ 225791 h 946821"/>
                <a:gd name="connsiteX14" fmla="*/ 1757785 w 3852930"/>
                <a:gd name="connsiteY14" fmla="*/ 47239 h 946821"/>
                <a:gd name="connsiteX15" fmla="*/ 169358 w 3852930"/>
                <a:gd name="connsiteY15" fmla="*/ 653440 h 946821"/>
                <a:gd name="connsiteX0" fmla="*/ 169358 w 3852930"/>
                <a:gd name="connsiteY0" fmla="*/ 653440 h 946821"/>
                <a:gd name="connsiteX1" fmla="*/ 0 w 3852930"/>
                <a:gd name="connsiteY1" fmla="*/ 792982 h 946821"/>
                <a:gd name="connsiteX2" fmla="*/ 740787 w 3852930"/>
                <a:gd name="connsiteY2" fmla="*/ 806147 h 946821"/>
                <a:gd name="connsiteX3" fmla="*/ 1030956 w 3852930"/>
                <a:gd name="connsiteY3" fmla="*/ 815668 h 946821"/>
                <a:gd name="connsiteX4" fmla="*/ 1315623 w 3852930"/>
                <a:gd name="connsiteY4" fmla="*/ 834815 h 946821"/>
                <a:gd name="connsiteX5" fmla="*/ 1752481 w 3852930"/>
                <a:gd name="connsiteY5" fmla="*/ 843308 h 946821"/>
                <a:gd name="connsiteX6" fmla="*/ 1801994 w 3852930"/>
                <a:gd name="connsiteY6" fmla="*/ 812447 h 946821"/>
                <a:gd name="connsiteX7" fmla="*/ 2736295 w 3852930"/>
                <a:gd name="connsiteY7" fmla="*/ 938460 h 946821"/>
                <a:gd name="connsiteX8" fmla="*/ 3569328 w 3852930"/>
                <a:gd name="connsiteY8" fmla="*/ 938204 h 946821"/>
                <a:gd name="connsiteX9" fmla="*/ 3838313 w 3852930"/>
                <a:gd name="connsiteY9" fmla="*/ 940441 h 946821"/>
                <a:gd name="connsiteX10" fmla="*/ 3193353 w 3852930"/>
                <a:gd name="connsiteY10" fmla="*/ 809941 h 946821"/>
                <a:gd name="connsiteX11" fmla="*/ 1889412 w 3852930"/>
                <a:gd name="connsiteY11" fmla="*/ 677591 h 946821"/>
                <a:gd name="connsiteX12" fmla="*/ 1882274 w 3852930"/>
                <a:gd name="connsiteY12" fmla="*/ 538226 h 946821"/>
                <a:gd name="connsiteX13" fmla="*/ 1863419 w 3852930"/>
                <a:gd name="connsiteY13" fmla="*/ 225791 h 946821"/>
                <a:gd name="connsiteX14" fmla="*/ 1757785 w 3852930"/>
                <a:gd name="connsiteY14" fmla="*/ 47239 h 946821"/>
                <a:gd name="connsiteX15" fmla="*/ 169358 w 3852930"/>
                <a:gd name="connsiteY15" fmla="*/ 653440 h 946821"/>
                <a:gd name="connsiteX0" fmla="*/ 169358 w 3852930"/>
                <a:gd name="connsiteY0" fmla="*/ 653440 h 946821"/>
                <a:gd name="connsiteX1" fmla="*/ 0 w 3852930"/>
                <a:gd name="connsiteY1" fmla="*/ 792982 h 946821"/>
                <a:gd name="connsiteX2" fmla="*/ 740787 w 3852930"/>
                <a:gd name="connsiteY2" fmla="*/ 806147 h 946821"/>
                <a:gd name="connsiteX3" fmla="*/ 1030956 w 3852930"/>
                <a:gd name="connsiteY3" fmla="*/ 815668 h 946821"/>
                <a:gd name="connsiteX4" fmla="*/ 1315623 w 3852930"/>
                <a:gd name="connsiteY4" fmla="*/ 834815 h 946821"/>
                <a:gd name="connsiteX5" fmla="*/ 1752481 w 3852930"/>
                <a:gd name="connsiteY5" fmla="*/ 843308 h 946821"/>
                <a:gd name="connsiteX6" fmla="*/ 1801994 w 3852930"/>
                <a:gd name="connsiteY6" fmla="*/ 812447 h 946821"/>
                <a:gd name="connsiteX7" fmla="*/ 2736295 w 3852930"/>
                <a:gd name="connsiteY7" fmla="*/ 938460 h 946821"/>
                <a:gd name="connsiteX8" fmla="*/ 3569328 w 3852930"/>
                <a:gd name="connsiteY8" fmla="*/ 938204 h 946821"/>
                <a:gd name="connsiteX9" fmla="*/ 3838313 w 3852930"/>
                <a:gd name="connsiteY9" fmla="*/ 940441 h 946821"/>
                <a:gd name="connsiteX10" fmla="*/ 1910821 w 3852930"/>
                <a:gd name="connsiteY10" fmla="*/ 720532 h 946821"/>
                <a:gd name="connsiteX11" fmla="*/ 1889412 w 3852930"/>
                <a:gd name="connsiteY11" fmla="*/ 677591 h 946821"/>
                <a:gd name="connsiteX12" fmla="*/ 1882274 w 3852930"/>
                <a:gd name="connsiteY12" fmla="*/ 538226 h 946821"/>
                <a:gd name="connsiteX13" fmla="*/ 1863419 w 3852930"/>
                <a:gd name="connsiteY13" fmla="*/ 225791 h 946821"/>
                <a:gd name="connsiteX14" fmla="*/ 1757785 w 3852930"/>
                <a:gd name="connsiteY14" fmla="*/ 47239 h 946821"/>
                <a:gd name="connsiteX15" fmla="*/ 169358 w 3852930"/>
                <a:gd name="connsiteY15" fmla="*/ 653440 h 946821"/>
                <a:gd name="connsiteX0" fmla="*/ 169358 w 3582769"/>
                <a:gd name="connsiteY0" fmla="*/ 653440 h 939288"/>
                <a:gd name="connsiteX1" fmla="*/ 0 w 3582769"/>
                <a:gd name="connsiteY1" fmla="*/ 792982 h 939288"/>
                <a:gd name="connsiteX2" fmla="*/ 740787 w 3582769"/>
                <a:gd name="connsiteY2" fmla="*/ 806147 h 939288"/>
                <a:gd name="connsiteX3" fmla="*/ 1030956 w 3582769"/>
                <a:gd name="connsiteY3" fmla="*/ 815668 h 939288"/>
                <a:gd name="connsiteX4" fmla="*/ 1315623 w 3582769"/>
                <a:gd name="connsiteY4" fmla="*/ 834815 h 939288"/>
                <a:gd name="connsiteX5" fmla="*/ 1752481 w 3582769"/>
                <a:gd name="connsiteY5" fmla="*/ 843308 h 939288"/>
                <a:gd name="connsiteX6" fmla="*/ 1801994 w 3582769"/>
                <a:gd name="connsiteY6" fmla="*/ 812447 h 939288"/>
                <a:gd name="connsiteX7" fmla="*/ 2736295 w 3582769"/>
                <a:gd name="connsiteY7" fmla="*/ 938460 h 939288"/>
                <a:gd name="connsiteX8" fmla="*/ 3569328 w 3582769"/>
                <a:gd name="connsiteY8" fmla="*/ 938204 h 939288"/>
                <a:gd name="connsiteX9" fmla="*/ 1932084 w 3582769"/>
                <a:gd name="connsiteY9" fmla="*/ 699035 h 939288"/>
                <a:gd name="connsiteX10" fmla="*/ 1910821 w 3582769"/>
                <a:gd name="connsiteY10" fmla="*/ 720532 h 939288"/>
                <a:gd name="connsiteX11" fmla="*/ 1889412 w 3582769"/>
                <a:gd name="connsiteY11" fmla="*/ 677591 h 939288"/>
                <a:gd name="connsiteX12" fmla="*/ 1882274 w 3582769"/>
                <a:gd name="connsiteY12" fmla="*/ 538226 h 939288"/>
                <a:gd name="connsiteX13" fmla="*/ 1863419 w 3582769"/>
                <a:gd name="connsiteY13" fmla="*/ 225791 h 939288"/>
                <a:gd name="connsiteX14" fmla="*/ 1757785 w 3582769"/>
                <a:gd name="connsiteY14" fmla="*/ 47239 h 939288"/>
                <a:gd name="connsiteX15" fmla="*/ 169358 w 3582769"/>
                <a:gd name="connsiteY15" fmla="*/ 653440 h 939288"/>
                <a:gd name="connsiteX0" fmla="*/ 169358 w 2765246"/>
                <a:gd name="connsiteY0" fmla="*/ 653440 h 939288"/>
                <a:gd name="connsiteX1" fmla="*/ 0 w 2765246"/>
                <a:gd name="connsiteY1" fmla="*/ 792982 h 939288"/>
                <a:gd name="connsiteX2" fmla="*/ 740787 w 2765246"/>
                <a:gd name="connsiteY2" fmla="*/ 806147 h 939288"/>
                <a:gd name="connsiteX3" fmla="*/ 1030956 w 2765246"/>
                <a:gd name="connsiteY3" fmla="*/ 815668 h 939288"/>
                <a:gd name="connsiteX4" fmla="*/ 1315623 w 2765246"/>
                <a:gd name="connsiteY4" fmla="*/ 834815 h 939288"/>
                <a:gd name="connsiteX5" fmla="*/ 1752481 w 2765246"/>
                <a:gd name="connsiteY5" fmla="*/ 843308 h 939288"/>
                <a:gd name="connsiteX6" fmla="*/ 1801994 w 2765246"/>
                <a:gd name="connsiteY6" fmla="*/ 812447 h 939288"/>
                <a:gd name="connsiteX7" fmla="*/ 2736295 w 2765246"/>
                <a:gd name="connsiteY7" fmla="*/ 938460 h 939288"/>
                <a:gd name="connsiteX8" fmla="*/ 1803650 w 2765246"/>
                <a:gd name="connsiteY8" fmla="*/ 661034 h 939288"/>
                <a:gd name="connsiteX9" fmla="*/ 1932084 w 2765246"/>
                <a:gd name="connsiteY9" fmla="*/ 699035 h 939288"/>
                <a:gd name="connsiteX10" fmla="*/ 1910821 w 2765246"/>
                <a:gd name="connsiteY10" fmla="*/ 720532 h 939288"/>
                <a:gd name="connsiteX11" fmla="*/ 1889412 w 2765246"/>
                <a:gd name="connsiteY11" fmla="*/ 677591 h 939288"/>
                <a:gd name="connsiteX12" fmla="*/ 1882274 w 2765246"/>
                <a:gd name="connsiteY12" fmla="*/ 538226 h 939288"/>
                <a:gd name="connsiteX13" fmla="*/ 1863419 w 2765246"/>
                <a:gd name="connsiteY13" fmla="*/ 225791 h 939288"/>
                <a:gd name="connsiteX14" fmla="*/ 1757785 w 2765246"/>
                <a:gd name="connsiteY14" fmla="*/ 47239 h 939288"/>
                <a:gd name="connsiteX15" fmla="*/ 169358 w 2765246"/>
                <a:gd name="connsiteY15" fmla="*/ 653440 h 939288"/>
                <a:gd name="connsiteX0" fmla="*/ 169358 w 2153934"/>
                <a:gd name="connsiteY0" fmla="*/ 653440 h 843308"/>
                <a:gd name="connsiteX1" fmla="*/ 0 w 2153934"/>
                <a:gd name="connsiteY1" fmla="*/ 792982 h 843308"/>
                <a:gd name="connsiteX2" fmla="*/ 740787 w 2153934"/>
                <a:gd name="connsiteY2" fmla="*/ 806147 h 843308"/>
                <a:gd name="connsiteX3" fmla="*/ 1030956 w 2153934"/>
                <a:gd name="connsiteY3" fmla="*/ 815668 h 843308"/>
                <a:gd name="connsiteX4" fmla="*/ 1315623 w 2153934"/>
                <a:gd name="connsiteY4" fmla="*/ 834815 h 843308"/>
                <a:gd name="connsiteX5" fmla="*/ 1752481 w 2153934"/>
                <a:gd name="connsiteY5" fmla="*/ 843308 h 843308"/>
                <a:gd name="connsiteX6" fmla="*/ 1801994 w 2153934"/>
                <a:gd name="connsiteY6" fmla="*/ 812447 h 843308"/>
                <a:gd name="connsiteX7" fmla="*/ 1919340 w 2153934"/>
                <a:gd name="connsiteY7" fmla="*/ 759641 h 843308"/>
                <a:gd name="connsiteX8" fmla="*/ 1803650 w 2153934"/>
                <a:gd name="connsiteY8" fmla="*/ 661034 h 843308"/>
                <a:gd name="connsiteX9" fmla="*/ 1932084 w 2153934"/>
                <a:gd name="connsiteY9" fmla="*/ 699035 h 843308"/>
                <a:gd name="connsiteX10" fmla="*/ 1910821 w 2153934"/>
                <a:gd name="connsiteY10" fmla="*/ 720532 h 843308"/>
                <a:gd name="connsiteX11" fmla="*/ 1889412 w 2153934"/>
                <a:gd name="connsiteY11" fmla="*/ 677591 h 843308"/>
                <a:gd name="connsiteX12" fmla="*/ 1882274 w 2153934"/>
                <a:gd name="connsiteY12" fmla="*/ 538226 h 843308"/>
                <a:gd name="connsiteX13" fmla="*/ 1863419 w 2153934"/>
                <a:gd name="connsiteY13" fmla="*/ 225791 h 843308"/>
                <a:gd name="connsiteX14" fmla="*/ 1757785 w 2153934"/>
                <a:gd name="connsiteY14" fmla="*/ 47239 h 843308"/>
                <a:gd name="connsiteX15" fmla="*/ 169358 w 2153934"/>
                <a:gd name="connsiteY15" fmla="*/ 653440 h 843308"/>
                <a:gd name="connsiteX0" fmla="*/ 169358 w 2153934"/>
                <a:gd name="connsiteY0" fmla="*/ 653440 h 843308"/>
                <a:gd name="connsiteX1" fmla="*/ 0 w 2153934"/>
                <a:gd name="connsiteY1" fmla="*/ 792982 h 843308"/>
                <a:gd name="connsiteX2" fmla="*/ 740787 w 2153934"/>
                <a:gd name="connsiteY2" fmla="*/ 806147 h 843308"/>
                <a:gd name="connsiteX3" fmla="*/ 1030956 w 2153934"/>
                <a:gd name="connsiteY3" fmla="*/ 815668 h 843308"/>
                <a:gd name="connsiteX4" fmla="*/ 1315623 w 2153934"/>
                <a:gd name="connsiteY4" fmla="*/ 834815 h 843308"/>
                <a:gd name="connsiteX5" fmla="*/ 1752481 w 2153934"/>
                <a:gd name="connsiteY5" fmla="*/ 843308 h 843308"/>
                <a:gd name="connsiteX6" fmla="*/ 1801994 w 2153934"/>
                <a:gd name="connsiteY6" fmla="*/ 812447 h 843308"/>
                <a:gd name="connsiteX7" fmla="*/ 1919340 w 2153934"/>
                <a:gd name="connsiteY7" fmla="*/ 759641 h 843308"/>
                <a:gd name="connsiteX8" fmla="*/ 1803650 w 2153934"/>
                <a:gd name="connsiteY8" fmla="*/ 661034 h 843308"/>
                <a:gd name="connsiteX9" fmla="*/ 1932084 w 2153934"/>
                <a:gd name="connsiteY9" fmla="*/ 699035 h 843308"/>
                <a:gd name="connsiteX10" fmla="*/ 1910821 w 2153934"/>
                <a:gd name="connsiteY10" fmla="*/ 720532 h 843308"/>
                <a:gd name="connsiteX11" fmla="*/ 1889412 w 2153934"/>
                <a:gd name="connsiteY11" fmla="*/ 677591 h 843308"/>
                <a:gd name="connsiteX12" fmla="*/ 1863419 w 2153934"/>
                <a:gd name="connsiteY12" fmla="*/ 225791 h 843308"/>
                <a:gd name="connsiteX13" fmla="*/ 1757785 w 2153934"/>
                <a:gd name="connsiteY13" fmla="*/ 47239 h 843308"/>
                <a:gd name="connsiteX14" fmla="*/ 169358 w 2153934"/>
                <a:gd name="connsiteY14" fmla="*/ 653440 h 843308"/>
                <a:gd name="connsiteX0" fmla="*/ 169358 w 2153934"/>
                <a:gd name="connsiteY0" fmla="*/ 653440 h 843308"/>
                <a:gd name="connsiteX1" fmla="*/ 0 w 2153934"/>
                <a:gd name="connsiteY1" fmla="*/ 792982 h 843308"/>
                <a:gd name="connsiteX2" fmla="*/ 740787 w 2153934"/>
                <a:gd name="connsiteY2" fmla="*/ 806147 h 843308"/>
                <a:gd name="connsiteX3" fmla="*/ 1030956 w 2153934"/>
                <a:gd name="connsiteY3" fmla="*/ 815668 h 843308"/>
                <a:gd name="connsiteX4" fmla="*/ 1315623 w 2153934"/>
                <a:gd name="connsiteY4" fmla="*/ 834815 h 843308"/>
                <a:gd name="connsiteX5" fmla="*/ 1752481 w 2153934"/>
                <a:gd name="connsiteY5" fmla="*/ 843308 h 843308"/>
                <a:gd name="connsiteX6" fmla="*/ 1801994 w 2153934"/>
                <a:gd name="connsiteY6" fmla="*/ 812447 h 843308"/>
                <a:gd name="connsiteX7" fmla="*/ 1919340 w 2153934"/>
                <a:gd name="connsiteY7" fmla="*/ 759641 h 843308"/>
                <a:gd name="connsiteX8" fmla="*/ 1932084 w 2153934"/>
                <a:gd name="connsiteY8" fmla="*/ 699035 h 843308"/>
                <a:gd name="connsiteX9" fmla="*/ 1910821 w 2153934"/>
                <a:gd name="connsiteY9" fmla="*/ 720532 h 843308"/>
                <a:gd name="connsiteX10" fmla="*/ 1889412 w 2153934"/>
                <a:gd name="connsiteY10" fmla="*/ 677591 h 843308"/>
                <a:gd name="connsiteX11" fmla="*/ 1863419 w 2153934"/>
                <a:gd name="connsiteY11" fmla="*/ 225791 h 843308"/>
                <a:gd name="connsiteX12" fmla="*/ 1757785 w 2153934"/>
                <a:gd name="connsiteY12" fmla="*/ 47239 h 843308"/>
                <a:gd name="connsiteX13" fmla="*/ 169358 w 2153934"/>
                <a:gd name="connsiteY13" fmla="*/ 653440 h 843308"/>
                <a:gd name="connsiteX0" fmla="*/ 169358 w 2153934"/>
                <a:gd name="connsiteY0" fmla="*/ 653440 h 843308"/>
                <a:gd name="connsiteX1" fmla="*/ 0 w 2153934"/>
                <a:gd name="connsiteY1" fmla="*/ 792982 h 843308"/>
                <a:gd name="connsiteX2" fmla="*/ 740787 w 2153934"/>
                <a:gd name="connsiteY2" fmla="*/ 806147 h 843308"/>
                <a:gd name="connsiteX3" fmla="*/ 1030956 w 2153934"/>
                <a:gd name="connsiteY3" fmla="*/ 815668 h 843308"/>
                <a:gd name="connsiteX4" fmla="*/ 1315623 w 2153934"/>
                <a:gd name="connsiteY4" fmla="*/ 834815 h 843308"/>
                <a:gd name="connsiteX5" fmla="*/ 1752481 w 2153934"/>
                <a:gd name="connsiteY5" fmla="*/ 843308 h 843308"/>
                <a:gd name="connsiteX6" fmla="*/ 1801994 w 2153934"/>
                <a:gd name="connsiteY6" fmla="*/ 812447 h 843308"/>
                <a:gd name="connsiteX7" fmla="*/ 1919340 w 2153934"/>
                <a:gd name="connsiteY7" fmla="*/ 759641 h 843308"/>
                <a:gd name="connsiteX8" fmla="*/ 1932084 w 2153934"/>
                <a:gd name="connsiteY8" fmla="*/ 699035 h 843308"/>
                <a:gd name="connsiteX9" fmla="*/ 1910821 w 2153934"/>
                <a:gd name="connsiteY9" fmla="*/ 720532 h 843308"/>
                <a:gd name="connsiteX10" fmla="*/ 1863419 w 2153934"/>
                <a:gd name="connsiteY10" fmla="*/ 225791 h 843308"/>
                <a:gd name="connsiteX11" fmla="*/ 1757785 w 2153934"/>
                <a:gd name="connsiteY11" fmla="*/ 47239 h 843308"/>
                <a:gd name="connsiteX12" fmla="*/ 169358 w 2153934"/>
                <a:gd name="connsiteY12" fmla="*/ 653440 h 843308"/>
                <a:gd name="connsiteX0" fmla="*/ 169358 w 1934493"/>
                <a:gd name="connsiteY0" fmla="*/ 653440 h 843308"/>
                <a:gd name="connsiteX1" fmla="*/ 0 w 1934493"/>
                <a:gd name="connsiteY1" fmla="*/ 792982 h 843308"/>
                <a:gd name="connsiteX2" fmla="*/ 740787 w 1934493"/>
                <a:gd name="connsiteY2" fmla="*/ 806147 h 843308"/>
                <a:gd name="connsiteX3" fmla="*/ 1030956 w 1934493"/>
                <a:gd name="connsiteY3" fmla="*/ 815668 h 843308"/>
                <a:gd name="connsiteX4" fmla="*/ 1315623 w 1934493"/>
                <a:gd name="connsiteY4" fmla="*/ 834815 h 843308"/>
                <a:gd name="connsiteX5" fmla="*/ 1752481 w 1934493"/>
                <a:gd name="connsiteY5" fmla="*/ 843308 h 843308"/>
                <a:gd name="connsiteX6" fmla="*/ 1801994 w 1934493"/>
                <a:gd name="connsiteY6" fmla="*/ 812447 h 843308"/>
                <a:gd name="connsiteX7" fmla="*/ 1919340 w 1934493"/>
                <a:gd name="connsiteY7" fmla="*/ 759641 h 843308"/>
                <a:gd name="connsiteX8" fmla="*/ 1932084 w 1934493"/>
                <a:gd name="connsiteY8" fmla="*/ 699035 h 843308"/>
                <a:gd name="connsiteX9" fmla="*/ 1863419 w 1934493"/>
                <a:gd name="connsiteY9" fmla="*/ 225791 h 843308"/>
                <a:gd name="connsiteX10" fmla="*/ 1757785 w 1934493"/>
                <a:gd name="connsiteY10" fmla="*/ 47239 h 843308"/>
                <a:gd name="connsiteX11" fmla="*/ 169358 w 1934493"/>
                <a:gd name="connsiteY11" fmla="*/ 653440 h 843308"/>
                <a:gd name="connsiteX0" fmla="*/ 169358 w 1921004"/>
                <a:gd name="connsiteY0" fmla="*/ 653440 h 843308"/>
                <a:gd name="connsiteX1" fmla="*/ 0 w 1921004"/>
                <a:gd name="connsiteY1" fmla="*/ 792982 h 843308"/>
                <a:gd name="connsiteX2" fmla="*/ 740787 w 1921004"/>
                <a:gd name="connsiteY2" fmla="*/ 806147 h 843308"/>
                <a:gd name="connsiteX3" fmla="*/ 1030956 w 1921004"/>
                <a:gd name="connsiteY3" fmla="*/ 815668 h 843308"/>
                <a:gd name="connsiteX4" fmla="*/ 1315623 w 1921004"/>
                <a:gd name="connsiteY4" fmla="*/ 834815 h 843308"/>
                <a:gd name="connsiteX5" fmla="*/ 1752481 w 1921004"/>
                <a:gd name="connsiteY5" fmla="*/ 843308 h 843308"/>
                <a:gd name="connsiteX6" fmla="*/ 1801994 w 1921004"/>
                <a:gd name="connsiteY6" fmla="*/ 812447 h 843308"/>
                <a:gd name="connsiteX7" fmla="*/ 1919340 w 1921004"/>
                <a:gd name="connsiteY7" fmla="*/ 759641 h 843308"/>
                <a:gd name="connsiteX8" fmla="*/ 1863419 w 1921004"/>
                <a:gd name="connsiteY8" fmla="*/ 225791 h 843308"/>
                <a:gd name="connsiteX9" fmla="*/ 1757785 w 1921004"/>
                <a:gd name="connsiteY9" fmla="*/ 47239 h 843308"/>
                <a:gd name="connsiteX10" fmla="*/ 169358 w 1921004"/>
                <a:gd name="connsiteY10" fmla="*/ 653440 h 843308"/>
                <a:gd name="connsiteX0" fmla="*/ 169358 w 1864150"/>
                <a:gd name="connsiteY0" fmla="*/ 653440 h 843308"/>
                <a:gd name="connsiteX1" fmla="*/ 0 w 1864150"/>
                <a:gd name="connsiteY1" fmla="*/ 792982 h 843308"/>
                <a:gd name="connsiteX2" fmla="*/ 740787 w 1864150"/>
                <a:gd name="connsiteY2" fmla="*/ 806147 h 843308"/>
                <a:gd name="connsiteX3" fmla="*/ 1030956 w 1864150"/>
                <a:gd name="connsiteY3" fmla="*/ 815668 h 843308"/>
                <a:gd name="connsiteX4" fmla="*/ 1315623 w 1864150"/>
                <a:gd name="connsiteY4" fmla="*/ 834815 h 843308"/>
                <a:gd name="connsiteX5" fmla="*/ 1752481 w 1864150"/>
                <a:gd name="connsiteY5" fmla="*/ 843308 h 843308"/>
                <a:gd name="connsiteX6" fmla="*/ 1801994 w 1864150"/>
                <a:gd name="connsiteY6" fmla="*/ 812447 h 843308"/>
                <a:gd name="connsiteX7" fmla="*/ 1863419 w 1864150"/>
                <a:gd name="connsiteY7" fmla="*/ 225791 h 843308"/>
                <a:gd name="connsiteX8" fmla="*/ 1757785 w 1864150"/>
                <a:gd name="connsiteY8" fmla="*/ 47239 h 843308"/>
                <a:gd name="connsiteX9" fmla="*/ 169358 w 1864150"/>
                <a:gd name="connsiteY9" fmla="*/ 653440 h 843308"/>
                <a:gd name="connsiteX0" fmla="*/ 169358 w 1879904"/>
                <a:gd name="connsiteY0" fmla="*/ 653440 h 843308"/>
                <a:gd name="connsiteX1" fmla="*/ 0 w 1879904"/>
                <a:gd name="connsiteY1" fmla="*/ 792982 h 843308"/>
                <a:gd name="connsiteX2" fmla="*/ 740787 w 1879904"/>
                <a:gd name="connsiteY2" fmla="*/ 806147 h 843308"/>
                <a:gd name="connsiteX3" fmla="*/ 1030956 w 1879904"/>
                <a:gd name="connsiteY3" fmla="*/ 815668 h 843308"/>
                <a:gd name="connsiteX4" fmla="*/ 1315623 w 1879904"/>
                <a:gd name="connsiteY4" fmla="*/ 834815 h 843308"/>
                <a:gd name="connsiteX5" fmla="*/ 1752481 w 1879904"/>
                <a:gd name="connsiteY5" fmla="*/ 843308 h 843308"/>
                <a:gd name="connsiteX6" fmla="*/ 1872270 w 1879904"/>
                <a:gd name="connsiteY6" fmla="*/ 812447 h 843308"/>
                <a:gd name="connsiteX7" fmla="*/ 1863419 w 1879904"/>
                <a:gd name="connsiteY7" fmla="*/ 225791 h 843308"/>
                <a:gd name="connsiteX8" fmla="*/ 1757785 w 1879904"/>
                <a:gd name="connsiteY8" fmla="*/ 47239 h 843308"/>
                <a:gd name="connsiteX9" fmla="*/ 169358 w 1879904"/>
                <a:gd name="connsiteY9" fmla="*/ 653440 h 843308"/>
                <a:gd name="connsiteX0" fmla="*/ 169358 w 1875613"/>
                <a:gd name="connsiteY0" fmla="*/ 666229 h 856097"/>
                <a:gd name="connsiteX1" fmla="*/ 0 w 1875613"/>
                <a:gd name="connsiteY1" fmla="*/ 805771 h 856097"/>
                <a:gd name="connsiteX2" fmla="*/ 740787 w 1875613"/>
                <a:gd name="connsiteY2" fmla="*/ 818936 h 856097"/>
                <a:gd name="connsiteX3" fmla="*/ 1030956 w 1875613"/>
                <a:gd name="connsiteY3" fmla="*/ 828457 h 856097"/>
                <a:gd name="connsiteX4" fmla="*/ 1315623 w 1875613"/>
                <a:gd name="connsiteY4" fmla="*/ 847604 h 856097"/>
                <a:gd name="connsiteX5" fmla="*/ 1752481 w 1875613"/>
                <a:gd name="connsiteY5" fmla="*/ 856097 h 856097"/>
                <a:gd name="connsiteX6" fmla="*/ 1872270 w 1875613"/>
                <a:gd name="connsiteY6" fmla="*/ 825236 h 856097"/>
                <a:gd name="connsiteX7" fmla="*/ 1819496 w 1875613"/>
                <a:gd name="connsiteY7" fmla="*/ 220698 h 856097"/>
                <a:gd name="connsiteX8" fmla="*/ 1757785 w 1875613"/>
                <a:gd name="connsiteY8" fmla="*/ 60028 h 856097"/>
                <a:gd name="connsiteX9" fmla="*/ 169358 w 1875613"/>
                <a:gd name="connsiteY9" fmla="*/ 666229 h 856097"/>
                <a:gd name="connsiteX0" fmla="*/ 169358 w 1835981"/>
                <a:gd name="connsiteY0" fmla="*/ 666229 h 861000"/>
                <a:gd name="connsiteX1" fmla="*/ 0 w 1835981"/>
                <a:gd name="connsiteY1" fmla="*/ 805771 h 861000"/>
                <a:gd name="connsiteX2" fmla="*/ 740787 w 1835981"/>
                <a:gd name="connsiteY2" fmla="*/ 818936 h 861000"/>
                <a:gd name="connsiteX3" fmla="*/ 1030956 w 1835981"/>
                <a:gd name="connsiteY3" fmla="*/ 828457 h 861000"/>
                <a:gd name="connsiteX4" fmla="*/ 1315623 w 1835981"/>
                <a:gd name="connsiteY4" fmla="*/ 847604 h 861000"/>
                <a:gd name="connsiteX5" fmla="*/ 1752481 w 1835981"/>
                <a:gd name="connsiteY5" fmla="*/ 856097 h 861000"/>
                <a:gd name="connsiteX6" fmla="*/ 1828347 w 1835981"/>
                <a:gd name="connsiteY6" fmla="*/ 861000 h 861000"/>
                <a:gd name="connsiteX7" fmla="*/ 1819496 w 1835981"/>
                <a:gd name="connsiteY7" fmla="*/ 220698 h 861000"/>
                <a:gd name="connsiteX8" fmla="*/ 1757785 w 1835981"/>
                <a:gd name="connsiteY8" fmla="*/ 60028 h 861000"/>
                <a:gd name="connsiteX9" fmla="*/ 169358 w 1835981"/>
                <a:gd name="connsiteY9" fmla="*/ 666229 h 861000"/>
                <a:gd name="connsiteX0" fmla="*/ 204496 w 1871119"/>
                <a:gd name="connsiteY0" fmla="*/ 666229 h 861000"/>
                <a:gd name="connsiteX1" fmla="*/ 0 w 1871119"/>
                <a:gd name="connsiteY1" fmla="*/ 770007 h 861000"/>
                <a:gd name="connsiteX2" fmla="*/ 775925 w 1871119"/>
                <a:gd name="connsiteY2" fmla="*/ 818936 h 861000"/>
                <a:gd name="connsiteX3" fmla="*/ 1066094 w 1871119"/>
                <a:gd name="connsiteY3" fmla="*/ 828457 h 861000"/>
                <a:gd name="connsiteX4" fmla="*/ 1350761 w 1871119"/>
                <a:gd name="connsiteY4" fmla="*/ 847604 h 861000"/>
                <a:gd name="connsiteX5" fmla="*/ 1787619 w 1871119"/>
                <a:gd name="connsiteY5" fmla="*/ 856097 h 861000"/>
                <a:gd name="connsiteX6" fmla="*/ 1863485 w 1871119"/>
                <a:gd name="connsiteY6" fmla="*/ 861000 h 861000"/>
                <a:gd name="connsiteX7" fmla="*/ 1854634 w 1871119"/>
                <a:gd name="connsiteY7" fmla="*/ 220698 h 861000"/>
                <a:gd name="connsiteX8" fmla="*/ 1792923 w 1871119"/>
                <a:gd name="connsiteY8" fmla="*/ 60028 h 861000"/>
                <a:gd name="connsiteX9" fmla="*/ 204496 w 1871119"/>
                <a:gd name="connsiteY9" fmla="*/ 666229 h 861000"/>
                <a:gd name="connsiteX0" fmla="*/ 204496 w 1871119"/>
                <a:gd name="connsiteY0" fmla="*/ 666229 h 861000"/>
                <a:gd name="connsiteX1" fmla="*/ 0 w 1871119"/>
                <a:gd name="connsiteY1" fmla="*/ 805771 h 861000"/>
                <a:gd name="connsiteX2" fmla="*/ 775925 w 1871119"/>
                <a:gd name="connsiteY2" fmla="*/ 818936 h 861000"/>
                <a:gd name="connsiteX3" fmla="*/ 1066094 w 1871119"/>
                <a:gd name="connsiteY3" fmla="*/ 828457 h 861000"/>
                <a:gd name="connsiteX4" fmla="*/ 1350761 w 1871119"/>
                <a:gd name="connsiteY4" fmla="*/ 847604 h 861000"/>
                <a:gd name="connsiteX5" fmla="*/ 1787619 w 1871119"/>
                <a:gd name="connsiteY5" fmla="*/ 856097 h 861000"/>
                <a:gd name="connsiteX6" fmla="*/ 1863485 w 1871119"/>
                <a:gd name="connsiteY6" fmla="*/ 861000 h 861000"/>
                <a:gd name="connsiteX7" fmla="*/ 1854634 w 1871119"/>
                <a:gd name="connsiteY7" fmla="*/ 220698 h 861000"/>
                <a:gd name="connsiteX8" fmla="*/ 1792923 w 1871119"/>
                <a:gd name="connsiteY8" fmla="*/ 60028 h 861000"/>
                <a:gd name="connsiteX9" fmla="*/ 204496 w 1871119"/>
                <a:gd name="connsiteY9" fmla="*/ 666229 h 861000"/>
                <a:gd name="connsiteX0" fmla="*/ 99082 w 1871119"/>
                <a:gd name="connsiteY0" fmla="*/ 701992 h 861000"/>
                <a:gd name="connsiteX1" fmla="*/ 0 w 1871119"/>
                <a:gd name="connsiteY1" fmla="*/ 805771 h 861000"/>
                <a:gd name="connsiteX2" fmla="*/ 775925 w 1871119"/>
                <a:gd name="connsiteY2" fmla="*/ 818936 h 861000"/>
                <a:gd name="connsiteX3" fmla="*/ 1066094 w 1871119"/>
                <a:gd name="connsiteY3" fmla="*/ 828457 h 861000"/>
                <a:gd name="connsiteX4" fmla="*/ 1350761 w 1871119"/>
                <a:gd name="connsiteY4" fmla="*/ 847604 h 861000"/>
                <a:gd name="connsiteX5" fmla="*/ 1787619 w 1871119"/>
                <a:gd name="connsiteY5" fmla="*/ 856097 h 861000"/>
                <a:gd name="connsiteX6" fmla="*/ 1863485 w 1871119"/>
                <a:gd name="connsiteY6" fmla="*/ 861000 h 861000"/>
                <a:gd name="connsiteX7" fmla="*/ 1854634 w 1871119"/>
                <a:gd name="connsiteY7" fmla="*/ 220698 h 861000"/>
                <a:gd name="connsiteX8" fmla="*/ 1792923 w 1871119"/>
                <a:gd name="connsiteY8" fmla="*/ 60028 h 861000"/>
                <a:gd name="connsiteX9" fmla="*/ 99082 w 1871119"/>
                <a:gd name="connsiteY9" fmla="*/ 701992 h 861000"/>
                <a:gd name="connsiteX0" fmla="*/ 99082 w 1871119"/>
                <a:gd name="connsiteY0" fmla="*/ 707085 h 866093"/>
                <a:gd name="connsiteX1" fmla="*/ 0 w 1871119"/>
                <a:gd name="connsiteY1" fmla="*/ 810864 h 866093"/>
                <a:gd name="connsiteX2" fmla="*/ 775925 w 1871119"/>
                <a:gd name="connsiteY2" fmla="*/ 824029 h 866093"/>
                <a:gd name="connsiteX3" fmla="*/ 1066094 w 1871119"/>
                <a:gd name="connsiteY3" fmla="*/ 833550 h 866093"/>
                <a:gd name="connsiteX4" fmla="*/ 1350761 w 1871119"/>
                <a:gd name="connsiteY4" fmla="*/ 852697 h 866093"/>
                <a:gd name="connsiteX5" fmla="*/ 1787619 w 1871119"/>
                <a:gd name="connsiteY5" fmla="*/ 861190 h 866093"/>
                <a:gd name="connsiteX6" fmla="*/ 1863485 w 1871119"/>
                <a:gd name="connsiteY6" fmla="*/ 866093 h 866093"/>
                <a:gd name="connsiteX7" fmla="*/ 1854634 w 1871119"/>
                <a:gd name="connsiteY7" fmla="*/ 225791 h 866093"/>
                <a:gd name="connsiteX8" fmla="*/ 1731432 w 1871119"/>
                <a:gd name="connsiteY8" fmla="*/ 47239 h 866093"/>
                <a:gd name="connsiteX9" fmla="*/ 99082 w 1871119"/>
                <a:gd name="connsiteY9" fmla="*/ 707085 h 866093"/>
                <a:gd name="connsiteX0" fmla="*/ 99082 w 1891673"/>
                <a:gd name="connsiteY0" fmla="*/ 808098 h 967106"/>
                <a:gd name="connsiteX1" fmla="*/ 0 w 1891673"/>
                <a:gd name="connsiteY1" fmla="*/ 911877 h 967106"/>
                <a:gd name="connsiteX2" fmla="*/ 775925 w 1891673"/>
                <a:gd name="connsiteY2" fmla="*/ 925042 h 967106"/>
                <a:gd name="connsiteX3" fmla="*/ 1066094 w 1891673"/>
                <a:gd name="connsiteY3" fmla="*/ 934563 h 967106"/>
                <a:gd name="connsiteX4" fmla="*/ 1350761 w 1891673"/>
                <a:gd name="connsiteY4" fmla="*/ 953710 h 967106"/>
                <a:gd name="connsiteX5" fmla="*/ 1787619 w 1891673"/>
                <a:gd name="connsiteY5" fmla="*/ 962203 h 967106"/>
                <a:gd name="connsiteX6" fmla="*/ 1863485 w 1891673"/>
                <a:gd name="connsiteY6" fmla="*/ 967106 h 967106"/>
                <a:gd name="connsiteX7" fmla="*/ 1889772 w 1891673"/>
                <a:gd name="connsiteY7" fmla="*/ 192690 h 967106"/>
                <a:gd name="connsiteX8" fmla="*/ 1731432 w 1891673"/>
                <a:gd name="connsiteY8" fmla="*/ 148252 h 967106"/>
                <a:gd name="connsiteX9" fmla="*/ 99082 w 1891673"/>
                <a:gd name="connsiteY9" fmla="*/ 808098 h 967106"/>
                <a:gd name="connsiteX0" fmla="*/ 99082 w 1891139"/>
                <a:gd name="connsiteY0" fmla="*/ 808098 h 976047"/>
                <a:gd name="connsiteX1" fmla="*/ 0 w 1891139"/>
                <a:gd name="connsiteY1" fmla="*/ 911877 h 976047"/>
                <a:gd name="connsiteX2" fmla="*/ 775925 w 1891139"/>
                <a:gd name="connsiteY2" fmla="*/ 925042 h 976047"/>
                <a:gd name="connsiteX3" fmla="*/ 1066094 w 1891139"/>
                <a:gd name="connsiteY3" fmla="*/ 934563 h 976047"/>
                <a:gd name="connsiteX4" fmla="*/ 1350761 w 1891139"/>
                <a:gd name="connsiteY4" fmla="*/ 953710 h 976047"/>
                <a:gd name="connsiteX5" fmla="*/ 1787619 w 1891139"/>
                <a:gd name="connsiteY5" fmla="*/ 962203 h 976047"/>
                <a:gd name="connsiteX6" fmla="*/ 1854701 w 1891139"/>
                <a:gd name="connsiteY6" fmla="*/ 976047 h 976047"/>
                <a:gd name="connsiteX7" fmla="*/ 1889772 w 1891139"/>
                <a:gd name="connsiteY7" fmla="*/ 192690 h 976047"/>
                <a:gd name="connsiteX8" fmla="*/ 1731432 w 1891139"/>
                <a:gd name="connsiteY8" fmla="*/ 148252 h 976047"/>
                <a:gd name="connsiteX9" fmla="*/ 99082 w 1891139"/>
                <a:gd name="connsiteY9" fmla="*/ 808098 h 976047"/>
                <a:gd name="connsiteX0" fmla="*/ 99082 w 1891139"/>
                <a:gd name="connsiteY0" fmla="*/ 808098 h 989026"/>
                <a:gd name="connsiteX1" fmla="*/ 0 w 1891139"/>
                <a:gd name="connsiteY1" fmla="*/ 911877 h 989026"/>
                <a:gd name="connsiteX2" fmla="*/ 775925 w 1891139"/>
                <a:gd name="connsiteY2" fmla="*/ 925042 h 989026"/>
                <a:gd name="connsiteX3" fmla="*/ 1066094 w 1891139"/>
                <a:gd name="connsiteY3" fmla="*/ 934563 h 989026"/>
                <a:gd name="connsiteX4" fmla="*/ 1350761 w 1891139"/>
                <a:gd name="connsiteY4" fmla="*/ 953710 h 989026"/>
                <a:gd name="connsiteX5" fmla="*/ 1787619 w 1891139"/>
                <a:gd name="connsiteY5" fmla="*/ 989026 h 989026"/>
                <a:gd name="connsiteX6" fmla="*/ 1854701 w 1891139"/>
                <a:gd name="connsiteY6" fmla="*/ 976047 h 989026"/>
                <a:gd name="connsiteX7" fmla="*/ 1889772 w 1891139"/>
                <a:gd name="connsiteY7" fmla="*/ 192690 h 989026"/>
                <a:gd name="connsiteX8" fmla="*/ 1731432 w 1891139"/>
                <a:gd name="connsiteY8" fmla="*/ 148252 h 989026"/>
                <a:gd name="connsiteX9" fmla="*/ 99082 w 1891139"/>
                <a:gd name="connsiteY9" fmla="*/ 808098 h 989026"/>
                <a:gd name="connsiteX0" fmla="*/ 99082 w 1891139"/>
                <a:gd name="connsiteY0" fmla="*/ 808098 h 989026"/>
                <a:gd name="connsiteX1" fmla="*/ 0 w 1891139"/>
                <a:gd name="connsiteY1" fmla="*/ 911877 h 989026"/>
                <a:gd name="connsiteX2" fmla="*/ 775925 w 1891139"/>
                <a:gd name="connsiteY2" fmla="*/ 925042 h 989026"/>
                <a:gd name="connsiteX3" fmla="*/ 1066094 w 1891139"/>
                <a:gd name="connsiteY3" fmla="*/ 934563 h 989026"/>
                <a:gd name="connsiteX4" fmla="*/ 1341976 w 1891139"/>
                <a:gd name="connsiteY4" fmla="*/ 971592 h 989026"/>
                <a:gd name="connsiteX5" fmla="*/ 1787619 w 1891139"/>
                <a:gd name="connsiteY5" fmla="*/ 989026 h 989026"/>
                <a:gd name="connsiteX6" fmla="*/ 1854701 w 1891139"/>
                <a:gd name="connsiteY6" fmla="*/ 976047 h 989026"/>
                <a:gd name="connsiteX7" fmla="*/ 1889772 w 1891139"/>
                <a:gd name="connsiteY7" fmla="*/ 192690 h 989026"/>
                <a:gd name="connsiteX8" fmla="*/ 1731432 w 1891139"/>
                <a:gd name="connsiteY8" fmla="*/ 148252 h 989026"/>
                <a:gd name="connsiteX9" fmla="*/ 99082 w 1891139"/>
                <a:gd name="connsiteY9" fmla="*/ 808098 h 989026"/>
                <a:gd name="connsiteX0" fmla="*/ 99082 w 1891139"/>
                <a:gd name="connsiteY0" fmla="*/ 808098 h 989026"/>
                <a:gd name="connsiteX1" fmla="*/ 0 w 1891139"/>
                <a:gd name="connsiteY1" fmla="*/ 911877 h 989026"/>
                <a:gd name="connsiteX2" fmla="*/ 775925 w 1891139"/>
                <a:gd name="connsiteY2" fmla="*/ 925042 h 989026"/>
                <a:gd name="connsiteX3" fmla="*/ 1048525 w 1891139"/>
                <a:gd name="connsiteY3" fmla="*/ 970326 h 989026"/>
                <a:gd name="connsiteX4" fmla="*/ 1341976 w 1891139"/>
                <a:gd name="connsiteY4" fmla="*/ 971592 h 989026"/>
                <a:gd name="connsiteX5" fmla="*/ 1787619 w 1891139"/>
                <a:gd name="connsiteY5" fmla="*/ 989026 h 989026"/>
                <a:gd name="connsiteX6" fmla="*/ 1854701 w 1891139"/>
                <a:gd name="connsiteY6" fmla="*/ 976047 h 989026"/>
                <a:gd name="connsiteX7" fmla="*/ 1889772 w 1891139"/>
                <a:gd name="connsiteY7" fmla="*/ 192690 h 989026"/>
                <a:gd name="connsiteX8" fmla="*/ 1731432 w 1891139"/>
                <a:gd name="connsiteY8" fmla="*/ 148252 h 989026"/>
                <a:gd name="connsiteX9" fmla="*/ 99082 w 1891139"/>
                <a:gd name="connsiteY9" fmla="*/ 808098 h 989026"/>
                <a:gd name="connsiteX0" fmla="*/ 99082 w 1891139"/>
                <a:gd name="connsiteY0" fmla="*/ 808098 h 989026"/>
                <a:gd name="connsiteX1" fmla="*/ 0 w 1891139"/>
                <a:gd name="connsiteY1" fmla="*/ 911877 h 989026"/>
                <a:gd name="connsiteX2" fmla="*/ 767141 w 1891139"/>
                <a:gd name="connsiteY2" fmla="*/ 951865 h 989026"/>
                <a:gd name="connsiteX3" fmla="*/ 1048525 w 1891139"/>
                <a:gd name="connsiteY3" fmla="*/ 970326 h 989026"/>
                <a:gd name="connsiteX4" fmla="*/ 1341976 w 1891139"/>
                <a:gd name="connsiteY4" fmla="*/ 971592 h 989026"/>
                <a:gd name="connsiteX5" fmla="*/ 1787619 w 1891139"/>
                <a:gd name="connsiteY5" fmla="*/ 989026 h 989026"/>
                <a:gd name="connsiteX6" fmla="*/ 1854701 w 1891139"/>
                <a:gd name="connsiteY6" fmla="*/ 976047 h 989026"/>
                <a:gd name="connsiteX7" fmla="*/ 1889772 w 1891139"/>
                <a:gd name="connsiteY7" fmla="*/ 192690 h 989026"/>
                <a:gd name="connsiteX8" fmla="*/ 1731432 w 1891139"/>
                <a:gd name="connsiteY8" fmla="*/ 148252 h 989026"/>
                <a:gd name="connsiteX9" fmla="*/ 99082 w 1891139"/>
                <a:gd name="connsiteY9" fmla="*/ 808098 h 989026"/>
                <a:gd name="connsiteX0" fmla="*/ 99082 w 1891139"/>
                <a:gd name="connsiteY0" fmla="*/ 808098 h 989026"/>
                <a:gd name="connsiteX1" fmla="*/ 0 w 1891139"/>
                <a:gd name="connsiteY1" fmla="*/ 911877 h 989026"/>
                <a:gd name="connsiteX2" fmla="*/ 767141 w 1891139"/>
                <a:gd name="connsiteY2" fmla="*/ 951865 h 989026"/>
                <a:gd name="connsiteX3" fmla="*/ 1048525 w 1891139"/>
                <a:gd name="connsiteY3" fmla="*/ 970326 h 989026"/>
                <a:gd name="connsiteX4" fmla="*/ 1341976 w 1891139"/>
                <a:gd name="connsiteY4" fmla="*/ 971592 h 989026"/>
                <a:gd name="connsiteX5" fmla="*/ 1787619 w 1891139"/>
                <a:gd name="connsiteY5" fmla="*/ 989026 h 989026"/>
                <a:gd name="connsiteX6" fmla="*/ 1854701 w 1891139"/>
                <a:gd name="connsiteY6" fmla="*/ 949224 h 989026"/>
                <a:gd name="connsiteX7" fmla="*/ 1889772 w 1891139"/>
                <a:gd name="connsiteY7" fmla="*/ 192690 h 989026"/>
                <a:gd name="connsiteX8" fmla="*/ 1731432 w 1891139"/>
                <a:gd name="connsiteY8" fmla="*/ 148252 h 989026"/>
                <a:gd name="connsiteX9" fmla="*/ 99082 w 1891139"/>
                <a:gd name="connsiteY9" fmla="*/ 808098 h 989026"/>
                <a:gd name="connsiteX0" fmla="*/ 99082 w 1892360"/>
                <a:gd name="connsiteY0" fmla="*/ 729343 h 910271"/>
                <a:gd name="connsiteX1" fmla="*/ 0 w 1892360"/>
                <a:gd name="connsiteY1" fmla="*/ 833122 h 910271"/>
                <a:gd name="connsiteX2" fmla="*/ 767141 w 1892360"/>
                <a:gd name="connsiteY2" fmla="*/ 873110 h 910271"/>
                <a:gd name="connsiteX3" fmla="*/ 1048525 w 1892360"/>
                <a:gd name="connsiteY3" fmla="*/ 891571 h 910271"/>
                <a:gd name="connsiteX4" fmla="*/ 1341976 w 1892360"/>
                <a:gd name="connsiteY4" fmla="*/ 892837 h 910271"/>
                <a:gd name="connsiteX5" fmla="*/ 1787619 w 1892360"/>
                <a:gd name="connsiteY5" fmla="*/ 910271 h 910271"/>
                <a:gd name="connsiteX6" fmla="*/ 1854701 w 1892360"/>
                <a:gd name="connsiteY6" fmla="*/ 870469 h 910271"/>
                <a:gd name="connsiteX7" fmla="*/ 1889772 w 1892360"/>
                <a:gd name="connsiteY7" fmla="*/ 113935 h 910271"/>
                <a:gd name="connsiteX8" fmla="*/ 1852628 w 1892360"/>
                <a:gd name="connsiteY8" fmla="*/ 40889 h 910271"/>
                <a:gd name="connsiteX9" fmla="*/ 1731432 w 1892360"/>
                <a:gd name="connsiteY9" fmla="*/ 69497 h 910271"/>
                <a:gd name="connsiteX10" fmla="*/ 99082 w 1892360"/>
                <a:gd name="connsiteY10" fmla="*/ 729343 h 91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2360" h="910271">
                  <a:moveTo>
                    <a:pt x="99082" y="729343"/>
                  </a:moveTo>
                  <a:lnTo>
                    <a:pt x="0" y="833122"/>
                  </a:lnTo>
                  <a:cubicBezTo>
                    <a:pt x="249857" y="846451"/>
                    <a:pt x="280103" y="859781"/>
                    <a:pt x="767141" y="873110"/>
                  </a:cubicBezTo>
                  <a:lnTo>
                    <a:pt x="1048525" y="891571"/>
                  </a:lnTo>
                  <a:lnTo>
                    <a:pt x="1341976" y="892837"/>
                  </a:lnTo>
                  <a:lnTo>
                    <a:pt x="1787619" y="910271"/>
                  </a:lnTo>
                  <a:lnTo>
                    <a:pt x="1854701" y="870469"/>
                  </a:lnTo>
                  <a:cubicBezTo>
                    <a:pt x="1873191" y="767550"/>
                    <a:pt x="1897140" y="241470"/>
                    <a:pt x="1889772" y="113935"/>
                  </a:cubicBezTo>
                  <a:cubicBezTo>
                    <a:pt x="1886498" y="-42210"/>
                    <a:pt x="1879018" y="48295"/>
                    <a:pt x="1852628" y="40889"/>
                  </a:cubicBezTo>
                  <a:cubicBezTo>
                    <a:pt x="1826238" y="33483"/>
                    <a:pt x="2020762" y="-63127"/>
                    <a:pt x="1731432" y="69497"/>
                  </a:cubicBezTo>
                  <a:lnTo>
                    <a:pt x="99082" y="729343"/>
                  </a:lnTo>
                  <a:close/>
                </a:path>
              </a:pathLst>
            </a:custGeom>
            <a:solidFill>
              <a:srgbClr val="C5E0B4">
                <a:alpha val="50196"/>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CA" sz="1100" dirty="0"/>
            </a:p>
          </p:txBody>
        </p:sp>
        <p:grpSp>
          <p:nvGrpSpPr>
            <p:cNvPr id="25" name="Group 24">
              <a:extLst>
                <a:ext uri="{FF2B5EF4-FFF2-40B4-BE49-F238E27FC236}">
                  <a16:creationId xmlns:a16="http://schemas.microsoft.com/office/drawing/2014/main" id="{B29E478E-6109-4E2A-AE30-0B01748671A4}"/>
                </a:ext>
              </a:extLst>
            </p:cNvPr>
            <p:cNvGrpSpPr/>
            <p:nvPr/>
          </p:nvGrpSpPr>
          <p:grpSpPr>
            <a:xfrm>
              <a:off x="-234510" y="10567"/>
              <a:ext cx="7685164" cy="3724269"/>
              <a:chOff x="-215550" y="9316"/>
              <a:chExt cx="7063818" cy="3283404"/>
            </a:xfrm>
          </p:grpSpPr>
          <p:sp>
            <p:nvSpPr>
              <p:cNvPr id="26" name="Freeform: Shape 25">
                <a:extLst>
                  <a:ext uri="{FF2B5EF4-FFF2-40B4-BE49-F238E27FC236}">
                    <a16:creationId xmlns:a16="http://schemas.microsoft.com/office/drawing/2014/main" id="{0FAB367E-6DB2-408F-B996-704E62D00F57}"/>
                  </a:ext>
                </a:extLst>
              </p:cNvPr>
              <p:cNvSpPr/>
              <p:nvPr/>
            </p:nvSpPr>
            <p:spPr>
              <a:xfrm>
                <a:off x="810490" y="1517240"/>
                <a:ext cx="3687997" cy="329424"/>
              </a:xfrm>
              <a:custGeom>
                <a:avLst/>
                <a:gdLst>
                  <a:gd name="connsiteX0" fmla="*/ 0 w 2830286"/>
                  <a:gd name="connsiteY0" fmla="*/ 176893 h 557893"/>
                  <a:gd name="connsiteX1" fmla="*/ 530679 w 2830286"/>
                  <a:gd name="connsiteY1" fmla="*/ 244928 h 557893"/>
                  <a:gd name="connsiteX2" fmla="*/ 762000 w 2830286"/>
                  <a:gd name="connsiteY2" fmla="*/ 340178 h 557893"/>
                  <a:gd name="connsiteX3" fmla="*/ 1102179 w 2830286"/>
                  <a:gd name="connsiteY3" fmla="*/ 13607 h 557893"/>
                  <a:gd name="connsiteX4" fmla="*/ 1687286 w 2830286"/>
                  <a:gd name="connsiteY4" fmla="*/ 530678 h 557893"/>
                  <a:gd name="connsiteX5" fmla="*/ 1986643 w 2830286"/>
                  <a:gd name="connsiteY5" fmla="*/ 557893 h 557893"/>
                  <a:gd name="connsiteX6" fmla="*/ 2258786 w 2830286"/>
                  <a:gd name="connsiteY6" fmla="*/ 163285 h 557893"/>
                  <a:gd name="connsiteX7" fmla="*/ 2816679 w 2830286"/>
                  <a:gd name="connsiteY7" fmla="*/ 163285 h 557893"/>
                  <a:gd name="connsiteX8" fmla="*/ 2830286 w 2830286"/>
                  <a:gd name="connsiteY8" fmla="*/ 81643 h 557893"/>
                  <a:gd name="connsiteX9" fmla="*/ 2231572 w 2830286"/>
                  <a:gd name="connsiteY9" fmla="*/ 163285 h 557893"/>
                  <a:gd name="connsiteX10" fmla="*/ 1660072 w 2830286"/>
                  <a:gd name="connsiteY10" fmla="*/ 68035 h 557893"/>
                  <a:gd name="connsiteX11" fmla="*/ 1061357 w 2830286"/>
                  <a:gd name="connsiteY11" fmla="*/ 0 h 557893"/>
                  <a:gd name="connsiteX12" fmla="*/ 557893 w 2830286"/>
                  <a:gd name="connsiteY12" fmla="*/ 81643 h 557893"/>
                  <a:gd name="connsiteX13" fmla="*/ 0 w 2830286"/>
                  <a:gd name="connsiteY13" fmla="*/ 176893 h 557893"/>
                  <a:gd name="connsiteX0" fmla="*/ 0 w 2830286"/>
                  <a:gd name="connsiteY0" fmla="*/ 271604 h 652604"/>
                  <a:gd name="connsiteX1" fmla="*/ 530679 w 2830286"/>
                  <a:gd name="connsiteY1" fmla="*/ 339639 h 652604"/>
                  <a:gd name="connsiteX2" fmla="*/ 762000 w 2830286"/>
                  <a:gd name="connsiteY2" fmla="*/ 434889 h 652604"/>
                  <a:gd name="connsiteX3" fmla="*/ 1102179 w 2830286"/>
                  <a:gd name="connsiteY3" fmla="*/ 108318 h 652604"/>
                  <a:gd name="connsiteX4" fmla="*/ 1687286 w 2830286"/>
                  <a:gd name="connsiteY4" fmla="*/ 625389 h 652604"/>
                  <a:gd name="connsiteX5" fmla="*/ 1986643 w 2830286"/>
                  <a:gd name="connsiteY5" fmla="*/ 652604 h 652604"/>
                  <a:gd name="connsiteX6" fmla="*/ 2258786 w 2830286"/>
                  <a:gd name="connsiteY6" fmla="*/ 257996 h 652604"/>
                  <a:gd name="connsiteX7" fmla="*/ 2816679 w 2830286"/>
                  <a:gd name="connsiteY7" fmla="*/ 257996 h 652604"/>
                  <a:gd name="connsiteX8" fmla="*/ 2830286 w 2830286"/>
                  <a:gd name="connsiteY8" fmla="*/ 176354 h 652604"/>
                  <a:gd name="connsiteX9" fmla="*/ 2231572 w 2830286"/>
                  <a:gd name="connsiteY9" fmla="*/ 257996 h 652604"/>
                  <a:gd name="connsiteX10" fmla="*/ 1660072 w 2830286"/>
                  <a:gd name="connsiteY10" fmla="*/ 162746 h 652604"/>
                  <a:gd name="connsiteX11" fmla="*/ 1047734 w 2830286"/>
                  <a:gd name="connsiteY11" fmla="*/ 0 h 652604"/>
                  <a:gd name="connsiteX12" fmla="*/ 557893 w 2830286"/>
                  <a:gd name="connsiteY12" fmla="*/ 176354 h 652604"/>
                  <a:gd name="connsiteX13" fmla="*/ 0 w 2830286"/>
                  <a:gd name="connsiteY13" fmla="*/ 271604 h 652604"/>
                  <a:gd name="connsiteX0" fmla="*/ 0 w 2830286"/>
                  <a:gd name="connsiteY0" fmla="*/ 271604 h 652604"/>
                  <a:gd name="connsiteX1" fmla="*/ 530679 w 2830286"/>
                  <a:gd name="connsiteY1" fmla="*/ 339639 h 652604"/>
                  <a:gd name="connsiteX2" fmla="*/ 762000 w 2830286"/>
                  <a:gd name="connsiteY2" fmla="*/ 434889 h 652604"/>
                  <a:gd name="connsiteX3" fmla="*/ 1115816 w 2830286"/>
                  <a:gd name="connsiteY3" fmla="*/ 310292 h 652604"/>
                  <a:gd name="connsiteX4" fmla="*/ 1687286 w 2830286"/>
                  <a:gd name="connsiteY4" fmla="*/ 625389 h 652604"/>
                  <a:gd name="connsiteX5" fmla="*/ 1986643 w 2830286"/>
                  <a:gd name="connsiteY5" fmla="*/ 652604 h 652604"/>
                  <a:gd name="connsiteX6" fmla="*/ 2258786 w 2830286"/>
                  <a:gd name="connsiteY6" fmla="*/ 257996 h 652604"/>
                  <a:gd name="connsiteX7" fmla="*/ 2816679 w 2830286"/>
                  <a:gd name="connsiteY7" fmla="*/ 257996 h 652604"/>
                  <a:gd name="connsiteX8" fmla="*/ 2830286 w 2830286"/>
                  <a:gd name="connsiteY8" fmla="*/ 176354 h 652604"/>
                  <a:gd name="connsiteX9" fmla="*/ 2231572 w 2830286"/>
                  <a:gd name="connsiteY9" fmla="*/ 257996 h 652604"/>
                  <a:gd name="connsiteX10" fmla="*/ 1660072 w 2830286"/>
                  <a:gd name="connsiteY10" fmla="*/ 162746 h 652604"/>
                  <a:gd name="connsiteX11" fmla="*/ 1047734 w 2830286"/>
                  <a:gd name="connsiteY11" fmla="*/ 0 h 652604"/>
                  <a:gd name="connsiteX12" fmla="*/ 557893 w 2830286"/>
                  <a:gd name="connsiteY12" fmla="*/ 176354 h 652604"/>
                  <a:gd name="connsiteX13" fmla="*/ 0 w 2830286"/>
                  <a:gd name="connsiteY13" fmla="*/ 271604 h 652604"/>
                  <a:gd name="connsiteX0" fmla="*/ 0 w 2830286"/>
                  <a:gd name="connsiteY0" fmla="*/ 110799 h 491799"/>
                  <a:gd name="connsiteX1" fmla="*/ 530679 w 2830286"/>
                  <a:gd name="connsiteY1" fmla="*/ 178834 h 491799"/>
                  <a:gd name="connsiteX2" fmla="*/ 762000 w 2830286"/>
                  <a:gd name="connsiteY2" fmla="*/ 274084 h 491799"/>
                  <a:gd name="connsiteX3" fmla="*/ 1115816 w 2830286"/>
                  <a:gd name="connsiteY3" fmla="*/ 149487 h 491799"/>
                  <a:gd name="connsiteX4" fmla="*/ 1687286 w 2830286"/>
                  <a:gd name="connsiteY4" fmla="*/ 464584 h 491799"/>
                  <a:gd name="connsiteX5" fmla="*/ 1986643 w 2830286"/>
                  <a:gd name="connsiteY5" fmla="*/ 491799 h 491799"/>
                  <a:gd name="connsiteX6" fmla="*/ 2258786 w 2830286"/>
                  <a:gd name="connsiteY6" fmla="*/ 97191 h 491799"/>
                  <a:gd name="connsiteX7" fmla="*/ 2816679 w 2830286"/>
                  <a:gd name="connsiteY7" fmla="*/ 97191 h 491799"/>
                  <a:gd name="connsiteX8" fmla="*/ 2830286 w 2830286"/>
                  <a:gd name="connsiteY8" fmla="*/ 15549 h 491799"/>
                  <a:gd name="connsiteX9" fmla="*/ 2231572 w 2830286"/>
                  <a:gd name="connsiteY9" fmla="*/ 97191 h 491799"/>
                  <a:gd name="connsiteX10" fmla="*/ 1660072 w 2830286"/>
                  <a:gd name="connsiteY10" fmla="*/ 1941 h 491799"/>
                  <a:gd name="connsiteX11" fmla="*/ 1102224 w 2830286"/>
                  <a:gd name="connsiteY11" fmla="*/ 0 h 491799"/>
                  <a:gd name="connsiteX12" fmla="*/ 557893 w 2830286"/>
                  <a:gd name="connsiteY12" fmla="*/ 15549 h 491799"/>
                  <a:gd name="connsiteX13" fmla="*/ 0 w 2830286"/>
                  <a:gd name="connsiteY13" fmla="*/ 110799 h 491799"/>
                  <a:gd name="connsiteX0" fmla="*/ 0 w 2830286"/>
                  <a:gd name="connsiteY0" fmla="*/ 177378 h 558378"/>
                  <a:gd name="connsiteX1" fmla="*/ 530679 w 2830286"/>
                  <a:gd name="connsiteY1" fmla="*/ 245413 h 558378"/>
                  <a:gd name="connsiteX2" fmla="*/ 762000 w 2830286"/>
                  <a:gd name="connsiteY2" fmla="*/ 340663 h 558378"/>
                  <a:gd name="connsiteX3" fmla="*/ 1115816 w 2830286"/>
                  <a:gd name="connsiteY3" fmla="*/ 216066 h 558378"/>
                  <a:gd name="connsiteX4" fmla="*/ 1687286 w 2830286"/>
                  <a:gd name="connsiteY4" fmla="*/ 531163 h 558378"/>
                  <a:gd name="connsiteX5" fmla="*/ 1986643 w 2830286"/>
                  <a:gd name="connsiteY5" fmla="*/ 558378 h 558378"/>
                  <a:gd name="connsiteX6" fmla="*/ 2258786 w 2830286"/>
                  <a:gd name="connsiteY6" fmla="*/ 163770 h 558378"/>
                  <a:gd name="connsiteX7" fmla="*/ 2816679 w 2830286"/>
                  <a:gd name="connsiteY7" fmla="*/ 163770 h 558378"/>
                  <a:gd name="connsiteX8" fmla="*/ 2830286 w 2830286"/>
                  <a:gd name="connsiteY8" fmla="*/ 82128 h 558378"/>
                  <a:gd name="connsiteX9" fmla="*/ 2231572 w 2830286"/>
                  <a:gd name="connsiteY9" fmla="*/ 163770 h 558378"/>
                  <a:gd name="connsiteX10" fmla="*/ 1660072 w 2830286"/>
                  <a:gd name="connsiteY10" fmla="*/ 68520 h 558378"/>
                  <a:gd name="connsiteX11" fmla="*/ 1143137 w 2830286"/>
                  <a:gd name="connsiteY11" fmla="*/ 0 h 558378"/>
                  <a:gd name="connsiteX12" fmla="*/ 557893 w 2830286"/>
                  <a:gd name="connsiteY12" fmla="*/ 82128 h 558378"/>
                  <a:gd name="connsiteX13" fmla="*/ 0 w 2830286"/>
                  <a:gd name="connsiteY13" fmla="*/ 177378 h 558378"/>
                  <a:gd name="connsiteX0" fmla="*/ 0 w 2830286"/>
                  <a:gd name="connsiteY0" fmla="*/ 177378 h 558378"/>
                  <a:gd name="connsiteX1" fmla="*/ 530679 w 2830286"/>
                  <a:gd name="connsiteY1" fmla="*/ 245413 h 558378"/>
                  <a:gd name="connsiteX2" fmla="*/ 762000 w 2830286"/>
                  <a:gd name="connsiteY2" fmla="*/ 340663 h 558378"/>
                  <a:gd name="connsiteX3" fmla="*/ 1115816 w 2830286"/>
                  <a:gd name="connsiteY3" fmla="*/ 216066 h 558378"/>
                  <a:gd name="connsiteX4" fmla="*/ 1687286 w 2830286"/>
                  <a:gd name="connsiteY4" fmla="*/ 531163 h 558378"/>
                  <a:gd name="connsiteX5" fmla="*/ 1986643 w 2830286"/>
                  <a:gd name="connsiteY5" fmla="*/ 558378 h 558378"/>
                  <a:gd name="connsiteX6" fmla="*/ 2258786 w 2830286"/>
                  <a:gd name="connsiteY6" fmla="*/ 163770 h 558378"/>
                  <a:gd name="connsiteX7" fmla="*/ 2816679 w 2830286"/>
                  <a:gd name="connsiteY7" fmla="*/ 163770 h 558378"/>
                  <a:gd name="connsiteX8" fmla="*/ 2830286 w 2830286"/>
                  <a:gd name="connsiteY8" fmla="*/ 82128 h 558378"/>
                  <a:gd name="connsiteX9" fmla="*/ 2231572 w 2830286"/>
                  <a:gd name="connsiteY9" fmla="*/ 163770 h 558378"/>
                  <a:gd name="connsiteX10" fmla="*/ 1660072 w 2830286"/>
                  <a:gd name="connsiteY10" fmla="*/ 135099 h 558378"/>
                  <a:gd name="connsiteX11" fmla="*/ 1143137 w 2830286"/>
                  <a:gd name="connsiteY11" fmla="*/ 0 h 558378"/>
                  <a:gd name="connsiteX12" fmla="*/ 557893 w 2830286"/>
                  <a:gd name="connsiteY12" fmla="*/ 82128 h 558378"/>
                  <a:gd name="connsiteX13" fmla="*/ 0 w 2830286"/>
                  <a:gd name="connsiteY13" fmla="*/ 177378 h 558378"/>
                  <a:gd name="connsiteX0" fmla="*/ 0 w 2830286"/>
                  <a:gd name="connsiteY0" fmla="*/ 124115 h 505115"/>
                  <a:gd name="connsiteX1" fmla="*/ 530679 w 2830286"/>
                  <a:gd name="connsiteY1" fmla="*/ 192150 h 505115"/>
                  <a:gd name="connsiteX2" fmla="*/ 762000 w 2830286"/>
                  <a:gd name="connsiteY2" fmla="*/ 287400 h 505115"/>
                  <a:gd name="connsiteX3" fmla="*/ 1115816 w 2830286"/>
                  <a:gd name="connsiteY3" fmla="*/ 162803 h 505115"/>
                  <a:gd name="connsiteX4" fmla="*/ 1687286 w 2830286"/>
                  <a:gd name="connsiteY4" fmla="*/ 477900 h 505115"/>
                  <a:gd name="connsiteX5" fmla="*/ 1986643 w 2830286"/>
                  <a:gd name="connsiteY5" fmla="*/ 505115 h 505115"/>
                  <a:gd name="connsiteX6" fmla="*/ 2258786 w 2830286"/>
                  <a:gd name="connsiteY6" fmla="*/ 110507 h 505115"/>
                  <a:gd name="connsiteX7" fmla="*/ 2816679 w 2830286"/>
                  <a:gd name="connsiteY7" fmla="*/ 110507 h 505115"/>
                  <a:gd name="connsiteX8" fmla="*/ 2830286 w 2830286"/>
                  <a:gd name="connsiteY8" fmla="*/ 28865 h 505115"/>
                  <a:gd name="connsiteX9" fmla="*/ 2231572 w 2830286"/>
                  <a:gd name="connsiteY9" fmla="*/ 110507 h 505115"/>
                  <a:gd name="connsiteX10" fmla="*/ 1660072 w 2830286"/>
                  <a:gd name="connsiteY10" fmla="*/ 81836 h 505115"/>
                  <a:gd name="connsiteX11" fmla="*/ 1129499 w 2830286"/>
                  <a:gd name="connsiteY11" fmla="*/ 0 h 505115"/>
                  <a:gd name="connsiteX12" fmla="*/ 557893 w 2830286"/>
                  <a:gd name="connsiteY12" fmla="*/ 28865 h 505115"/>
                  <a:gd name="connsiteX13" fmla="*/ 0 w 2830286"/>
                  <a:gd name="connsiteY13" fmla="*/ 124115 h 505115"/>
                  <a:gd name="connsiteX0" fmla="*/ 0 w 2830286"/>
                  <a:gd name="connsiteY0" fmla="*/ 124115 h 505115"/>
                  <a:gd name="connsiteX1" fmla="*/ 530679 w 2830286"/>
                  <a:gd name="connsiteY1" fmla="*/ 192150 h 505115"/>
                  <a:gd name="connsiteX2" fmla="*/ 762000 w 2830286"/>
                  <a:gd name="connsiteY2" fmla="*/ 287400 h 505115"/>
                  <a:gd name="connsiteX3" fmla="*/ 1115816 w 2830286"/>
                  <a:gd name="connsiteY3" fmla="*/ 162803 h 505115"/>
                  <a:gd name="connsiteX4" fmla="*/ 1687286 w 2830286"/>
                  <a:gd name="connsiteY4" fmla="*/ 477900 h 505115"/>
                  <a:gd name="connsiteX5" fmla="*/ 1986643 w 2830286"/>
                  <a:gd name="connsiteY5" fmla="*/ 505115 h 505115"/>
                  <a:gd name="connsiteX6" fmla="*/ 2258786 w 2830286"/>
                  <a:gd name="connsiteY6" fmla="*/ 110507 h 505115"/>
                  <a:gd name="connsiteX7" fmla="*/ 2816679 w 2830286"/>
                  <a:gd name="connsiteY7" fmla="*/ 110507 h 505115"/>
                  <a:gd name="connsiteX8" fmla="*/ 2830286 w 2830286"/>
                  <a:gd name="connsiteY8" fmla="*/ 28865 h 505115"/>
                  <a:gd name="connsiteX9" fmla="*/ 2231572 w 2830286"/>
                  <a:gd name="connsiteY9" fmla="*/ 110507 h 505115"/>
                  <a:gd name="connsiteX10" fmla="*/ 1660072 w 2830286"/>
                  <a:gd name="connsiteY10" fmla="*/ 81836 h 505115"/>
                  <a:gd name="connsiteX11" fmla="*/ 1129499 w 2830286"/>
                  <a:gd name="connsiteY11" fmla="*/ 0 h 505115"/>
                  <a:gd name="connsiteX12" fmla="*/ 571515 w 2830286"/>
                  <a:gd name="connsiteY12" fmla="*/ 68569 h 505115"/>
                  <a:gd name="connsiteX13" fmla="*/ 0 w 2830286"/>
                  <a:gd name="connsiteY13" fmla="*/ 124115 h 505115"/>
                  <a:gd name="connsiteX0" fmla="*/ 0 w 2830286"/>
                  <a:gd name="connsiteY0" fmla="*/ 124115 h 2185076"/>
                  <a:gd name="connsiteX1" fmla="*/ 530679 w 2830286"/>
                  <a:gd name="connsiteY1" fmla="*/ 192150 h 2185076"/>
                  <a:gd name="connsiteX2" fmla="*/ 740056 w 2830286"/>
                  <a:gd name="connsiteY2" fmla="*/ 2185076 h 2185076"/>
                  <a:gd name="connsiteX3" fmla="*/ 1115816 w 2830286"/>
                  <a:gd name="connsiteY3" fmla="*/ 162803 h 2185076"/>
                  <a:gd name="connsiteX4" fmla="*/ 1687286 w 2830286"/>
                  <a:gd name="connsiteY4" fmla="*/ 477900 h 2185076"/>
                  <a:gd name="connsiteX5" fmla="*/ 1986643 w 2830286"/>
                  <a:gd name="connsiteY5" fmla="*/ 505115 h 2185076"/>
                  <a:gd name="connsiteX6" fmla="*/ 2258786 w 2830286"/>
                  <a:gd name="connsiteY6" fmla="*/ 110507 h 2185076"/>
                  <a:gd name="connsiteX7" fmla="*/ 2816679 w 2830286"/>
                  <a:gd name="connsiteY7" fmla="*/ 110507 h 2185076"/>
                  <a:gd name="connsiteX8" fmla="*/ 2830286 w 2830286"/>
                  <a:gd name="connsiteY8" fmla="*/ 28865 h 2185076"/>
                  <a:gd name="connsiteX9" fmla="*/ 2231572 w 2830286"/>
                  <a:gd name="connsiteY9" fmla="*/ 110507 h 2185076"/>
                  <a:gd name="connsiteX10" fmla="*/ 1660072 w 2830286"/>
                  <a:gd name="connsiteY10" fmla="*/ 81836 h 2185076"/>
                  <a:gd name="connsiteX11" fmla="*/ 1129499 w 2830286"/>
                  <a:gd name="connsiteY11" fmla="*/ 0 h 2185076"/>
                  <a:gd name="connsiteX12" fmla="*/ 571515 w 2830286"/>
                  <a:gd name="connsiteY12" fmla="*/ 68569 h 2185076"/>
                  <a:gd name="connsiteX13" fmla="*/ 0 w 2830286"/>
                  <a:gd name="connsiteY13" fmla="*/ 124115 h 2185076"/>
                  <a:gd name="connsiteX0" fmla="*/ 0 w 2830286"/>
                  <a:gd name="connsiteY0" fmla="*/ 124115 h 2185076"/>
                  <a:gd name="connsiteX1" fmla="*/ 530679 w 2830286"/>
                  <a:gd name="connsiteY1" fmla="*/ 192150 h 2185076"/>
                  <a:gd name="connsiteX2" fmla="*/ 740056 w 2830286"/>
                  <a:gd name="connsiteY2" fmla="*/ 2185076 h 2185076"/>
                  <a:gd name="connsiteX3" fmla="*/ 1203594 w 2830286"/>
                  <a:gd name="connsiteY3" fmla="*/ 1980577 h 2185076"/>
                  <a:gd name="connsiteX4" fmla="*/ 1687286 w 2830286"/>
                  <a:gd name="connsiteY4" fmla="*/ 477900 h 2185076"/>
                  <a:gd name="connsiteX5" fmla="*/ 1986643 w 2830286"/>
                  <a:gd name="connsiteY5" fmla="*/ 505115 h 2185076"/>
                  <a:gd name="connsiteX6" fmla="*/ 2258786 w 2830286"/>
                  <a:gd name="connsiteY6" fmla="*/ 110507 h 2185076"/>
                  <a:gd name="connsiteX7" fmla="*/ 2816679 w 2830286"/>
                  <a:gd name="connsiteY7" fmla="*/ 110507 h 2185076"/>
                  <a:gd name="connsiteX8" fmla="*/ 2830286 w 2830286"/>
                  <a:gd name="connsiteY8" fmla="*/ 28865 h 2185076"/>
                  <a:gd name="connsiteX9" fmla="*/ 2231572 w 2830286"/>
                  <a:gd name="connsiteY9" fmla="*/ 110507 h 2185076"/>
                  <a:gd name="connsiteX10" fmla="*/ 1660072 w 2830286"/>
                  <a:gd name="connsiteY10" fmla="*/ 81836 h 2185076"/>
                  <a:gd name="connsiteX11" fmla="*/ 1129499 w 2830286"/>
                  <a:gd name="connsiteY11" fmla="*/ 0 h 2185076"/>
                  <a:gd name="connsiteX12" fmla="*/ 571515 w 2830286"/>
                  <a:gd name="connsiteY12" fmla="*/ 68569 h 2185076"/>
                  <a:gd name="connsiteX13" fmla="*/ 0 w 2830286"/>
                  <a:gd name="connsiteY13" fmla="*/ 124115 h 2185076"/>
                  <a:gd name="connsiteX0" fmla="*/ 0 w 2830286"/>
                  <a:gd name="connsiteY0" fmla="*/ 124115 h 2515405"/>
                  <a:gd name="connsiteX1" fmla="*/ 530679 w 2830286"/>
                  <a:gd name="connsiteY1" fmla="*/ 192150 h 2515405"/>
                  <a:gd name="connsiteX2" fmla="*/ 740056 w 2830286"/>
                  <a:gd name="connsiteY2" fmla="*/ 2185076 h 2515405"/>
                  <a:gd name="connsiteX3" fmla="*/ 1203594 w 2830286"/>
                  <a:gd name="connsiteY3" fmla="*/ 1980577 h 2515405"/>
                  <a:gd name="connsiteX4" fmla="*/ 1753120 w 2830286"/>
                  <a:gd name="connsiteY4" fmla="*/ 2515405 h 2515405"/>
                  <a:gd name="connsiteX5" fmla="*/ 1986643 w 2830286"/>
                  <a:gd name="connsiteY5" fmla="*/ 505115 h 2515405"/>
                  <a:gd name="connsiteX6" fmla="*/ 2258786 w 2830286"/>
                  <a:gd name="connsiteY6" fmla="*/ 110507 h 2515405"/>
                  <a:gd name="connsiteX7" fmla="*/ 2816679 w 2830286"/>
                  <a:gd name="connsiteY7" fmla="*/ 110507 h 2515405"/>
                  <a:gd name="connsiteX8" fmla="*/ 2830286 w 2830286"/>
                  <a:gd name="connsiteY8" fmla="*/ 28865 h 2515405"/>
                  <a:gd name="connsiteX9" fmla="*/ 2231572 w 2830286"/>
                  <a:gd name="connsiteY9" fmla="*/ 110507 h 2515405"/>
                  <a:gd name="connsiteX10" fmla="*/ 1660072 w 2830286"/>
                  <a:gd name="connsiteY10" fmla="*/ 81836 h 2515405"/>
                  <a:gd name="connsiteX11" fmla="*/ 1129499 w 2830286"/>
                  <a:gd name="connsiteY11" fmla="*/ 0 h 2515405"/>
                  <a:gd name="connsiteX12" fmla="*/ 571515 w 2830286"/>
                  <a:gd name="connsiteY12" fmla="*/ 68569 h 2515405"/>
                  <a:gd name="connsiteX13" fmla="*/ 0 w 2830286"/>
                  <a:gd name="connsiteY13" fmla="*/ 124115 h 2515405"/>
                  <a:gd name="connsiteX0" fmla="*/ 0 w 2830286"/>
                  <a:gd name="connsiteY0" fmla="*/ 124115 h 2515405"/>
                  <a:gd name="connsiteX1" fmla="*/ 530679 w 2830286"/>
                  <a:gd name="connsiteY1" fmla="*/ 192150 h 2515405"/>
                  <a:gd name="connsiteX2" fmla="*/ 740056 w 2830286"/>
                  <a:gd name="connsiteY2" fmla="*/ 2185076 h 2515405"/>
                  <a:gd name="connsiteX3" fmla="*/ 1115815 w 2830286"/>
                  <a:gd name="connsiteY3" fmla="*/ 2000553 h 2515405"/>
                  <a:gd name="connsiteX4" fmla="*/ 1753120 w 2830286"/>
                  <a:gd name="connsiteY4" fmla="*/ 2515405 h 2515405"/>
                  <a:gd name="connsiteX5" fmla="*/ 1986643 w 2830286"/>
                  <a:gd name="connsiteY5" fmla="*/ 505115 h 2515405"/>
                  <a:gd name="connsiteX6" fmla="*/ 2258786 w 2830286"/>
                  <a:gd name="connsiteY6" fmla="*/ 110507 h 2515405"/>
                  <a:gd name="connsiteX7" fmla="*/ 2816679 w 2830286"/>
                  <a:gd name="connsiteY7" fmla="*/ 110507 h 2515405"/>
                  <a:gd name="connsiteX8" fmla="*/ 2830286 w 2830286"/>
                  <a:gd name="connsiteY8" fmla="*/ 28865 h 2515405"/>
                  <a:gd name="connsiteX9" fmla="*/ 2231572 w 2830286"/>
                  <a:gd name="connsiteY9" fmla="*/ 110507 h 2515405"/>
                  <a:gd name="connsiteX10" fmla="*/ 1660072 w 2830286"/>
                  <a:gd name="connsiteY10" fmla="*/ 81836 h 2515405"/>
                  <a:gd name="connsiteX11" fmla="*/ 1129499 w 2830286"/>
                  <a:gd name="connsiteY11" fmla="*/ 0 h 2515405"/>
                  <a:gd name="connsiteX12" fmla="*/ 571515 w 2830286"/>
                  <a:gd name="connsiteY12" fmla="*/ 68569 h 2515405"/>
                  <a:gd name="connsiteX13" fmla="*/ 0 w 2830286"/>
                  <a:gd name="connsiteY13" fmla="*/ 124115 h 2515405"/>
                  <a:gd name="connsiteX0" fmla="*/ 0 w 2830286"/>
                  <a:gd name="connsiteY0" fmla="*/ 124115 h 2515405"/>
                  <a:gd name="connsiteX1" fmla="*/ 530679 w 2830286"/>
                  <a:gd name="connsiteY1" fmla="*/ 192150 h 2515405"/>
                  <a:gd name="connsiteX2" fmla="*/ 740056 w 2830286"/>
                  <a:gd name="connsiteY2" fmla="*/ 2185076 h 2515405"/>
                  <a:gd name="connsiteX3" fmla="*/ 1071926 w 2830286"/>
                  <a:gd name="connsiteY3" fmla="*/ 2040505 h 2515405"/>
                  <a:gd name="connsiteX4" fmla="*/ 1753120 w 2830286"/>
                  <a:gd name="connsiteY4" fmla="*/ 2515405 h 2515405"/>
                  <a:gd name="connsiteX5" fmla="*/ 1986643 w 2830286"/>
                  <a:gd name="connsiteY5" fmla="*/ 505115 h 2515405"/>
                  <a:gd name="connsiteX6" fmla="*/ 2258786 w 2830286"/>
                  <a:gd name="connsiteY6" fmla="*/ 110507 h 2515405"/>
                  <a:gd name="connsiteX7" fmla="*/ 2816679 w 2830286"/>
                  <a:gd name="connsiteY7" fmla="*/ 110507 h 2515405"/>
                  <a:gd name="connsiteX8" fmla="*/ 2830286 w 2830286"/>
                  <a:gd name="connsiteY8" fmla="*/ 28865 h 2515405"/>
                  <a:gd name="connsiteX9" fmla="*/ 2231572 w 2830286"/>
                  <a:gd name="connsiteY9" fmla="*/ 110507 h 2515405"/>
                  <a:gd name="connsiteX10" fmla="*/ 1660072 w 2830286"/>
                  <a:gd name="connsiteY10" fmla="*/ 81836 h 2515405"/>
                  <a:gd name="connsiteX11" fmla="*/ 1129499 w 2830286"/>
                  <a:gd name="connsiteY11" fmla="*/ 0 h 2515405"/>
                  <a:gd name="connsiteX12" fmla="*/ 571515 w 2830286"/>
                  <a:gd name="connsiteY12" fmla="*/ 68569 h 2515405"/>
                  <a:gd name="connsiteX13" fmla="*/ 0 w 2830286"/>
                  <a:gd name="connsiteY13" fmla="*/ 124115 h 2515405"/>
                  <a:gd name="connsiteX0" fmla="*/ 0 w 2830286"/>
                  <a:gd name="connsiteY0" fmla="*/ 124115 h 2515405"/>
                  <a:gd name="connsiteX1" fmla="*/ 530679 w 2830286"/>
                  <a:gd name="connsiteY1" fmla="*/ 192150 h 2515405"/>
                  <a:gd name="connsiteX2" fmla="*/ 740056 w 2830286"/>
                  <a:gd name="connsiteY2" fmla="*/ 2185076 h 2515405"/>
                  <a:gd name="connsiteX3" fmla="*/ 1071927 w 2830286"/>
                  <a:gd name="connsiteY3" fmla="*/ 2020530 h 2515405"/>
                  <a:gd name="connsiteX4" fmla="*/ 1753120 w 2830286"/>
                  <a:gd name="connsiteY4" fmla="*/ 2515405 h 2515405"/>
                  <a:gd name="connsiteX5" fmla="*/ 1986643 w 2830286"/>
                  <a:gd name="connsiteY5" fmla="*/ 505115 h 2515405"/>
                  <a:gd name="connsiteX6" fmla="*/ 2258786 w 2830286"/>
                  <a:gd name="connsiteY6" fmla="*/ 110507 h 2515405"/>
                  <a:gd name="connsiteX7" fmla="*/ 2816679 w 2830286"/>
                  <a:gd name="connsiteY7" fmla="*/ 110507 h 2515405"/>
                  <a:gd name="connsiteX8" fmla="*/ 2830286 w 2830286"/>
                  <a:gd name="connsiteY8" fmla="*/ 28865 h 2515405"/>
                  <a:gd name="connsiteX9" fmla="*/ 2231572 w 2830286"/>
                  <a:gd name="connsiteY9" fmla="*/ 110507 h 2515405"/>
                  <a:gd name="connsiteX10" fmla="*/ 1660072 w 2830286"/>
                  <a:gd name="connsiteY10" fmla="*/ 81836 h 2515405"/>
                  <a:gd name="connsiteX11" fmla="*/ 1129499 w 2830286"/>
                  <a:gd name="connsiteY11" fmla="*/ 0 h 2515405"/>
                  <a:gd name="connsiteX12" fmla="*/ 571515 w 2830286"/>
                  <a:gd name="connsiteY12" fmla="*/ 68569 h 2515405"/>
                  <a:gd name="connsiteX13" fmla="*/ 0 w 2830286"/>
                  <a:gd name="connsiteY13" fmla="*/ 124115 h 2515405"/>
                  <a:gd name="connsiteX0" fmla="*/ 0 w 2830286"/>
                  <a:gd name="connsiteY0" fmla="*/ 124115 h 2345613"/>
                  <a:gd name="connsiteX1" fmla="*/ 530679 w 2830286"/>
                  <a:gd name="connsiteY1" fmla="*/ 192150 h 2345613"/>
                  <a:gd name="connsiteX2" fmla="*/ 740056 w 2830286"/>
                  <a:gd name="connsiteY2" fmla="*/ 2185076 h 2345613"/>
                  <a:gd name="connsiteX3" fmla="*/ 1071927 w 2830286"/>
                  <a:gd name="connsiteY3" fmla="*/ 2020530 h 2345613"/>
                  <a:gd name="connsiteX4" fmla="*/ 1599508 w 2830286"/>
                  <a:gd name="connsiteY4" fmla="*/ 2345613 h 2345613"/>
                  <a:gd name="connsiteX5" fmla="*/ 1986643 w 2830286"/>
                  <a:gd name="connsiteY5" fmla="*/ 505115 h 2345613"/>
                  <a:gd name="connsiteX6" fmla="*/ 2258786 w 2830286"/>
                  <a:gd name="connsiteY6" fmla="*/ 110507 h 2345613"/>
                  <a:gd name="connsiteX7" fmla="*/ 2816679 w 2830286"/>
                  <a:gd name="connsiteY7" fmla="*/ 110507 h 2345613"/>
                  <a:gd name="connsiteX8" fmla="*/ 2830286 w 2830286"/>
                  <a:gd name="connsiteY8" fmla="*/ 28865 h 2345613"/>
                  <a:gd name="connsiteX9" fmla="*/ 2231572 w 2830286"/>
                  <a:gd name="connsiteY9" fmla="*/ 110507 h 2345613"/>
                  <a:gd name="connsiteX10" fmla="*/ 1660072 w 2830286"/>
                  <a:gd name="connsiteY10" fmla="*/ 81836 h 2345613"/>
                  <a:gd name="connsiteX11" fmla="*/ 1129499 w 2830286"/>
                  <a:gd name="connsiteY11" fmla="*/ 0 h 2345613"/>
                  <a:gd name="connsiteX12" fmla="*/ 571515 w 2830286"/>
                  <a:gd name="connsiteY12" fmla="*/ 68569 h 2345613"/>
                  <a:gd name="connsiteX13" fmla="*/ 0 w 2830286"/>
                  <a:gd name="connsiteY13" fmla="*/ 124115 h 2345613"/>
                  <a:gd name="connsiteX0" fmla="*/ 0 w 2830286"/>
                  <a:gd name="connsiteY0" fmla="*/ 124115 h 2345613"/>
                  <a:gd name="connsiteX1" fmla="*/ 530679 w 2830286"/>
                  <a:gd name="connsiteY1" fmla="*/ 192150 h 2345613"/>
                  <a:gd name="connsiteX2" fmla="*/ 740056 w 2830286"/>
                  <a:gd name="connsiteY2" fmla="*/ 2185076 h 2345613"/>
                  <a:gd name="connsiteX3" fmla="*/ 1071927 w 2830286"/>
                  <a:gd name="connsiteY3" fmla="*/ 2020530 h 2345613"/>
                  <a:gd name="connsiteX4" fmla="*/ 1599508 w 2830286"/>
                  <a:gd name="connsiteY4" fmla="*/ 2345613 h 2345613"/>
                  <a:gd name="connsiteX5" fmla="*/ 1865948 w 2830286"/>
                  <a:gd name="connsiteY5" fmla="*/ 2332876 h 2345613"/>
                  <a:gd name="connsiteX6" fmla="*/ 2258786 w 2830286"/>
                  <a:gd name="connsiteY6" fmla="*/ 110507 h 2345613"/>
                  <a:gd name="connsiteX7" fmla="*/ 2816679 w 2830286"/>
                  <a:gd name="connsiteY7" fmla="*/ 110507 h 2345613"/>
                  <a:gd name="connsiteX8" fmla="*/ 2830286 w 2830286"/>
                  <a:gd name="connsiteY8" fmla="*/ 28865 h 2345613"/>
                  <a:gd name="connsiteX9" fmla="*/ 2231572 w 2830286"/>
                  <a:gd name="connsiteY9" fmla="*/ 110507 h 2345613"/>
                  <a:gd name="connsiteX10" fmla="*/ 1660072 w 2830286"/>
                  <a:gd name="connsiteY10" fmla="*/ 81836 h 2345613"/>
                  <a:gd name="connsiteX11" fmla="*/ 1129499 w 2830286"/>
                  <a:gd name="connsiteY11" fmla="*/ 0 h 2345613"/>
                  <a:gd name="connsiteX12" fmla="*/ 571515 w 2830286"/>
                  <a:gd name="connsiteY12" fmla="*/ 68569 h 2345613"/>
                  <a:gd name="connsiteX13" fmla="*/ 0 w 2830286"/>
                  <a:gd name="connsiteY13" fmla="*/ 124115 h 2345613"/>
                  <a:gd name="connsiteX0" fmla="*/ 0 w 2830286"/>
                  <a:gd name="connsiteY0" fmla="*/ 124115 h 2345613"/>
                  <a:gd name="connsiteX1" fmla="*/ 530679 w 2830286"/>
                  <a:gd name="connsiteY1" fmla="*/ 192150 h 2345613"/>
                  <a:gd name="connsiteX2" fmla="*/ 740056 w 2830286"/>
                  <a:gd name="connsiteY2" fmla="*/ 2185076 h 2345613"/>
                  <a:gd name="connsiteX3" fmla="*/ 1071927 w 2830286"/>
                  <a:gd name="connsiteY3" fmla="*/ 2020530 h 2345613"/>
                  <a:gd name="connsiteX4" fmla="*/ 1599508 w 2830286"/>
                  <a:gd name="connsiteY4" fmla="*/ 2345613 h 2345613"/>
                  <a:gd name="connsiteX5" fmla="*/ 1865948 w 2830286"/>
                  <a:gd name="connsiteY5" fmla="*/ 2332876 h 2345613"/>
                  <a:gd name="connsiteX6" fmla="*/ 2258786 w 2830286"/>
                  <a:gd name="connsiteY6" fmla="*/ 110507 h 2345613"/>
                  <a:gd name="connsiteX7" fmla="*/ 2816679 w 2830286"/>
                  <a:gd name="connsiteY7" fmla="*/ 110507 h 2345613"/>
                  <a:gd name="connsiteX8" fmla="*/ 2830286 w 2830286"/>
                  <a:gd name="connsiteY8" fmla="*/ 28865 h 2345613"/>
                  <a:gd name="connsiteX9" fmla="*/ 2066987 w 2830286"/>
                  <a:gd name="connsiteY9" fmla="*/ 2028159 h 2345613"/>
                  <a:gd name="connsiteX10" fmla="*/ 1660072 w 2830286"/>
                  <a:gd name="connsiteY10" fmla="*/ 81836 h 2345613"/>
                  <a:gd name="connsiteX11" fmla="*/ 1129499 w 2830286"/>
                  <a:gd name="connsiteY11" fmla="*/ 0 h 2345613"/>
                  <a:gd name="connsiteX12" fmla="*/ 571515 w 2830286"/>
                  <a:gd name="connsiteY12" fmla="*/ 68569 h 2345613"/>
                  <a:gd name="connsiteX13" fmla="*/ 0 w 2830286"/>
                  <a:gd name="connsiteY13" fmla="*/ 124115 h 2345613"/>
                  <a:gd name="connsiteX0" fmla="*/ 0 w 2830286"/>
                  <a:gd name="connsiteY0" fmla="*/ 423106 h 2644604"/>
                  <a:gd name="connsiteX1" fmla="*/ 530679 w 2830286"/>
                  <a:gd name="connsiteY1" fmla="*/ 491141 h 2644604"/>
                  <a:gd name="connsiteX2" fmla="*/ 740056 w 2830286"/>
                  <a:gd name="connsiteY2" fmla="*/ 2484067 h 2644604"/>
                  <a:gd name="connsiteX3" fmla="*/ 1071927 w 2830286"/>
                  <a:gd name="connsiteY3" fmla="*/ 2319521 h 2644604"/>
                  <a:gd name="connsiteX4" fmla="*/ 1599508 w 2830286"/>
                  <a:gd name="connsiteY4" fmla="*/ 2644604 h 2644604"/>
                  <a:gd name="connsiteX5" fmla="*/ 1865948 w 2830286"/>
                  <a:gd name="connsiteY5" fmla="*/ 2631867 h 2644604"/>
                  <a:gd name="connsiteX6" fmla="*/ 2258786 w 2830286"/>
                  <a:gd name="connsiteY6" fmla="*/ 409498 h 2644604"/>
                  <a:gd name="connsiteX7" fmla="*/ 2816679 w 2830286"/>
                  <a:gd name="connsiteY7" fmla="*/ 409498 h 2644604"/>
                  <a:gd name="connsiteX8" fmla="*/ 2830286 w 2830286"/>
                  <a:gd name="connsiteY8" fmla="*/ 327856 h 2644604"/>
                  <a:gd name="connsiteX9" fmla="*/ 1990181 w 2830286"/>
                  <a:gd name="connsiteY9" fmla="*/ 0 h 2644604"/>
                  <a:gd name="connsiteX10" fmla="*/ 1660072 w 2830286"/>
                  <a:gd name="connsiteY10" fmla="*/ 380827 h 2644604"/>
                  <a:gd name="connsiteX11" fmla="*/ 1129499 w 2830286"/>
                  <a:gd name="connsiteY11" fmla="*/ 298991 h 2644604"/>
                  <a:gd name="connsiteX12" fmla="*/ 571515 w 2830286"/>
                  <a:gd name="connsiteY12" fmla="*/ 367560 h 2644604"/>
                  <a:gd name="connsiteX13" fmla="*/ 0 w 2830286"/>
                  <a:gd name="connsiteY13" fmla="*/ 423106 h 2644604"/>
                  <a:gd name="connsiteX0" fmla="*/ 0 w 2830286"/>
                  <a:gd name="connsiteY0" fmla="*/ 423106 h 2644604"/>
                  <a:gd name="connsiteX1" fmla="*/ 530679 w 2830286"/>
                  <a:gd name="connsiteY1" fmla="*/ 491141 h 2644604"/>
                  <a:gd name="connsiteX2" fmla="*/ 740056 w 2830286"/>
                  <a:gd name="connsiteY2" fmla="*/ 2484067 h 2644604"/>
                  <a:gd name="connsiteX3" fmla="*/ 1071927 w 2830286"/>
                  <a:gd name="connsiteY3" fmla="*/ 2319521 h 2644604"/>
                  <a:gd name="connsiteX4" fmla="*/ 1599508 w 2830286"/>
                  <a:gd name="connsiteY4" fmla="*/ 2644604 h 2644604"/>
                  <a:gd name="connsiteX5" fmla="*/ 1865948 w 2830286"/>
                  <a:gd name="connsiteY5" fmla="*/ 2631867 h 2644604"/>
                  <a:gd name="connsiteX6" fmla="*/ 2171008 w 2830286"/>
                  <a:gd name="connsiteY6" fmla="*/ 2127394 h 2644604"/>
                  <a:gd name="connsiteX7" fmla="*/ 2816679 w 2830286"/>
                  <a:gd name="connsiteY7" fmla="*/ 409498 h 2644604"/>
                  <a:gd name="connsiteX8" fmla="*/ 2830286 w 2830286"/>
                  <a:gd name="connsiteY8" fmla="*/ 327856 h 2644604"/>
                  <a:gd name="connsiteX9" fmla="*/ 1990181 w 2830286"/>
                  <a:gd name="connsiteY9" fmla="*/ 0 h 2644604"/>
                  <a:gd name="connsiteX10" fmla="*/ 1660072 w 2830286"/>
                  <a:gd name="connsiteY10" fmla="*/ 380827 h 2644604"/>
                  <a:gd name="connsiteX11" fmla="*/ 1129499 w 2830286"/>
                  <a:gd name="connsiteY11" fmla="*/ 298991 h 2644604"/>
                  <a:gd name="connsiteX12" fmla="*/ 571515 w 2830286"/>
                  <a:gd name="connsiteY12" fmla="*/ 367560 h 2644604"/>
                  <a:gd name="connsiteX13" fmla="*/ 0 w 2830286"/>
                  <a:gd name="connsiteY13" fmla="*/ 423106 h 2644604"/>
                  <a:gd name="connsiteX0" fmla="*/ 0 w 2871542"/>
                  <a:gd name="connsiteY0" fmla="*/ 423106 h 2644604"/>
                  <a:gd name="connsiteX1" fmla="*/ 530679 w 2871542"/>
                  <a:gd name="connsiteY1" fmla="*/ 491141 h 2644604"/>
                  <a:gd name="connsiteX2" fmla="*/ 740056 w 2871542"/>
                  <a:gd name="connsiteY2" fmla="*/ 2484067 h 2644604"/>
                  <a:gd name="connsiteX3" fmla="*/ 1071927 w 2871542"/>
                  <a:gd name="connsiteY3" fmla="*/ 2319521 h 2644604"/>
                  <a:gd name="connsiteX4" fmla="*/ 1599508 w 2871542"/>
                  <a:gd name="connsiteY4" fmla="*/ 2644604 h 2644604"/>
                  <a:gd name="connsiteX5" fmla="*/ 1865948 w 2871542"/>
                  <a:gd name="connsiteY5" fmla="*/ 2631867 h 2644604"/>
                  <a:gd name="connsiteX6" fmla="*/ 2171008 w 2871542"/>
                  <a:gd name="connsiteY6" fmla="*/ 2127394 h 2644604"/>
                  <a:gd name="connsiteX7" fmla="*/ 2871542 w 2871542"/>
                  <a:gd name="connsiteY7" fmla="*/ 2367101 h 2644604"/>
                  <a:gd name="connsiteX8" fmla="*/ 2830286 w 2871542"/>
                  <a:gd name="connsiteY8" fmla="*/ 327856 h 2644604"/>
                  <a:gd name="connsiteX9" fmla="*/ 1990181 w 2871542"/>
                  <a:gd name="connsiteY9" fmla="*/ 0 h 2644604"/>
                  <a:gd name="connsiteX10" fmla="*/ 1660072 w 2871542"/>
                  <a:gd name="connsiteY10" fmla="*/ 380827 h 2644604"/>
                  <a:gd name="connsiteX11" fmla="*/ 1129499 w 2871542"/>
                  <a:gd name="connsiteY11" fmla="*/ 298991 h 2644604"/>
                  <a:gd name="connsiteX12" fmla="*/ 571515 w 2871542"/>
                  <a:gd name="connsiteY12" fmla="*/ 367560 h 2644604"/>
                  <a:gd name="connsiteX13" fmla="*/ 0 w 2871542"/>
                  <a:gd name="connsiteY13" fmla="*/ 423106 h 2644604"/>
                  <a:gd name="connsiteX0" fmla="*/ 0 w 2871542"/>
                  <a:gd name="connsiteY0" fmla="*/ 423106 h 2644604"/>
                  <a:gd name="connsiteX1" fmla="*/ 530679 w 2871542"/>
                  <a:gd name="connsiteY1" fmla="*/ 491141 h 2644604"/>
                  <a:gd name="connsiteX2" fmla="*/ 740056 w 2871542"/>
                  <a:gd name="connsiteY2" fmla="*/ 2484067 h 2644604"/>
                  <a:gd name="connsiteX3" fmla="*/ 1071927 w 2871542"/>
                  <a:gd name="connsiteY3" fmla="*/ 2319521 h 2644604"/>
                  <a:gd name="connsiteX4" fmla="*/ 1599508 w 2871542"/>
                  <a:gd name="connsiteY4" fmla="*/ 2644604 h 2644604"/>
                  <a:gd name="connsiteX5" fmla="*/ 1865948 w 2871542"/>
                  <a:gd name="connsiteY5" fmla="*/ 2631867 h 2644604"/>
                  <a:gd name="connsiteX6" fmla="*/ 2171008 w 2871542"/>
                  <a:gd name="connsiteY6" fmla="*/ 2177333 h 2644604"/>
                  <a:gd name="connsiteX7" fmla="*/ 2871542 w 2871542"/>
                  <a:gd name="connsiteY7" fmla="*/ 2367101 h 2644604"/>
                  <a:gd name="connsiteX8" fmla="*/ 2830286 w 2871542"/>
                  <a:gd name="connsiteY8" fmla="*/ 327856 h 2644604"/>
                  <a:gd name="connsiteX9" fmla="*/ 1990181 w 2871542"/>
                  <a:gd name="connsiteY9" fmla="*/ 0 h 2644604"/>
                  <a:gd name="connsiteX10" fmla="*/ 1660072 w 2871542"/>
                  <a:gd name="connsiteY10" fmla="*/ 380827 h 2644604"/>
                  <a:gd name="connsiteX11" fmla="*/ 1129499 w 2871542"/>
                  <a:gd name="connsiteY11" fmla="*/ 298991 h 2644604"/>
                  <a:gd name="connsiteX12" fmla="*/ 571515 w 2871542"/>
                  <a:gd name="connsiteY12" fmla="*/ 367560 h 2644604"/>
                  <a:gd name="connsiteX13" fmla="*/ 0 w 2871542"/>
                  <a:gd name="connsiteY13" fmla="*/ 423106 h 2644604"/>
                  <a:gd name="connsiteX0" fmla="*/ 0 w 2871542"/>
                  <a:gd name="connsiteY0" fmla="*/ 423106 h 2644604"/>
                  <a:gd name="connsiteX1" fmla="*/ 530679 w 2871542"/>
                  <a:gd name="connsiteY1" fmla="*/ 491141 h 2644604"/>
                  <a:gd name="connsiteX2" fmla="*/ 740056 w 2871542"/>
                  <a:gd name="connsiteY2" fmla="*/ 2484067 h 2644604"/>
                  <a:gd name="connsiteX3" fmla="*/ 1071927 w 2871542"/>
                  <a:gd name="connsiteY3" fmla="*/ 2319521 h 2644604"/>
                  <a:gd name="connsiteX4" fmla="*/ 1599508 w 2871542"/>
                  <a:gd name="connsiteY4" fmla="*/ 2644604 h 2644604"/>
                  <a:gd name="connsiteX5" fmla="*/ 1865948 w 2871542"/>
                  <a:gd name="connsiteY5" fmla="*/ 2631867 h 2644604"/>
                  <a:gd name="connsiteX6" fmla="*/ 2434343 w 2871542"/>
                  <a:gd name="connsiteY6" fmla="*/ 2536893 h 2644604"/>
                  <a:gd name="connsiteX7" fmla="*/ 2871542 w 2871542"/>
                  <a:gd name="connsiteY7" fmla="*/ 2367101 h 2644604"/>
                  <a:gd name="connsiteX8" fmla="*/ 2830286 w 2871542"/>
                  <a:gd name="connsiteY8" fmla="*/ 327856 h 2644604"/>
                  <a:gd name="connsiteX9" fmla="*/ 1990181 w 2871542"/>
                  <a:gd name="connsiteY9" fmla="*/ 0 h 2644604"/>
                  <a:gd name="connsiteX10" fmla="*/ 1660072 w 2871542"/>
                  <a:gd name="connsiteY10" fmla="*/ 380827 h 2644604"/>
                  <a:gd name="connsiteX11" fmla="*/ 1129499 w 2871542"/>
                  <a:gd name="connsiteY11" fmla="*/ 298991 h 2644604"/>
                  <a:gd name="connsiteX12" fmla="*/ 571515 w 2871542"/>
                  <a:gd name="connsiteY12" fmla="*/ 367560 h 2644604"/>
                  <a:gd name="connsiteX13" fmla="*/ 0 w 2871542"/>
                  <a:gd name="connsiteY13" fmla="*/ 423106 h 2644604"/>
                  <a:gd name="connsiteX0" fmla="*/ 0 w 2871542"/>
                  <a:gd name="connsiteY0" fmla="*/ 423106 h 2644604"/>
                  <a:gd name="connsiteX1" fmla="*/ 530679 w 2871542"/>
                  <a:gd name="connsiteY1" fmla="*/ 491141 h 2644604"/>
                  <a:gd name="connsiteX2" fmla="*/ 740056 w 2871542"/>
                  <a:gd name="connsiteY2" fmla="*/ 2484067 h 2644604"/>
                  <a:gd name="connsiteX3" fmla="*/ 1071927 w 2871542"/>
                  <a:gd name="connsiteY3" fmla="*/ 2319521 h 2644604"/>
                  <a:gd name="connsiteX4" fmla="*/ 1599508 w 2871542"/>
                  <a:gd name="connsiteY4" fmla="*/ 2644604 h 2644604"/>
                  <a:gd name="connsiteX5" fmla="*/ 1865948 w 2871542"/>
                  <a:gd name="connsiteY5" fmla="*/ 2631867 h 2644604"/>
                  <a:gd name="connsiteX6" fmla="*/ 2061284 w 2871542"/>
                  <a:gd name="connsiteY6" fmla="*/ 2267223 h 2644604"/>
                  <a:gd name="connsiteX7" fmla="*/ 2871542 w 2871542"/>
                  <a:gd name="connsiteY7" fmla="*/ 2367101 h 2644604"/>
                  <a:gd name="connsiteX8" fmla="*/ 2830286 w 2871542"/>
                  <a:gd name="connsiteY8" fmla="*/ 327856 h 2644604"/>
                  <a:gd name="connsiteX9" fmla="*/ 1990181 w 2871542"/>
                  <a:gd name="connsiteY9" fmla="*/ 0 h 2644604"/>
                  <a:gd name="connsiteX10" fmla="*/ 1660072 w 2871542"/>
                  <a:gd name="connsiteY10" fmla="*/ 380827 h 2644604"/>
                  <a:gd name="connsiteX11" fmla="*/ 1129499 w 2871542"/>
                  <a:gd name="connsiteY11" fmla="*/ 298991 h 2644604"/>
                  <a:gd name="connsiteX12" fmla="*/ 571515 w 2871542"/>
                  <a:gd name="connsiteY12" fmla="*/ 367560 h 2644604"/>
                  <a:gd name="connsiteX13" fmla="*/ 0 w 2871542"/>
                  <a:gd name="connsiteY13" fmla="*/ 423106 h 2644604"/>
                  <a:gd name="connsiteX0" fmla="*/ 0 w 2830286"/>
                  <a:gd name="connsiteY0" fmla="*/ 423106 h 2644604"/>
                  <a:gd name="connsiteX1" fmla="*/ 530679 w 2830286"/>
                  <a:gd name="connsiteY1" fmla="*/ 491141 h 2644604"/>
                  <a:gd name="connsiteX2" fmla="*/ 740056 w 2830286"/>
                  <a:gd name="connsiteY2" fmla="*/ 2484067 h 2644604"/>
                  <a:gd name="connsiteX3" fmla="*/ 1071927 w 2830286"/>
                  <a:gd name="connsiteY3" fmla="*/ 2319521 h 2644604"/>
                  <a:gd name="connsiteX4" fmla="*/ 1599508 w 2830286"/>
                  <a:gd name="connsiteY4" fmla="*/ 2644604 h 2644604"/>
                  <a:gd name="connsiteX5" fmla="*/ 1865948 w 2830286"/>
                  <a:gd name="connsiteY5" fmla="*/ 2631867 h 2644604"/>
                  <a:gd name="connsiteX6" fmla="*/ 2061284 w 2830286"/>
                  <a:gd name="connsiteY6" fmla="*/ 2267223 h 2644604"/>
                  <a:gd name="connsiteX7" fmla="*/ 2630151 w 2830286"/>
                  <a:gd name="connsiteY7" fmla="*/ 2307174 h 2644604"/>
                  <a:gd name="connsiteX8" fmla="*/ 2830286 w 2830286"/>
                  <a:gd name="connsiteY8" fmla="*/ 327856 h 2644604"/>
                  <a:gd name="connsiteX9" fmla="*/ 1990181 w 2830286"/>
                  <a:gd name="connsiteY9" fmla="*/ 0 h 2644604"/>
                  <a:gd name="connsiteX10" fmla="*/ 1660072 w 2830286"/>
                  <a:gd name="connsiteY10" fmla="*/ 380827 h 2644604"/>
                  <a:gd name="connsiteX11" fmla="*/ 1129499 w 2830286"/>
                  <a:gd name="connsiteY11" fmla="*/ 298991 h 2644604"/>
                  <a:gd name="connsiteX12" fmla="*/ 571515 w 2830286"/>
                  <a:gd name="connsiteY12" fmla="*/ 367560 h 2644604"/>
                  <a:gd name="connsiteX13" fmla="*/ 0 w 2830286"/>
                  <a:gd name="connsiteY13" fmla="*/ 423106 h 2644604"/>
                  <a:gd name="connsiteX0" fmla="*/ 0 w 2830286"/>
                  <a:gd name="connsiteY0" fmla="*/ 124115 h 2345613"/>
                  <a:gd name="connsiteX1" fmla="*/ 530679 w 2830286"/>
                  <a:gd name="connsiteY1" fmla="*/ 192150 h 2345613"/>
                  <a:gd name="connsiteX2" fmla="*/ 740056 w 2830286"/>
                  <a:gd name="connsiteY2" fmla="*/ 2185076 h 2345613"/>
                  <a:gd name="connsiteX3" fmla="*/ 1071927 w 2830286"/>
                  <a:gd name="connsiteY3" fmla="*/ 2020530 h 2345613"/>
                  <a:gd name="connsiteX4" fmla="*/ 1599508 w 2830286"/>
                  <a:gd name="connsiteY4" fmla="*/ 2345613 h 2345613"/>
                  <a:gd name="connsiteX5" fmla="*/ 1865948 w 2830286"/>
                  <a:gd name="connsiteY5" fmla="*/ 2332876 h 2345613"/>
                  <a:gd name="connsiteX6" fmla="*/ 2061284 w 2830286"/>
                  <a:gd name="connsiteY6" fmla="*/ 1968232 h 2345613"/>
                  <a:gd name="connsiteX7" fmla="*/ 2630151 w 2830286"/>
                  <a:gd name="connsiteY7" fmla="*/ 2008183 h 2345613"/>
                  <a:gd name="connsiteX8" fmla="*/ 2830286 w 2830286"/>
                  <a:gd name="connsiteY8" fmla="*/ 28865 h 2345613"/>
                  <a:gd name="connsiteX9" fmla="*/ 2626576 w 2830286"/>
                  <a:gd name="connsiteY9" fmla="*/ 1918294 h 2345613"/>
                  <a:gd name="connsiteX10" fmla="*/ 1660072 w 2830286"/>
                  <a:gd name="connsiteY10" fmla="*/ 81836 h 2345613"/>
                  <a:gd name="connsiteX11" fmla="*/ 1129499 w 2830286"/>
                  <a:gd name="connsiteY11" fmla="*/ 0 h 2345613"/>
                  <a:gd name="connsiteX12" fmla="*/ 571515 w 2830286"/>
                  <a:gd name="connsiteY12" fmla="*/ 68569 h 2345613"/>
                  <a:gd name="connsiteX13" fmla="*/ 0 w 2830286"/>
                  <a:gd name="connsiteY13" fmla="*/ 124115 h 2345613"/>
                  <a:gd name="connsiteX0" fmla="*/ 0 w 2630151"/>
                  <a:gd name="connsiteY0" fmla="*/ 124115 h 2345613"/>
                  <a:gd name="connsiteX1" fmla="*/ 530679 w 2630151"/>
                  <a:gd name="connsiteY1" fmla="*/ 192150 h 2345613"/>
                  <a:gd name="connsiteX2" fmla="*/ 740056 w 2630151"/>
                  <a:gd name="connsiteY2" fmla="*/ 2185076 h 2345613"/>
                  <a:gd name="connsiteX3" fmla="*/ 1071927 w 2630151"/>
                  <a:gd name="connsiteY3" fmla="*/ 2020530 h 2345613"/>
                  <a:gd name="connsiteX4" fmla="*/ 1599508 w 2630151"/>
                  <a:gd name="connsiteY4" fmla="*/ 2345613 h 2345613"/>
                  <a:gd name="connsiteX5" fmla="*/ 1865948 w 2630151"/>
                  <a:gd name="connsiteY5" fmla="*/ 2332876 h 2345613"/>
                  <a:gd name="connsiteX6" fmla="*/ 2061284 w 2630151"/>
                  <a:gd name="connsiteY6" fmla="*/ 1968232 h 2345613"/>
                  <a:gd name="connsiteX7" fmla="*/ 2630151 w 2630151"/>
                  <a:gd name="connsiteY7" fmla="*/ 2008183 h 2345613"/>
                  <a:gd name="connsiteX8" fmla="*/ 2621812 w 2630151"/>
                  <a:gd name="connsiteY8" fmla="*/ 1946517 h 2345613"/>
                  <a:gd name="connsiteX9" fmla="*/ 2626576 w 2630151"/>
                  <a:gd name="connsiteY9" fmla="*/ 1918294 h 2345613"/>
                  <a:gd name="connsiteX10" fmla="*/ 1660072 w 2630151"/>
                  <a:gd name="connsiteY10" fmla="*/ 81836 h 2345613"/>
                  <a:gd name="connsiteX11" fmla="*/ 1129499 w 2630151"/>
                  <a:gd name="connsiteY11" fmla="*/ 0 h 2345613"/>
                  <a:gd name="connsiteX12" fmla="*/ 571515 w 2630151"/>
                  <a:gd name="connsiteY12" fmla="*/ 68569 h 2345613"/>
                  <a:gd name="connsiteX13" fmla="*/ 0 w 2630151"/>
                  <a:gd name="connsiteY13" fmla="*/ 124115 h 2345613"/>
                  <a:gd name="connsiteX0" fmla="*/ 0 w 2630151"/>
                  <a:gd name="connsiteY0" fmla="*/ 124115 h 2345613"/>
                  <a:gd name="connsiteX1" fmla="*/ 530679 w 2630151"/>
                  <a:gd name="connsiteY1" fmla="*/ 192150 h 2345613"/>
                  <a:gd name="connsiteX2" fmla="*/ 740056 w 2630151"/>
                  <a:gd name="connsiteY2" fmla="*/ 2185076 h 2345613"/>
                  <a:gd name="connsiteX3" fmla="*/ 1071927 w 2630151"/>
                  <a:gd name="connsiteY3" fmla="*/ 2020530 h 2345613"/>
                  <a:gd name="connsiteX4" fmla="*/ 1599508 w 2630151"/>
                  <a:gd name="connsiteY4" fmla="*/ 2345613 h 2345613"/>
                  <a:gd name="connsiteX5" fmla="*/ 1865948 w 2630151"/>
                  <a:gd name="connsiteY5" fmla="*/ 2332876 h 2345613"/>
                  <a:gd name="connsiteX6" fmla="*/ 2061284 w 2630151"/>
                  <a:gd name="connsiteY6" fmla="*/ 1968232 h 2345613"/>
                  <a:gd name="connsiteX7" fmla="*/ 2630151 w 2630151"/>
                  <a:gd name="connsiteY7" fmla="*/ 2008183 h 2345613"/>
                  <a:gd name="connsiteX8" fmla="*/ 2621812 w 2630151"/>
                  <a:gd name="connsiteY8" fmla="*/ 1946517 h 2345613"/>
                  <a:gd name="connsiteX9" fmla="*/ 2626576 w 2630151"/>
                  <a:gd name="connsiteY9" fmla="*/ 1918294 h 2345613"/>
                  <a:gd name="connsiteX10" fmla="*/ 2109938 w 2630151"/>
                  <a:gd name="connsiteY10" fmla="*/ 1999487 h 2345613"/>
                  <a:gd name="connsiteX11" fmla="*/ 1129499 w 2630151"/>
                  <a:gd name="connsiteY11" fmla="*/ 0 h 2345613"/>
                  <a:gd name="connsiteX12" fmla="*/ 571515 w 2630151"/>
                  <a:gd name="connsiteY12" fmla="*/ 68569 h 2345613"/>
                  <a:gd name="connsiteX13" fmla="*/ 0 w 2630151"/>
                  <a:gd name="connsiteY13" fmla="*/ 124115 h 2345613"/>
                  <a:gd name="connsiteX0" fmla="*/ 0 w 2630151"/>
                  <a:gd name="connsiteY0" fmla="*/ 55546 h 2277044"/>
                  <a:gd name="connsiteX1" fmla="*/ 530679 w 2630151"/>
                  <a:gd name="connsiteY1" fmla="*/ 123581 h 2277044"/>
                  <a:gd name="connsiteX2" fmla="*/ 740056 w 2630151"/>
                  <a:gd name="connsiteY2" fmla="*/ 2116507 h 2277044"/>
                  <a:gd name="connsiteX3" fmla="*/ 1071927 w 2630151"/>
                  <a:gd name="connsiteY3" fmla="*/ 1951961 h 2277044"/>
                  <a:gd name="connsiteX4" fmla="*/ 1599508 w 2630151"/>
                  <a:gd name="connsiteY4" fmla="*/ 2277044 h 2277044"/>
                  <a:gd name="connsiteX5" fmla="*/ 1865948 w 2630151"/>
                  <a:gd name="connsiteY5" fmla="*/ 2264307 h 2277044"/>
                  <a:gd name="connsiteX6" fmla="*/ 2061284 w 2630151"/>
                  <a:gd name="connsiteY6" fmla="*/ 1899663 h 2277044"/>
                  <a:gd name="connsiteX7" fmla="*/ 2630151 w 2630151"/>
                  <a:gd name="connsiteY7" fmla="*/ 1939614 h 2277044"/>
                  <a:gd name="connsiteX8" fmla="*/ 2621812 w 2630151"/>
                  <a:gd name="connsiteY8" fmla="*/ 1877948 h 2277044"/>
                  <a:gd name="connsiteX9" fmla="*/ 2626576 w 2630151"/>
                  <a:gd name="connsiteY9" fmla="*/ 1849725 h 2277044"/>
                  <a:gd name="connsiteX10" fmla="*/ 2109938 w 2630151"/>
                  <a:gd name="connsiteY10" fmla="*/ 1930918 h 2277044"/>
                  <a:gd name="connsiteX11" fmla="*/ 1546447 w 2630151"/>
                  <a:gd name="connsiteY11" fmla="*/ 1849084 h 2277044"/>
                  <a:gd name="connsiteX12" fmla="*/ 571515 w 2630151"/>
                  <a:gd name="connsiteY12" fmla="*/ 0 h 2277044"/>
                  <a:gd name="connsiteX13" fmla="*/ 0 w 2630151"/>
                  <a:gd name="connsiteY13" fmla="*/ 55546 h 2277044"/>
                  <a:gd name="connsiteX0" fmla="*/ 0 w 2630151"/>
                  <a:gd name="connsiteY0" fmla="*/ 0 h 2221498"/>
                  <a:gd name="connsiteX1" fmla="*/ 530679 w 2630151"/>
                  <a:gd name="connsiteY1" fmla="*/ 68035 h 2221498"/>
                  <a:gd name="connsiteX2" fmla="*/ 740056 w 2630151"/>
                  <a:gd name="connsiteY2" fmla="*/ 2060961 h 2221498"/>
                  <a:gd name="connsiteX3" fmla="*/ 1071927 w 2630151"/>
                  <a:gd name="connsiteY3" fmla="*/ 1896415 h 2221498"/>
                  <a:gd name="connsiteX4" fmla="*/ 1599508 w 2630151"/>
                  <a:gd name="connsiteY4" fmla="*/ 2221498 h 2221498"/>
                  <a:gd name="connsiteX5" fmla="*/ 1865948 w 2630151"/>
                  <a:gd name="connsiteY5" fmla="*/ 2208761 h 2221498"/>
                  <a:gd name="connsiteX6" fmla="*/ 2061284 w 2630151"/>
                  <a:gd name="connsiteY6" fmla="*/ 1844117 h 2221498"/>
                  <a:gd name="connsiteX7" fmla="*/ 2630151 w 2630151"/>
                  <a:gd name="connsiteY7" fmla="*/ 1884068 h 2221498"/>
                  <a:gd name="connsiteX8" fmla="*/ 2621812 w 2630151"/>
                  <a:gd name="connsiteY8" fmla="*/ 1822402 h 2221498"/>
                  <a:gd name="connsiteX9" fmla="*/ 2626576 w 2630151"/>
                  <a:gd name="connsiteY9" fmla="*/ 1794179 h 2221498"/>
                  <a:gd name="connsiteX10" fmla="*/ 2109938 w 2630151"/>
                  <a:gd name="connsiteY10" fmla="*/ 1875372 h 2221498"/>
                  <a:gd name="connsiteX11" fmla="*/ 1546447 w 2630151"/>
                  <a:gd name="connsiteY11" fmla="*/ 1793538 h 2221498"/>
                  <a:gd name="connsiteX12" fmla="*/ 1054297 w 2630151"/>
                  <a:gd name="connsiteY12" fmla="*/ 1722278 h 2221498"/>
                  <a:gd name="connsiteX13" fmla="*/ 0 w 2630151"/>
                  <a:gd name="connsiteY13" fmla="*/ 0 h 2221498"/>
                  <a:gd name="connsiteX0" fmla="*/ 0 w 2630151"/>
                  <a:gd name="connsiteY0" fmla="*/ 0 h 2221498"/>
                  <a:gd name="connsiteX1" fmla="*/ 464846 w 2630151"/>
                  <a:gd name="connsiteY1" fmla="*/ 1895799 h 2221498"/>
                  <a:gd name="connsiteX2" fmla="*/ 740056 w 2630151"/>
                  <a:gd name="connsiteY2" fmla="*/ 2060961 h 2221498"/>
                  <a:gd name="connsiteX3" fmla="*/ 1071927 w 2630151"/>
                  <a:gd name="connsiteY3" fmla="*/ 1896415 h 2221498"/>
                  <a:gd name="connsiteX4" fmla="*/ 1599508 w 2630151"/>
                  <a:gd name="connsiteY4" fmla="*/ 2221498 h 2221498"/>
                  <a:gd name="connsiteX5" fmla="*/ 1865948 w 2630151"/>
                  <a:gd name="connsiteY5" fmla="*/ 2208761 h 2221498"/>
                  <a:gd name="connsiteX6" fmla="*/ 2061284 w 2630151"/>
                  <a:gd name="connsiteY6" fmla="*/ 1844117 h 2221498"/>
                  <a:gd name="connsiteX7" fmla="*/ 2630151 w 2630151"/>
                  <a:gd name="connsiteY7" fmla="*/ 1884068 h 2221498"/>
                  <a:gd name="connsiteX8" fmla="*/ 2621812 w 2630151"/>
                  <a:gd name="connsiteY8" fmla="*/ 1822402 h 2221498"/>
                  <a:gd name="connsiteX9" fmla="*/ 2626576 w 2630151"/>
                  <a:gd name="connsiteY9" fmla="*/ 1794179 h 2221498"/>
                  <a:gd name="connsiteX10" fmla="*/ 2109938 w 2630151"/>
                  <a:gd name="connsiteY10" fmla="*/ 1875372 h 2221498"/>
                  <a:gd name="connsiteX11" fmla="*/ 1546447 w 2630151"/>
                  <a:gd name="connsiteY11" fmla="*/ 1793538 h 2221498"/>
                  <a:gd name="connsiteX12" fmla="*/ 1054297 w 2630151"/>
                  <a:gd name="connsiteY12" fmla="*/ 1722278 h 2221498"/>
                  <a:gd name="connsiteX13" fmla="*/ 0 w 2630151"/>
                  <a:gd name="connsiteY13" fmla="*/ 0 h 2221498"/>
                  <a:gd name="connsiteX0" fmla="*/ 0 w 2575290"/>
                  <a:gd name="connsiteY0" fmla="*/ 95497 h 499220"/>
                  <a:gd name="connsiteX1" fmla="*/ 409985 w 2575290"/>
                  <a:gd name="connsiteY1" fmla="*/ 173521 h 499220"/>
                  <a:gd name="connsiteX2" fmla="*/ 685195 w 2575290"/>
                  <a:gd name="connsiteY2" fmla="*/ 338683 h 499220"/>
                  <a:gd name="connsiteX3" fmla="*/ 1017066 w 2575290"/>
                  <a:gd name="connsiteY3" fmla="*/ 174137 h 499220"/>
                  <a:gd name="connsiteX4" fmla="*/ 1544647 w 2575290"/>
                  <a:gd name="connsiteY4" fmla="*/ 499220 h 499220"/>
                  <a:gd name="connsiteX5" fmla="*/ 1811087 w 2575290"/>
                  <a:gd name="connsiteY5" fmla="*/ 486483 h 499220"/>
                  <a:gd name="connsiteX6" fmla="*/ 2006423 w 2575290"/>
                  <a:gd name="connsiteY6" fmla="*/ 121839 h 499220"/>
                  <a:gd name="connsiteX7" fmla="*/ 2575290 w 2575290"/>
                  <a:gd name="connsiteY7" fmla="*/ 161790 h 499220"/>
                  <a:gd name="connsiteX8" fmla="*/ 2566951 w 2575290"/>
                  <a:gd name="connsiteY8" fmla="*/ 100124 h 499220"/>
                  <a:gd name="connsiteX9" fmla="*/ 2571715 w 2575290"/>
                  <a:gd name="connsiteY9" fmla="*/ 71901 h 499220"/>
                  <a:gd name="connsiteX10" fmla="*/ 2055077 w 2575290"/>
                  <a:gd name="connsiteY10" fmla="*/ 153094 h 499220"/>
                  <a:gd name="connsiteX11" fmla="*/ 1491586 w 2575290"/>
                  <a:gd name="connsiteY11" fmla="*/ 71260 h 499220"/>
                  <a:gd name="connsiteX12" fmla="*/ 999436 w 2575290"/>
                  <a:gd name="connsiteY12" fmla="*/ 0 h 499220"/>
                  <a:gd name="connsiteX13" fmla="*/ 0 w 2575290"/>
                  <a:gd name="connsiteY13" fmla="*/ 95497 h 499220"/>
                  <a:gd name="connsiteX0" fmla="*/ 0 w 2586263"/>
                  <a:gd name="connsiteY0" fmla="*/ 155424 h 499220"/>
                  <a:gd name="connsiteX1" fmla="*/ 420958 w 2586263"/>
                  <a:gd name="connsiteY1" fmla="*/ 173521 h 499220"/>
                  <a:gd name="connsiteX2" fmla="*/ 696168 w 2586263"/>
                  <a:gd name="connsiteY2" fmla="*/ 338683 h 499220"/>
                  <a:gd name="connsiteX3" fmla="*/ 1028039 w 2586263"/>
                  <a:gd name="connsiteY3" fmla="*/ 174137 h 499220"/>
                  <a:gd name="connsiteX4" fmla="*/ 1555620 w 2586263"/>
                  <a:gd name="connsiteY4" fmla="*/ 499220 h 499220"/>
                  <a:gd name="connsiteX5" fmla="*/ 1822060 w 2586263"/>
                  <a:gd name="connsiteY5" fmla="*/ 486483 h 499220"/>
                  <a:gd name="connsiteX6" fmla="*/ 2017396 w 2586263"/>
                  <a:gd name="connsiteY6" fmla="*/ 121839 h 499220"/>
                  <a:gd name="connsiteX7" fmla="*/ 2586263 w 2586263"/>
                  <a:gd name="connsiteY7" fmla="*/ 161790 h 499220"/>
                  <a:gd name="connsiteX8" fmla="*/ 2577924 w 2586263"/>
                  <a:gd name="connsiteY8" fmla="*/ 100124 h 499220"/>
                  <a:gd name="connsiteX9" fmla="*/ 2582688 w 2586263"/>
                  <a:gd name="connsiteY9" fmla="*/ 71901 h 499220"/>
                  <a:gd name="connsiteX10" fmla="*/ 2066050 w 2586263"/>
                  <a:gd name="connsiteY10" fmla="*/ 153094 h 499220"/>
                  <a:gd name="connsiteX11" fmla="*/ 1502559 w 2586263"/>
                  <a:gd name="connsiteY11" fmla="*/ 71260 h 499220"/>
                  <a:gd name="connsiteX12" fmla="*/ 1010409 w 2586263"/>
                  <a:gd name="connsiteY12" fmla="*/ 0 h 499220"/>
                  <a:gd name="connsiteX13" fmla="*/ 0 w 2586263"/>
                  <a:gd name="connsiteY13" fmla="*/ 155424 h 499220"/>
                  <a:gd name="connsiteX0" fmla="*/ 0 w 2586263"/>
                  <a:gd name="connsiteY0" fmla="*/ 155424 h 499220"/>
                  <a:gd name="connsiteX1" fmla="*/ 420958 w 2586263"/>
                  <a:gd name="connsiteY1" fmla="*/ 173521 h 499220"/>
                  <a:gd name="connsiteX2" fmla="*/ 696168 w 2586263"/>
                  <a:gd name="connsiteY2" fmla="*/ 338683 h 499220"/>
                  <a:gd name="connsiteX3" fmla="*/ 995122 w 2586263"/>
                  <a:gd name="connsiteY3" fmla="*/ 214089 h 499220"/>
                  <a:gd name="connsiteX4" fmla="*/ 1555620 w 2586263"/>
                  <a:gd name="connsiteY4" fmla="*/ 499220 h 499220"/>
                  <a:gd name="connsiteX5" fmla="*/ 1822060 w 2586263"/>
                  <a:gd name="connsiteY5" fmla="*/ 486483 h 499220"/>
                  <a:gd name="connsiteX6" fmla="*/ 2017396 w 2586263"/>
                  <a:gd name="connsiteY6" fmla="*/ 121839 h 499220"/>
                  <a:gd name="connsiteX7" fmla="*/ 2586263 w 2586263"/>
                  <a:gd name="connsiteY7" fmla="*/ 161790 h 499220"/>
                  <a:gd name="connsiteX8" fmla="*/ 2577924 w 2586263"/>
                  <a:gd name="connsiteY8" fmla="*/ 100124 h 499220"/>
                  <a:gd name="connsiteX9" fmla="*/ 2582688 w 2586263"/>
                  <a:gd name="connsiteY9" fmla="*/ 71901 h 499220"/>
                  <a:gd name="connsiteX10" fmla="*/ 2066050 w 2586263"/>
                  <a:gd name="connsiteY10" fmla="*/ 153094 h 499220"/>
                  <a:gd name="connsiteX11" fmla="*/ 1502559 w 2586263"/>
                  <a:gd name="connsiteY11" fmla="*/ 71260 h 499220"/>
                  <a:gd name="connsiteX12" fmla="*/ 1010409 w 2586263"/>
                  <a:gd name="connsiteY12" fmla="*/ 0 h 499220"/>
                  <a:gd name="connsiteX13" fmla="*/ 0 w 2586263"/>
                  <a:gd name="connsiteY13" fmla="*/ 155424 h 499220"/>
                  <a:gd name="connsiteX0" fmla="*/ 0 w 2558153"/>
                  <a:gd name="connsiteY0" fmla="*/ 141271 h 499220"/>
                  <a:gd name="connsiteX1" fmla="*/ 392848 w 2558153"/>
                  <a:gd name="connsiteY1" fmla="*/ 173521 h 499220"/>
                  <a:gd name="connsiteX2" fmla="*/ 668058 w 2558153"/>
                  <a:gd name="connsiteY2" fmla="*/ 338683 h 499220"/>
                  <a:gd name="connsiteX3" fmla="*/ 967012 w 2558153"/>
                  <a:gd name="connsiteY3" fmla="*/ 214089 h 499220"/>
                  <a:gd name="connsiteX4" fmla="*/ 1527510 w 2558153"/>
                  <a:gd name="connsiteY4" fmla="*/ 499220 h 499220"/>
                  <a:gd name="connsiteX5" fmla="*/ 1793950 w 2558153"/>
                  <a:gd name="connsiteY5" fmla="*/ 486483 h 499220"/>
                  <a:gd name="connsiteX6" fmla="*/ 1989286 w 2558153"/>
                  <a:gd name="connsiteY6" fmla="*/ 121839 h 499220"/>
                  <a:gd name="connsiteX7" fmla="*/ 2558153 w 2558153"/>
                  <a:gd name="connsiteY7" fmla="*/ 161790 h 499220"/>
                  <a:gd name="connsiteX8" fmla="*/ 2549814 w 2558153"/>
                  <a:gd name="connsiteY8" fmla="*/ 100124 h 499220"/>
                  <a:gd name="connsiteX9" fmla="*/ 2554578 w 2558153"/>
                  <a:gd name="connsiteY9" fmla="*/ 71901 h 499220"/>
                  <a:gd name="connsiteX10" fmla="*/ 2037940 w 2558153"/>
                  <a:gd name="connsiteY10" fmla="*/ 153094 h 499220"/>
                  <a:gd name="connsiteX11" fmla="*/ 1474449 w 2558153"/>
                  <a:gd name="connsiteY11" fmla="*/ 71260 h 499220"/>
                  <a:gd name="connsiteX12" fmla="*/ 982299 w 2558153"/>
                  <a:gd name="connsiteY12" fmla="*/ 0 h 499220"/>
                  <a:gd name="connsiteX13" fmla="*/ 0 w 2558153"/>
                  <a:gd name="connsiteY13" fmla="*/ 141271 h 499220"/>
                  <a:gd name="connsiteX0" fmla="*/ 0 w 2558153"/>
                  <a:gd name="connsiteY0" fmla="*/ 141271 h 499220"/>
                  <a:gd name="connsiteX1" fmla="*/ 392848 w 2558153"/>
                  <a:gd name="connsiteY1" fmla="*/ 173521 h 499220"/>
                  <a:gd name="connsiteX2" fmla="*/ 668058 w 2558153"/>
                  <a:gd name="connsiteY2" fmla="*/ 338683 h 499220"/>
                  <a:gd name="connsiteX3" fmla="*/ 967012 w 2558153"/>
                  <a:gd name="connsiteY3" fmla="*/ 214089 h 499220"/>
                  <a:gd name="connsiteX4" fmla="*/ 1527510 w 2558153"/>
                  <a:gd name="connsiteY4" fmla="*/ 499220 h 499220"/>
                  <a:gd name="connsiteX5" fmla="*/ 1583123 w 2558153"/>
                  <a:gd name="connsiteY5" fmla="*/ 486483 h 499220"/>
                  <a:gd name="connsiteX6" fmla="*/ 1989286 w 2558153"/>
                  <a:gd name="connsiteY6" fmla="*/ 121839 h 499220"/>
                  <a:gd name="connsiteX7" fmla="*/ 2558153 w 2558153"/>
                  <a:gd name="connsiteY7" fmla="*/ 161790 h 499220"/>
                  <a:gd name="connsiteX8" fmla="*/ 2549814 w 2558153"/>
                  <a:gd name="connsiteY8" fmla="*/ 100124 h 499220"/>
                  <a:gd name="connsiteX9" fmla="*/ 2554578 w 2558153"/>
                  <a:gd name="connsiteY9" fmla="*/ 71901 h 499220"/>
                  <a:gd name="connsiteX10" fmla="*/ 2037940 w 2558153"/>
                  <a:gd name="connsiteY10" fmla="*/ 153094 h 499220"/>
                  <a:gd name="connsiteX11" fmla="*/ 1474449 w 2558153"/>
                  <a:gd name="connsiteY11" fmla="*/ 71260 h 499220"/>
                  <a:gd name="connsiteX12" fmla="*/ 982299 w 2558153"/>
                  <a:gd name="connsiteY12" fmla="*/ 0 h 499220"/>
                  <a:gd name="connsiteX13" fmla="*/ 0 w 2558153"/>
                  <a:gd name="connsiteY13" fmla="*/ 141271 h 499220"/>
                  <a:gd name="connsiteX0" fmla="*/ 0 w 2558153"/>
                  <a:gd name="connsiteY0" fmla="*/ 278316 h 636265"/>
                  <a:gd name="connsiteX1" fmla="*/ 392848 w 2558153"/>
                  <a:gd name="connsiteY1" fmla="*/ 310566 h 636265"/>
                  <a:gd name="connsiteX2" fmla="*/ 668058 w 2558153"/>
                  <a:gd name="connsiteY2" fmla="*/ 475728 h 636265"/>
                  <a:gd name="connsiteX3" fmla="*/ 967012 w 2558153"/>
                  <a:gd name="connsiteY3" fmla="*/ 351134 h 636265"/>
                  <a:gd name="connsiteX4" fmla="*/ 1527510 w 2558153"/>
                  <a:gd name="connsiteY4" fmla="*/ 636265 h 636265"/>
                  <a:gd name="connsiteX5" fmla="*/ 1583123 w 2558153"/>
                  <a:gd name="connsiteY5" fmla="*/ 623528 h 636265"/>
                  <a:gd name="connsiteX6" fmla="*/ 1989286 w 2558153"/>
                  <a:gd name="connsiteY6" fmla="*/ 258884 h 636265"/>
                  <a:gd name="connsiteX7" fmla="*/ 2558153 w 2558153"/>
                  <a:gd name="connsiteY7" fmla="*/ 298835 h 636265"/>
                  <a:gd name="connsiteX8" fmla="*/ 2549814 w 2558153"/>
                  <a:gd name="connsiteY8" fmla="*/ 237169 h 636265"/>
                  <a:gd name="connsiteX9" fmla="*/ 2554578 w 2558153"/>
                  <a:gd name="connsiteY9" fmla="*/ 208946 h 636265"/>
                  <a:gd name="connsiteX10" fmla="*/ 2030913 w 2558153"/>
                  <a:gd name="connsiteY10" fmla="*/ 0 h 636265"/>
                  <a:gd name="connsiteX11" fmla="*/ 1474449 w 2558153"/>
                  <a:gd name="connsiteY11" fmla="*/ 208305 h 636265"/>
                  <a:gd name="connsiteX12" fmla="*/ 982299 w 2558153"/>
                  <a:gd name="connsiteY12" fmla="*/ 137045 h 636265"/>
                  <a:gd name="connsiteX13" fmla="*/ 0 w 2558153"/>
                  <a:gd name="connsiteY13" fmla="*/ 278316 h 636265"/>
                  <a:gd name="connsiteX0" fmla="*/ 0 w 2558153"/>
                  <a:gd name="connsiteY0" fmla="*/ 278316 h 636265"/>
                  <a:gd name="connsiteX1" fmla="*/ 392848 w 2558153"/>
                  <a:gd name="connsiteY1" fmla="*/ 310566 h 636265"/>
                  <a:gd name="connsiteX2" fmla="*/ 668058 w 2558153"/>
                  <a:gd name="connsiteY2" fmla="*/ 475728 h 636265"/>
                  <a:gd name="connsiteX3" fmla="*/ 967012 w 2558153"/>
                  <a:gd name="connsiteY3" fmla="*/ 351134 h 636265"/>
                  <a:gd name="connsiteX4" fmla="*/ 1527510 w 2558153"/>
                  <a:gd name="connsiteY4" fmla="*/ 636265 h 636265"/>
                  <a:gd name="connsiteX5" fmla="*/ 1583123 w 2558153"/>
                  <a:gd name="connsiteY5" fmla="*/ 623528 h 636265"/>
                  <a:gd name="connsiteX6" fmla="*/ 1890900 w 2558153"/>
                  <a:gd name="connsiteY6" fmla="*/ 209348 h 636265"/>
                  <a:gd name="connsiteX7" fmla="*/ 2558153 w 2558153"/>
                  <a:gd name="connsiteY7" fmla="*/ 298835 h 636265"/>
                  <a:gd name="connsiteX8" fmla="*/ 2549814 w 2558153"/>
                  <a:gd name="connsiteY8" fmla="*/ 237169 h 636265"/>
                  <a:gd name="connsiteX9" fmla="*/ 2554578 w 2558153"/>
                  <a:gd name="connsiteY9" fmla="*/ 208946 h 636265"/>
                  <a:gd name="connsiteX10" fmla="*/ 2030913 w 2558153"/>
                  <a:gd name="connsiteY10" fmla="*/ 0 h 636265"/>
                  <a:gd name="connsiteX11" fmla="*/ 1474449 w 2558153"/>
                  <a:gd name="connsiteY11" fmla="*/ 208305 h 636265"/>
                  <a:gd name="connsiteX12" fmla="*/ 982299 w 2558153"/>
                  <a:gd name="connsiteY12" fmla="*/ 137045 h 636265"/>
                  <a:gd name="connsiteX13" fmla="*/ 0 w 2558153"/>
                  <a:gd name="connsiteY13" fmla="*/ 278316 h 636265"/>
                  <a:gd name="connsiteX0" fmla="*/ 0 w 2558153"/>
                  <a:gd name="connsiteY0" fmla="*/ 278316 h 636265"/>
                  <a:gd name="connsiteX1" fmla="*/ 392848 w 2558153"/>
                  <a:gd name="connsiteY1" fmla="*/ 310566 h 636265"/>
                  <a:gd name="connsiteX2" fmla="*/ 668058 w 2558153"/>
                  <a:gd name="connsiteY2" fmla="*/ 475728 h 636265"/>
                  <a:gd name="connsiteX3" fmla="*/ 967012 w 2558153"/>
                  <a:gd name="connsiteY3" fmla="*/ 351134 h 636265"/>
                  <a:gd name="connsiteX4" fmla="*/ 1527510 w 2558153"/>
                  <a:gd name="connsiteY4" fmla="*/ 636265 h 636265"/>
                  <a:gd name="connsiteX5" fmla="*/ 1583123 w 2558153"/>
                  <a:gd name="connsiteY5" fmla="*/ 623528 h 636265"/>
                  <a:gd name="connsiteX6" fmla="*/ 1820624 w 2558153"/>
                  <a:gd name="connsiteY6" fmla="*/ 273038 h 636265"/>
                  <a:gd name="connsiteX7" fmla="*/ 2558153 w 2558153"/>
                  <a:gd name="connsiteY7" fmla="*/ 298835 h 636265"/>
                  <a:gd name="connsiteX8" fmla="*/ 2549814 w 2558153"/>
                  <a:gd name="connsiteY8" fmla="*/ 237169 h 636265"/>
                  <a:gd name="connsiteX9" fmla="*/ 2554578 w 2558153"/>
                  <a:gd name="connsiteY9" fmla="*/ 208946 h 636265"/>
                  <a:gd name="connsiteX10" fmla="*/ 2030913 w 2558153"/>
                  <a:gd name="connsiteY10" fmla="*/ 0 h 636265"/>
                  <a:gd name="connsiteX11" fmla="*/ 1474449 w 2558153"/>
                  <a:gd name="connsiteY11" fmla="*/ 208305 h 636265"/>
                  <a:gd name="connsiteX12" fmla="*/ 982299 w 2558153"/>
                  <a:gd name="connsiteY12" fmla="*/ 137045 h 636265"/>
                  <a:gd name="connsiteX13" fmla="*/ 0 w 2558153"/>
                  <a:gd name="connsiteY13" fmla="*/ 278316 h 636265"/>
                  <a:gd name="connsiteX0" fmla="*/ 0 w 2558153"/>
                  <a:gd name="connsiteY0" fmla="*/ 278316 h 636265"/>
                  <a:gd name="connsiteX1" fmla="*/ 392848 w 2558153"/>
                  <a:gd name="connsiteY1" fmla="*/ 310566 h 636265"/>
                  <a:gd name="connsiteX2" fmla="*/ 668058 w 2558153"/>
                  <a:gd name="connsiteY2" fmla="*/ 475728 h 636265"/>
                  <a:gd name="connsiteX3" fmla="*/ 967012 w 2558153"/>
                  <a:gd name="connsiteY3" fmla="*/ 351134 h 636265"/>
                  <a:gd name="connsiteX4" fmla="*/ 1527510 w 2558153"/>
                  <a:gd name="connsiteY4" fmla="*/ 636265 h 636265"/>
                  <a:gd name="connsiteX5" fmla="*/ 1618261 w 2558153"/>
                  <a:gd name="connsiteY5" fmla="*/ 602298 h 636265"/>
                  <a:gd name="connsiteX6" fmla="*/ 1820624 w 2558153"/>
                  <a:gd name="connsiteY6" fmla="*/ 273038 h 636265"/>
                  <a:gd name="connsiteX7" fmla="*/ 2558153 w 2558153"/>
                  <a:gd name="connsiteY7" fmla="*/ 298835 h 636265"/>
                  <a:gd name="connsiteX8" fmla="*/ 2549814 w 2558153"/>
                  <a:gd name="connsiteY8" fmla="*/ 237169 h 636265"/>
                  <a:gd name="connsiteX9" fmla="*/ 2554578 w 2558153"/>
                  <a:gd name="connsiteY9" fmla="*/ 208946 h 636265"/>
                  <a:gd name="connsiteX10" fmla="*/ 2030913 w 2558153"/>
                  <a:gd name="connsiteY10" fmla="*/ 0 h 636265"/>
                  <a:gd name="connsiteX11" fmla="*/ 1474449 w 2558153"/>
                  <a:gd name="connsiteY11" fmla="*/ 208305 h 636265"/>
                  <a:gd name="connsiteX12" fmla="*/ 982299 w 2558153"/>
                  <a:gd name="connsiteY12" fmla="*/ 137045 h 636265"/>
                  <a:gd name="connsiteX13" fmla="*/ 0 w 2558153"/>
                  <a:gd name="connsiteY13" fmla="*/ 278316 h 636265"/>
                  <a:gd name="connsiteX0" fmla="*/ 0 w 2558153"/>
                  <a:gd name="connsiteY0" fmla="*/ 278316 h 636265"/>
                  <a:gd name="connsiteX1" fmla="*/ 392848 w 2558153"/>
                  <a:gd name="connsiteY1" fmla="*/ 310566 h 636265"/>
                  <a:gd name="connsiteX2" fmla="*/ 668058 w 2558153"/>
                  <a:gd name="connsiteY2" fmla="*/ 475728 h 636265"/>
                  <a:gd name="connsiteX3" fmla="*/ 967012 w 2558153"/>
                  <a:gd name="connsiteY3" fmla="*/ 351134 h 636265"/>
                  <a:gd name="connsiteX4" fmla="*/ 1527510 w 2558153"/>
                  <a:gd name="connsiteY4" fmla="*/ 636265 h 636265"/>
                  <a:gd name="connsiteX5" fmla="*/ 1618261 w 2558153"/>
                  <a:gd name="connsiteY5" fmla="*/ 602298 h 636265"/>
                  <a:gd name="connsiteX6" fmla="*/ 1834679 w 2558153"/>
                  <a:gd name="connsiteY6" fmla="*/ 294268 h 636265"/>
                  <a:gd name="connsiteX7" fmla="*/ 2558153 w 2558153"/>
                  <a:gd name="connsiteY7" fmla="*/ 298835 h 636265"/>
                  <a:gd name="connsiteX8" fmla="*/ 2549814 w 2558153"/>
                  <a:gd name="connsiteY8" fmla="*/ 237169 h 636265"/>
                  <a:gd name="connsiteX9" fmla="*/ 2554578 w 2558153"/>
                  <a:gd name="connsiteY9" fmla="*/ 208946 h 636265"/>
                  <a:gd name="connsiteX10" fmla="*/ 2030913 w 2558153"/>
                  <a:gd name="connsiteY10" fmla="*/ 0 h 636265"/>
                  <a:gd name="connsiteX11" fmla="*/ 1474449 w 2558153"/>
                  <a:gd name="connsiteY11" fmla="*/ 208305 h 636265"/>
                  <a:gd name="connsiteX12" fmla="*/ 982299 w 2558153"/>
                  <a:gd name="connsiteY12" fmla="*/ 137045 h 636265"/>
                  <a:gd name="connsiteX13" fmla="*/ 0 w 2558153"/>
                  <a:gd name="connsiteY13" fmla="*/ 278316 h 636265"/>
                  <a:gd name="connsiteX0" fmla="*/ 0 w 2558153"/>
                  <a:gd name="connsiteY0" fmla="*/ 141271 h 499220"/>
                  <a:gd name="connsiteX1" fmla="*/ 392848 w 2558153"/>
                  <a:gd name="connsiteY1" fmla="*/ 173521 h 499220"/>
                  <a:gd name="connsiteX2" fmla="*/ 668058 w 2558153"/>
                  <a:gd name="connsiteY2" fmla="*/ 338683 h 499220"/>
                  <a:gd name="connsiteX3" fmla="*/ 967012 w 2558153"/>
                  <a:gd name="connsiteY3" fmla="*/ 214089 h 499220"/>
                  <a:gd name="connsiteX4" fmla="*/ 1527510 w 2558153"/>
                  <a:gd name="connsiteY4" fmla="*/ 499220 h 499220"/>
                  <a:gd name="connsiteX5" fmla="*/ 1618261 w 2558153"/>
                  <a:gd name="connsiteY5" fmla="*/ 465253 h 499220"/>
                  <a:gd name="connsiteX6" fmla="*/ 1834679 w 2558153"/>
                  <a:gd name="connsiteY6" fmla="*/ 157223 h 499220"/>
                  <a:gd name="connsiteX7" fmla="*/ 2558153 w 2558153"/>
                  <a:gd name="connsiteY7" fmla="*/ 161790 h 499220"/>
                  <a:gd name="connsiteX8" fmla="*/ 2549814 w 2558153"/>
                  <a:gd name="connsiteY8" fmla="*/ 100124 h 499220"/>
                  <a:gd name="connsiteX9" fmla="*/ 2554578 w 2558153"/>
                  <a:gd name="connsiteY9" fmla="*/ 71901 h 499220"/>
                  <a:gd name="connsiteX10" fmla="*/ 1791976 w 2558153"/>
                  <a:gd name="connsiteY10" fmla="*/ 160171 h 499220"/>
                  <a:gd name="connsiteX11" fmla="*/ 1474449 w 2558153"/>
                  <a:gd name="connsiteY11" fmla="*/ 71260 h 499220"/>
                  <a:gd name="connsiteX12" fmla="*/ 982299 w 2558153"/>
                  <a:gd name="connsiteY12" fmla="*/ 0 h 499220"/>
                  <a:gd name="connsiteX13" fmla="*/ 0 w 2558153"/>
                  <a:gd name="connsiteY13" fmla="*/ 141271 h 499220"/>
                  <a:gd name="connsiteX0" fmla="*/ 0 w 2558153"/>
                  <a:gd name="connsiteY0" fmla="*/ 444427 h 802376"/>
                  <a:gd name="connsiteX1" fmla="*/ 392848 w 2558153"/>
                  <a:gd name="connsiteY1" fmla="*/ 476677 h 802376"/>
                  <a:gd name="connsiteX2" fmla="*/ 668058 w 2558153"/>
                  <a:gd name="connsiteY2" fmla="*/ 641839 h 802376"/>
                  <a:gd name="connsiteX3" fmla="*/ 967012 w 2558153"/>
                  <a:gd name="connsiteY3" fmla="*/ 517245 h 802376"/>
                  <a:gd name="connsiteX4" fmla="*/ 1527510 w 2558153"/>
                  <a:gd name="connsiteY4" fmla="*/ 802376 h 802376"/>
                  <a:gd name="connsiteX5" fmla="*/ 1618261 w 2558153"/>
                  <a:gd name="connsiteY5" fmla="*/ 768409 h 802376"/>
                  <a:gd name="connsiteX6" fmla="*/ 1834679 w 2558153"/>
                  <a:gd name="connsiteY6" fmla="*/ 460379 h 802376"/>
                  <a:gd name="connsiteX7" fmla="*/ 2558153 w 2558153"/>
                  <a:gd name="connsiteY7" fmla="*/ 464946 h 802376"/>
                  <a:gd name="connsiteX8" fmla="*/ 2549814 w 2558153"/>
                  <a:gd name="connsiteY8" fmla="*/ 403280 h 802376"/>
                  <a:gd name="connsiteX9" fmla="*/ 2512413 w 2558153"/>
                  <a:gd name="connsiteY9" fmla="*/ 0 h 802376"/>
                  <a:gd name="connsiteX10" fmla="*/ 1791976 w 2558153"/>
                  <a:gd name="connsiteY10" fmla="*/ 463327 h 802376"/>
                  <a:gd name="connsiteX11" fmla="*/ 1474449 w 2558153"/>
                  <a:gd name="connsiteY11" fmla="*/ 374416 h 802376"/>
                  <a:gd name="connsiteX12" fmla="*/ 982299 w 2558153"/>
                  <a:gd name="connsiteY12" fmla="*/ 303156 h 802376"/>
                  <a:gd name="connsiteX13" fmla="*/ 0 w 2558153"/>
                  <a:gd name="connsiteY13" fmla="*/ 444427 h 802376"/>
                  <a:gd name="connsiteX0" fmla="*/ 0 w 2549814"/>
                  <a:gd name="connsiteY0" fmla="*/ 444427 h 1031071"/>
                  <a:gd name="connsiteX1" fmla="*/ 392848 w 2549814"/>
                  <a:gd name="connsiteY1" fmla="*/ 476677 h 1031071"/>
                  <a:gd name="connsiteX2" fmla="*/ 668058 w 2549814"/>
                  <a:gd name="connsiteY2" fmla="*/ 641839 h 1031071"/>
                  <a:gd name="connsiteX3" fmla="*/ 967012 w 2549814"/>
                  <a:gd name="connsiteY3" fmla="*/ 517245 h 1031071"/>
                  <a:gd name="connsiteX4" fmla="*/ 1527510 w 2549814"/>
                  <a:gd name="connsiteY4" fmla="*/ 802376 h 1031071"/>
                  <a:gd name="connsiteX5" fmla="*/ 1618261 w 2549814"/>
                  <a:gd name="connsiteY5" fmla="*/ 768409 h 1031071"/>
                  <a:gd name="connsiteX6" fmla="*/ 1834679 w 2549814"/>
                  <a:gd name="connsiteY6" fmla="*/ 460379 h 1031071"/>
                  <a:gd name="connsiteX7" fmla="*/ 2396519 w 2549814"/>
                  <a:gd name="connsiteY7" fmla="*/ 1031071 h 1031071"/>
                  <a:gd name="connsiteX8" fmla="*/ 2549814 w 2549814"/>
                  <a:gd name="connsiteY8" fmla="*/ 403280 h 1031071"/>
                  <a:gd name="connsiteX9" fmla="*/ 2512413 w 2549814"/>
                  <a:gd name="connsiteY9" fmla="*/ 0 h 1031071"/>
                  <a:gd name="connsiteX10" fmla="*/ 1791976 w 2549814"/>
                  <a:gd name="connsiteY10" fmla="*/ 463327 h 1031071"/>
                  <a:gd name="connsiteX11" fmla="*/ 1474449 w 2549814"/>
                  <a:gd name="connsiteY11" fmla="*/ 374416 h 1031071"/>
                  <a:gd name="connsiteX12" fmla="*/ 982299 w 2549814"/>
                  <a:gd name="connsiteY12" fmla="*/ 303156 h 1031071"/>
                  <a:gd name="connsiteX13" fmla="*/ 0 w 2549814"/>
                  <a:gd name="connsiteY13" fmla="*/ 444427 h 1031071"/>
                  <a:gd name="connsiteX0" fmla="*/ 0 w 3273654"/>
                  <a:gd name="connsiteY0" fmla="*/ 444427 h 1031071"/>
                  <a:gd name="connsiteX1" fmla="*/ 392848 w 3273654"/>
                  <a:gd name="connsiteY1" fmla="*/ 476677 h 1031071"/>
                  <a:gd name="connsiteX2" fmla="*/ 668058 w 3273654"/>
                  <a:gd name="connsiteY2" fmla="*/ 641839 h 1031071"/>
                  <a:gd name="connsiteX3" fmla="*/ 967012 w 3273654"/>
                  <a:gd name="connsiteY3" fmla="*/ 517245 h 1031071"/>
                  <a:gd name="connsiteX4" fmla="*/ 1527510 w 3273654"/>
                  <a:gd name="connsiteY4" fmla="*/ 802376 h 1031071"/>
                  <a:gd name="connsiteX5" fmla="*/ 1618261 w 3273654"/>
                  <a:gd name="connsiteY5" fmla="*/ 768409 h 1031071"/>
                  <a:gd name="connsiteX6" fmla="*/ 1834679 w 3273654"/>
                  <a:gd name="connsiteY6" fmla="*/ 460379 h 1031071"/>
                  <a:gd name="connsiteX7" fmla="*/ 2396519 w 3273654"/>
                  <a:gd name="connsiteY7" fmla="*/ 1031071 h 1031071"/>
                  <a:gd name="connsiteX8" fmla="*/ 3273654 w 3273654"/>
                  <a:gd name="connsiteY8" fmla="*/ 551888 h 1031071"/>
                  <a:gd name="connsiteX9" fmla="*/ 2512413 w 3273654"/>
                  <a:gd name="connsiteY9" fmla="*/ 0 h 1031071"/>
                  <a:gd name="connsiteX10" fmla="*/ 1791976 w 3273654"/>
                  <a:gd name="connsiteY10" fmla="*/ 463327 h 1031071"/>
                  <a:gd name="connsiteX11" fmla="*/ 1474449 w 3273654"/>
                  <a:gd name="connsiteY11" fmla="*/ 374416 h 1031071"/>
                  <a:gd name="connsiteX12" fmla="*/ 982299 w 3273654"/>
                  <a:gd name="connsiteY12" fmla="*/ 303156 h 1031071"/>
                  <a:gd name="connsiteX13" fmla="*/ 0 w 3273654"/>
                  <a:gd name="connsiteY13" fmla="*/ 444427 h 1031071"/>
                  <a:gd name="connsiteX0" fmla="*/ 0 w 3273654"/>
                  <a:gd name="connsiteY0" fmla="*/ 141271 h 727915"/>
                  <a:gd name="connsiteX1" fmla="*/ 392848 w 3273654"/>
                  <a:gd name="connsiteY1" fmla="*/ 173521 h 727915"/>
                  <a:gd name="connsiteX2" fmla="*/ 668058 w 3273654"/>
                  <a:gd name="connsiteY2" fmla="*/ 338683 h 727915"/>
                  <a:gd name="connsiteX3" fmla="*/ 967012 w 3273654"/>
                  <a:gd name="connsiteY3" fmla="*/ 214089 h 727915"/>
                  <a:gd name="connsiteX4" fmla="*/ 1527510 w 3273654"/>
                  <a:gd name="connsiteY4" fmla="*/ 499220 h 727915"/>
                  <a:gd name="connsiteX5" fmla="*/ 1618261 w 3273654"/>
                  <a:gd name="connsiteY5" fmla="*/ 465253 h 727915"/>
                  <a:gd name="connsiteX6" fmla="*/ 1834679 w 3273654"/>
                  <a:gd name="connsiteY6" fmla="*/ 157223 h 727915"/>
                  <a:gd name="connsiteX7" fmla="*/ 2396519 w 3273654"/>
                  <a:gd name="connsiteY7" fmla="*/ 727915 h 727915"/>
                  <a:gd name="connsiteX8" fmla="*/ 3273654 w 3273654"/>
                  <a:gd name="connsiteY8" fmla="*/ 248732 h 727915"/>
                  <a:gd name="connsiteX9" fmla="*/ 2835681 w 3273654"/>
                  <a:gd name="connsiteY9" fmla="*/ 22366 h 727915"/>
                  <a:gd name="connsiteX10" fmla="*/ 1791976 w 3273654"/>
                  <a:gd name="connsiteY10" fmla="*/ 160171 h 727915"/>
                  <a:gd name="connsiteX11" fmla="*/ 1474449 w 3273654"/>
                  <a:gd name="connsiteY11" fmla="*/ 71260 h 727915"/>
                  <a:gd name="connsiteX12" fmla="*/ 982299 w 3273654"/>
                  <a:gd name="connsiteY12" fmla="*/ 0 h 727915"/>
                  <a:gd name="connsiteX13" fmla="*/ 0 w 3273654"/>
                  <a:gd name="connsiteY13" fmla="*/ 141271 h 727915"/>
                  <a:gd name="connsiteX0" fmla="*/ 0 w 3273654"/>
                  <a:gd name="connsiteY0" fmla="*/ 141271 h 499220"/>
                  <a:gd name="connsiteX1" fmla="*/ 392848 w 3273654"/>
                  <a:gd name="connsiteY1" fmla="*/ 173521 h 499220"/>
                  <a:gd name="connsiteX2" fmla="*/ 668058 w 3273654"/>
                  <a:gd name="connsiteY2" fmla="*/ 338683 h 499220"/>
                  <a:gd name="connsiteX3" fmla="*/ 967012 w 3273654"/>
                  <a:gd name="connsiteY3" fmla="*/ 214089 h 499220"/>
                  <a:gd name="connsiteX4" fmla="*/ 1527510 w 3273654"/>
                  <a:gd name="connsiteY4" fmla="*/ 499220 h 499220"/>
                  <a:gd name="connsiteX5" fmla="*/ 1618261 w 3273654"/>
                  <a:gd name="connsiteY5" fmla="*/ 465253 h 499220"/>
                  <a:gd name="connsiteX6" fmla="*/ 1834679 w 3273654"/>
                  <a:gd name="connsiteY6" fmla="*/ 157223 h 499220"/>
                  <a:gd name="connsiteX7" fmla="*/ 2649511 w 3273654"/>
                  <a:gd name="connsiteY7" fmla="*/ 140561 h 499220"/>
                  <a:gd name="connsiteX8" fmla="*/ 3273654 w 3273654"/>
                  <a:gd name="connsiteY8" fmla="*/ 248732 h 499220"/>
                  <a:gd name="connsiteX9" fmla="*/ 2835681 w 3273654"/>
                  <a:gd name="connsiteY9" fmla="*/ 22366 h 499220"/>
                  <a:gd name="connsiteX10" fmla="*/ 1791976 w 3273654"/>
                  <a:gd name="connsiteY10" fmla="*/ 160171 h 499220"/>
                  <a:gd name="connsiteX11" fmla="*/ 1474449 w 3273654"/>
                  <a:gd name="connsiteY11" fmla="*/ 71260 h 499220"/>
                  <a:gd name="connsiteX12" fmla="*/ 982299 w 3273654"/>
                  <a:gd name="connsiteY12" fmla="*/ 0 h 499220"/>
                  <a:gd name="connsiteX13" fmla="*/ 0 w 3273654"/>
                  <a:gd name="connsiteY13" fmla="*/ 141271 h 499220"/>
                  <a:gd name="connsiteX0" fmla="*/ 0 w 3273654"/>
                  <a:gd name="connsiteY0" fmla="*/ 141271 h 499220"/>
                  <a:gd name="connsiteX1" fmla="*/ 392848 w 3273654"/>
                  <a:gd name="connsiteY1" fmla="*/ 173521 h 499220"/>
                  <a:gd name="connsiteX2" fmla="*/ 668058 w 3273654"/>
                  <a:gd name="connsiteY2" fmla="*/ 338683 h 499220"/>
                  <a:gd name="connsiteX3" fmla="*/ 967012 w 3273654"/>
                  <a:gd name="connsiteY3" fmla="*/ 214089 h 499220"/>
                  <a:gd name="connsiteX4" fmla="*/ 1527510 w 3273654"/>
                  <a:gd name="connsiteY4" fmla="*/ 499220 h 499220"/>
                  <a:gd name="connsiteX5" fmla="*/ 1618261 w 3273654"/>
                  <a:gd name="connsiteY5" fmla="*/ 465253 h 499220"/>
                  <a:gd name="connsiteX6" fmla="*/ 1834679 w 3273654"/>
                  <a:gd name="connsiteY6" fmla="*/ 157223 h 499220"/>
                  <a:gd name="connsiteX7" fmla="*/ 2649511 w 3273654"/>
                  <a:gd name="connsiteY7" fmla="*/ 140561 h 499220"/>
                  <a:gd name="connsiteX8" fmla="*/ 3273654 w 3273654"/>
                  <a:gd name="connsiteY8" fmla="*/ 248732 h 499220"/>
                  <a:gd name="connsiteX9" fmla="*/ 2835681 w 3273654"/>
                  <a:gd name="connsiteY9" fmla="*/ 22366 h 499220"/>
                  <a:gd name="connsiteX10" fmla="*/ 1791976 w 3273654"/>
                  <a:gd name="connsiteY10" fmla="*/ 160171 h 499220"/>
                  <a:gd name="connsiteX11" fmla="*/ 1474449 w 3273654"/>
                  <a:gd name="connsiteY11" fmla="*/ 71260 h 499220"/>
                  <a:gd name="connsiteX12" fmla="*/ 982299 w 3273654"/>
                  <a:gd name="connsiteY12" fmla="*/ 0 h 499220"/>
                  <a:gd name="connsiteX13" fmla="*/ 0 w 3273654"/>
                  <a:gd name="connsiteY13" fmla="*/ 141271 h 499220"/>
                  <a:gd name="connsiteX0" fmla="*/ 0 w 3273654"/>
                  <a:gd name="connsiteY0" fmla="*/ 141271 h 499220"/>
                  <a:gd name="connsiteX1" fmla="*/ 392848 w 3273654"/>
                  <a:gd name="connsiteY1" fmla="*/ 173521 h 499220"/>
                  <a:gd name="connsiteX2" fmla="*/ 668058 w 3273654"/>
                  <a:gd name="connsiteY2" fmla="*/ 338683 h 499220"/>
                  <a:gd name="connsiteX3" fmla="*/ 967012 w 3273654"/>
                  <a:gd name="connsiteY3" fmla="*/ 214089 h 499220"/>
                  <a:gd name="connsiteX4" fmla="*/ 1527510 w 3273654"/>
                  <a:gd name="connsiteY4" fmla="*/ 499220 h 499220"/>
                  <a:gd name="connsiteX5" fmla="*/ 1618261 w 3273654"/>
                  <a:gd name="connsiteY5" fmla="*/ 465253 h 499220"/>
                  <a:gd name="connsiteX6" fmla="*/ 1834679 w 3273654"/>
                  <a:gd name="connsiteY6" fmla="*/ 157223 h 499220"/>
                  <a:gd name="connsiteX7" fmla="*/ 2656539 w 3273654"/>
                  <a:gd name="connsiteY7" fmla="*/ 140561 h 499220"/>
                  <a:gd name="connsiteX8" fmla="*/ 3273654 w 3273654"/>
                  <a:gd name="connsiteY8" fmla="*/ 248732 h 499220"/>
                  <a:gd name="connsiteX9" fmla="*/ 2835681 w 3273654"/>
                  <a:gd name="connsiteY9" fmla="*/ 22366 h 499220"/>
                  <a:gd name="connsiteX10" fmla="*/ 1791976 w 3273654"/>
                  <a:gd name="connsiteY10" fmla="*/ 160171 h 499220"/>
                  <a:gd name="connsiteX11" fmla="*/ 1474449 w 3273654"/>
                  <a:gd name="connsiteY11" fmla="*/ 71260 h 499220"/>
                  <a:gd name="connsiteX12" fmla="*/ 982299 w 3273654"/>
                  <a:gd name="connsiteY12" fmla="*/ 0 h 499220"/>
                  <a:gd name="connsiteX13" fmla="*/ 0 w 3273654"/>
                  <a:gd name="connsiteY13" fmla="*/ 141271 h 499220"/>
                  <a:gd name="connsiteX0" fmla="*/ 0 w 3273654"/>
                  <a:gd name="connsiteY0" fmla="*/ 141271 h 499220"/>
                  <a:gd name="connsiteX1" fmla="*/ 392848 w 3273654"/>
                  <a:gd name="connsiteY1" fmla="*/ 173521 h 499220"/>
                  <a:gd name="connsiteX2" fmla="*/ 668058 w 3273654"/>
                  <a:gd name="connsiteY2" fmla="*/ 338683 h 499220"/>
                  <a:gd name="connsiteX3" fmla="*/ 967012 w 3273654"/>
                  <a:gd name="connsiteY3" fmla="*/ 214089 h 499220"/>
                  <a:gd name="connsiteX4" fmla="*/ 1527510 w 3273654"/>
                  <a:gd name="connsiteY4" fmla="*/ 499220 h 499220"/>
                  <a:gd name="connsiteX5" fmla="*/ 1618261 w 3273654"/>
                  <a:gd name="connsiteY5" fmla="*/ 465253 h 499220"/>
                  <a:gd name="connsiteX6" fmla="*/ 1834679 w 3273654"/>
                  <a:gd name="connsiteY6" fmla="*/ 157223 h 499220"/>
                  <a:gd name="connsiteX7" fmla="*/ 2656539 w 3273654"/>
                  <a:gd name="connsiteY7" fmla="*/ 140561 h 499220"/>
                  <a:gd name="connsiteX8" fmla="*/ 3273654 w 3273654"/>
                  <a:gd name="connsiteY8" fmla="*/ 248732 h 499220"/>
                  <a:gd name="connsiteX9" fmla="*/ 2835681 w 3273654"/>
                  <a:gd name="connsiteY9" fmla="*/ 22366 h 499220"/>
                  <a:gd name="connsiteX10" fmla="*/ 1791976 w 3273654"/>
                  <a:gd name="connsiteY10" fmla="*/ 160171 h 499220"/>
                  <a:gd name="connsiteX11" fmla="*/ 1474449 w 3273654"/>
                  <a:gd name="connsiteY11" fmla="*/ 71260 h 499220"/>
                  <a:gd name="connsiteX12" fmla="*/ 982299 w 3273654"/>
                  <a:gd name="connsiteY12" fmla="*/ 0 h 499220"/>
                  <a:gd name="connsiteX13" fmla="*/ 0 w 3273654"/>
                  <a:gd name="connsiteY13" fmla="*/ 141271 h 499220"/>
                  <a:gd name="connsiteX0" fmla="*/ 0 w 3273654"/>
                  <a:gd name="connsiteY0" fmla="*/ 141271 h 499220"/>
                  <a:gd name="connsiteX1" fmla="*/ 392848 w 3273654"/>
                  <a:gd name="connsiteY1" fmla="*/ 173521 h 499220"/>
                  <a:gd name="connsiteX2" fmla="*/ 668058 w 3273654"/>
                  <a:gd name="connsiteY2" fmla="*/ 338683 h 499220"/>
                  <a:gd name="connsiteX3" fmla="*/ 967012 w 3273654"/>
                  <a:gd name="connsiteY3" fmla="*/ 214089 h 499220"/>
                  <a:gd name="connsiteX4" fmla="*/ 1527510 w 3273654"/>
                  <a:gd name="connsiteY4" fmla="*/ 499220 h 499220"/>
                  <a:gd name="connsiteX5" fmla="*/ 1618261 w 3273654"/>
                  <a:gd name="connsiteY5" fmla="*/ 465253 h 499220"/>
                  <a:gd name="connsiteX6" fmla="*/ 1834679 w 3273654"/>
                  <a:gd name="connsiteY6" fmla="*/ 157223 h 499220"/>
                  <a:gd name="connsiteX7" fmla="*/ 2628429 w 3273654"/>
                  <a:gd name="connsiteY7" fmla="*/ 175944 h 499220"/>
                  <a:gd name="connsiteX8" fmla="*/ 3273654 w 3273654"/>
                  <a:gd name="connsiteY8" fmla="*/ 248732 h 499220"/>
                  <a:gd name="connsiteX9" fmla="*/ 2835681 w 3273654"/>
                  <a:gd name="connsiteY9" fmla="*/ 22366 h 499220"/>
                  <a:gd name="connsiteX10" fmla="*/ 1791976 w 3273654"/>
                  <a:gd name="connsiteY10" fmla="*/ 160171 h 499220"/>
                  <a:gd name="connsiteX11" fmla="*/ 1474449 w 3273654"/>
                  <a:gd name="connsiteY11" fmla="*/ 71260 h 499220"/>
                  <a:gd name="connsiteX12" fmla="*/ 982299 w 3273654"/>
                  <a:gd name="connsiteY12" fmla="*/ 0 h 499220"/>
                  <a:gd name="connsiteX13" fmla="*/ 0 w 3273654"/>
                  <a:gd name="connsiteY13" fmla="*/ 141271 h 499220"/>
                  <a:gd name="connsiteX0" fmla="*/ 0 w 3273654"/>
                  <a:gd name="connsiteY0" fmla="*/ 141271 h 499220"/>
                  <a:gd name="connsiteX1" fmla="*/ 392848 w 3273654"/>
                  <a:gd name="connsiteY1" fmla="*/ 173521 h 499220"/>
                  <a:gd name="connsiteX2" fmla="*/ 668058 w 3273654"/>
                  <a:gd name="connsiteY2" fmla="*/ 338683 h 499220"/>
                  <a:gd name="connsiteX3" fmla="*/ 967012 w 3273654"/>
                  <a:gd name="connsiteY3" fmla="*/ 214089 h 499220"/>
                  <a:gd name="connsiteX4" fmla="*/ 1527510 w 3273654"/>
                  <a:gd name="connsiteY4" fmla="*/ 499220 h 499220"/>
                  <a:gd name="connsiteX5" fmla="*/ 1618261 w 3273654"/>
                  <a:gd name="connsiteY5" fmla="*/ 465253 h 499220"/>
                  <a:gd name="connsiteX6" fmla="*/ 1834679 w 3273654"/>
                  <a:gd name="connsiteY6" fmla="*/ 157223 h 499220"/>
                  <a:gd name="connsiteX7" fmla="*/ 2628429 w 3273654"/>
                  <a:gd name="connsiteY7" fmla="*/ 175944 h 499220"/>
                  <a:gd name="connsiteX8" fmla="*/ 3273654 w 3273654"/>
                  <a:gd name="connsiteY8" fmla="*/ 312421 h 499220"/>
                  <a:gd name="connsiteX9" fmla="*/ 2835681 w 3273654"/>
                  <a:gd name="connsiteY9" fmla="*/ 22366 h 499220"/>
                  <a:gd name="connsiteX10" fmla="*/ 1791976 w 3273654"/>
                  <a:gd name="connsiteY10" fmla="*/ 160171 h 499220"/>
                  <a:gd name="connsiteX11" fmla="*/ 1474449 w 3273654"/>
                  <a:gd name="connsiteY11" fmla="*/ 71260 h 499220"/>
                  <a:gd name="connsiteX12" fmla="*/ 982299 w 3273654"/>
                  <a:gd name="connsiteY12" fmla="*/ 0 h 499220"/>
                  <a:gd name="connsiteX13" fmla="*/ 0 w 3273654"/>
                  <a:gd name="connsiteY13" fmla="*/ 141271 h 499220"/>
                  <a:gd name="connsiteX0" fmla="*/ 0 w 3273654"/>
                  <a:gd name="connsiteY0" fmla="*/ 141271 h 499220"/>
                  <a:gd name="connsiteX1" fmla="*/ 392848 w 3273654"/>
                  <a:gd name="connsiteY1" fmla="*/ 173521 h 499220"/>
                  <a:gd name="connsiteX2" fmla="*/ 668058 w 3273654"/>
                  <a:gd name="connsiteY2" fmla="*/ 338683 h 499220"/>
                  <a:gd name="connsiteX3" fmla="*/ 967012 w 3273654"/>
                  <a:gd name="connsiteY3" fmla="*/ 214089 h 499220"/>
                  <a:gd name="connsiteX4" fmla="*/ 1527510 w 3273654"/>
                  <a:gd name="connsiteY4" fmla="*/ 499220 h 499220"/>
                  <a:gd name="connsiteX5" fmla="*/ 1618261 w 3273654"/>
                  <a:gd name="connsiteY5" fmla="*/ 465253 h 499220"/>
                  <a:gd name="connsiteX6" fmla="*/ 1834679 w 3273654"/>
                  <a:gd name="connsiteY6" fmla="*/ 157223 h 499220"/>
                  <a:gd name="connsiteX7" fmla="*/ 2628429 w 3273654"/>
                  <a:gd name="connsiteY7" fmla="*/ 175944 h 499220"/>
                  <a:gd name="connsiteX8" fmla="*/ 3273654 w 3273654"/>
                  <a:gd name="connsiteY8" fmla="*/ 312421 h 499220"/>
                  <a:gd name="connsiteX9" fmla="*/ 2835681 w 3273654"/>
                  <a:gd name="connsiteY9" fmla="*/ 22366 h 499220"/>
                  <a:gd name="connsiteX10" fmla="*/ 1791976 w 3273654"/>
                  <a:gd name="connsiteY10" fmla="*/ 160171 h 499220"/>
                  <a:gd name="connsiteX11" fmla="*/ 1474449 w 3273654"/>
                  <a:gd name="connsiteY11" fmla="*/ 71260 h 499220"/>
                  <a:gd name="connsiteX12" fmla="*/ 982299 w 3273654"/>
                  <a:gd name="connsiteY12" fmla="*/ 0 h 499220"/>
                  <a:gd name="connsiteX13" fmla="*/ 0 w 3273654"/>
                  <a:gd name="connsiteY13" fmla="*/ 141271 h 499220"/>
                  <a:gd name="connsiteX0" fmla="*/ 0 w 3273654"/>
                  <a:gd name="connsiteY0" fmla="*/ 141271 h 499220"/>
                  <a:gd name="connsiteX1" fmla="*/ 392848 w 3273654"/>
                  <a:gd name="connsiteY1" fmla="*/ 173521 h 499220"/>
                  <a:gd name="connsiteX2" fmla="*/ 668058 w 3273654"/>
                  <a:gd name="connsiteY2" fmla="*/ 338683 h 499220"/>
                  <a:gd name="connsiteX3" fmla="*/ 967012 w 3273654"/>
                  <a:gd name="connsiteY3" fmla="*/ 214089 h 499220"/>
                  <a:gd name="connsiteX4" fmla="*/ 1527510 w 3273654"/>
                  <a:gd name="connsiteY4" fmla="*/ 499220 h 499220"/>
                  <a:gd name="connsiteX5" fmla="*/ 1618261 w 3273654"/>
                  <a:gd name="connsiteY5" fmla="*/ 465253 h 499220"/>
                  <a:gd name="connsiteX6" fmla="*/ 1834679 w 3273654"/>
                  <a:gd name="connsiteY6" fmla="*/ 157223 h 499220"/>
                  <a:gd name="connsiteX7" fmla="*/ 2628429 w 3273654"/>
                  <a:gd name="connsiteY7" fmla="*/ 175944 h 499220"/>
                  <a:gd name="connsiteX8" fmla="*/ 3273654 w 3273654"/>
                  <a:gd name="connsiteY8" fmla="*/ 312421 h 499220"/>
                  <a:gd name="connsiteX9" fmla="*/ 2835681 w 3273654"/>
                  <a:gd name="connsiteY9" fmla="*/ 22366 h 499220"/>
                  <a:gd name="connsiteX10" fmla="*/ 1791976 w 3273654"/>
                  <a:gd name="connsiteY10" fmla="*/ 160171 h 499220"/>
                  <a:gd name="connsiteX11" fmla="*/ 1474449 w 3273654"/>
                  <a:gd name="connsiteY11" fmla="*/ 71260 h 499220"/>
                  <a:gd name="connsiteX12" fmla="*/ 982299 w 3273654"/>
                  <a:gd name="connsiteY12" fmla="*/ 0 h 499220"/>
                  <a:gd name="connsiteX13" fmla="*/ 0 w 3273654"/>
                  <a:gd name="connsiteY13" fmla="*/ 141271 h 499220"/>
                  <a:gd name="connsiteX0" fmla="*/ 0 w 3273654"/>
                  <a:gd name="connsiteY0" fmla="*/ 141271 h 499220"/>
                  <a:gd name="connsiteX1" fmla="*/ 392848 w 3273654"/>
                  <a:gd name="connsiteY1" fmla="*/ 173521 h 499220"/>
                  <a:gd name="connsiteX2" fmla="*/ 668058 w 3273654"/>
                  <a:gd name="connsiteY2" fmla="*/ 338683 h 499220"/>
                  <a:gd name="connsiteX3" fmla="*/ 967012 w 3273654"/>
                  <a:gd name="connsiteY3" fmla="*/ 214089 h 499220"/>
                  <a:gd name="connsiteX4" fmla="*/ 1527510 w 3273654"/>
                  <a:gd name="connsiteY4" fmla="*/ 499220 h 499220"/>
                  <a:gd name="connsiteX5" fmla="*/ 1618261 w 3273654"/>
                  <a:gd name="connsiteY5" fmla="*/ 465253 h 499220"/>
                  <a:gd name="connsiteX6" fmla="*/ 1834679 w 3273654"/>
                  <a:gd name="connsiteY6" fmla="*/ 157223 h 499220"/>
                  <a:gd name="connsiteX7" fmla="*/ 2628429 w 3273654"/>
                  <a:gd name="connsiteY7" fmla="*/ 175944 h 499220"/>
                  <a:gd name="connsiteX8" fmla="*/ 3273654 w 3273654"/>
                  <a:gd name="connsiteY8" fmla="*/ 312421 h 499220"/>
                  <a:gd name="connsiteX9" fmla="*/ 2835681 w 3273654"/>
                  <a:gd name="connsiteY9" fmla="*/ 22366 h 499220"/>
                  <a:gd name="connsiteX10" fmla="*/ 1791976 w 3273654"/>
                  <a:gd name="connsiteY10" fmla="*/ 160171 h 499220"/>
                  <a:gd name="connsiteX11" fmla="*/ 1474449 w 3273654"/>
                  <a:gd name="connsiteY11" fmla="*/ 71260 h 499220"/>
                  <a:gd name="connsiteX12" fmla="*/ 982299 w 3273654"/>
                  <a:gd name="connsiteY12" fmla="*/ 0 h 499220"/>
                  <a:gd name="connsiteX13" fmla="*/ 0 w 3273654"/>
                  <a:gd name="connsiteY13" fmla="*/ 141271 h 499220"/>
                  <a:gd name="connsiteX0" fmla="*/ 0 w 3273654"/>
                  <a:gd name="connsiteY0" fmla="*/ 141271 h 465253"/>
                  <a:gd name="connsiteX1" fmla="*/ 392848 w 3273654"/>
                  <a:gd name="connsiteY1" fmla="*/ 173521 h 465253"/>
                  <a:gd name="connsiteX2" fmla="*/ 668058 w 3273654"/>
                  <a:gd name="connsiteY2" fmla="*/ 338683 h 465253"/>
                  <a:gd name="connsiteX3" fmla="*/ 967012 w 3273654"/>
                  <a:gd name="connsiteY3" fmla="*/ 214089 h 465253"/>
                  <a:gd name="connsiteX4" fmla="*/ 1365876 w 3273654"/>
                  <a:gd name="connsiteY4" fmla="*/ 456761 h 465253"/>
                  <a:gd name="connsiteX5" fmla="*/ 1618261 w 3273654"/>
                  <a:gd name="connsiteY5" fmla="*/ 465253 h 465253"/>
                  <a:gd name="connsiteX6" fmla="*/ 1834679 w 3273654"/>
                  <a:gd name="connsiteY6" fmla="*/ 157223 h 465253"/>
                  <a:gd name="connsiteX7" fmla="*/ 2628429 w 3273654"/>
                  <a:gd name="connsiteY7" fmla="*/ 175944 h 465253"/>
                  <a:gd name="connsiteX8" fmla="*/ 3273654 w 3273654"/>
                  <a:gd name="connsiteY8" fmla="*/ 312421 h 465253"/>
                  <a:gd name="connsiteX9" fmla="*/ 2835681 w 3273654"/>
                  <a:gd name="connsiteY9" fmla="*/ 22366 h 465253"/>
                  <a:gd name="connsiteX10" fmla="*/ 1791976 w 3273654"/>
                  <a:gd name="connsiteY10" fmla="*/ 160171 h 465253"/>
                  <a:gd name="connsiteX11" fmla="*/ 1474449 w 3273654"/>
                  <a:gd name="connsiteY11" fmla="*/ 71260 h 465253"/>
                  <a:gd name="connsiteX12" fmla="*/ 982299 w 3273654"/>
                  <a:gd name="connsiteY12" fmla="*/ 0 h 465253"/>
                  <a:gd name="connsiteX13" fmla="*/ 0 w 3273654"/>
                  <a:gd name="connsiteY13" fmla="*/ 141271 h 465253"/>
                  <a:gd name="connsiteX0" fmla="*/ 0 w 3273654"/>
                  <a:gd name="connsiteY0" fmla="*/ 141271 h 465253"/>
                  <a:gd name="connsiteX1" fmla="*/ 392848 w 3273654"/>
                  <a:gd name="connsiteY1" fmla="*/ 173521 h 465253"/>
                  <a:gd name="connsiteX2" fmla="*/ 668058 w 3273654"/>
                  <a:gd name="connsiteY2" fmla="*/ 338683 h 465253"/>
                  <a:gd name="connsiteX3" fmla="*/ 967012 w 3273654"/>
                  <a:gd name="connsiteY3" fmla="*/ 214089 h 465253"/>
                  <a:gd name="connsiteX4" fmla="*/ 1365876 w 3273654"/>
                  <a:gd name="connsiteY4" fmla="*/ 456761 h 465253"/>
                  <a:gd name="connsiteX5" fmla="*/ 1618261 w 3273654"/>
                  <a:gd name="connsiteY5" fmla="*/ 465253 h 465253"/>
                  <a:gd name="connsiteX6" fmla="*/ 1834679 w 3273654"/>
                  <a:gd name="connsiteY6" fmla="*/ 157223 h 465253"/>
                  <a:gd name="connsiteX7" fmla="*/ 2628429 w 3273654"/>
                  <a:gd name="connsiteY7" fmla="*/ 175944 h 465253"/>
                  <a:gd name="connsiteX8" fmla="*/ 3273654 w 3273654"/>
                  <a:gd name="connsiteY8" fmla="*/ 347804 h 465253"/>
                  <a:gd name="connsiteX9" fmla="*/ 2835681 w 3273654"/>
                  <a:gd name="connsiteY9" fmla="*/ 22366 h 465253"/>
                  <a:gd name="connsiteX10" fmla="*/ 1791976 w 3273654"/>
                  <a:gd name="connsiteY10" fmla="*/ 160171 h 465253"/>
                  <a:gd name="connsiteX11" fmla="*/ 1474449 w 3273654"/>
                  <a:gd name="connsiteY11" fmla="*/ 71260 h 465253"/>
                  <a:gd name="connsiteX12" fmla="*/ 982299 w 3273654"/>
                  <a:gd name="connsiteY12" fmla="*/ 0 h 465253"/>
                  <a:gd name="connsiteX13" fmla="*/ 0 w 3273654"/>
                  <a:gd name="connsiteY13" fmla="*/ 141271 h 465253"/>
                  <a:gd name="connsiteX0" fmla="*/ 0 w 3273654"/>
                  <a:gd name="connsiteY0" fmla="*/ 141271 h 465253"/>
                  <a:gd name="connsiteX1" fmla="*/ 392848 w 3273654"/>
                  <a:gd name="connsiteY1" fmla="*/ 173521 h 465253"/>
                  <a:gd name="connsiteX2" fmla="*/ 668058 w 3273654"/>
                  <a:gd name="connsiteY2" fmla="*/ 338683 h 465253"/>
                  <a:gd name="connsiteX3" fmla="*/ 967012 w 3273654"/>
                  <a:gd name="connsiteY3" fmla="*/ 214089 h 465253"/>
                  <a:gd name="connsiteX4" fmla="*/ 1365876 w 3273654"/>
                  <a:gd name="connsiteY4" fmla="*/ 456761 h 465253"/>
                  <a:gd name="connsiteX5" fmla="*/ 1618261 w 3273654"/>
                  <a:gd name="connsiteY5" fmla="*/ 465253 h 465253"/>
                  <a:gd name="connsiteX6" fmla="*/ 1834679 w 3273654"/>
                  <a:gd name="connsiteY6" fmla="*/ 157223 h 465253"/>
                  <a:gd name="connsiteX7" fmla="*/ 2628429 w 3273654"/>
                  <a:gd name="connsiteY7" fmla="*/ 175944 h 465253"/>
                  <a:gd name="connsiteX8" fmla="*/ 3273654 w 3273654"/>
                  <a:gd name="connsiteY8" fmla="*/ 347804 h 465253"/>
                  <a:gd name="connsiteX9" fmla="*/ 3120624 w 3273654"/>
                  <a:gd name="connsiteY9" fmla="*/ 163658 h 465253"/>
                  <a:gd name="connsiteX10" fmla="*/ 2835681 w 3273654"/>
                  <a:gd name="connsiteY10" fmla="*/ 22366 h 465253"/>
                  <a:gd name="connsiteX11" fmla="*/ 1791976 w 3273654"/>
                  <a:gd name="connsiteY11" fmla="*/ 160171 h 465253"/>
                  <a:gd name="connsiteX12" fmla="*/ 1474449 w 3273654"/>
                  <a:gd name="connsiteY12" fmla="*/ 71260 h 465253"/>
                  <a:gd name="connsiteX13" fmla="*/ 982299 w 3273654"/>
                  <a:gd name="connsiteY13" fmla="*/ 0 h 465253"/>
                  <a:gd name="connsiteX14" fmla="*/ 0 w 3273654"/>
                  <a:gd name="connsiteY14" fmla="*/ 141271 h 465253"/>
                  <a:gd name="connsiteX0" fmla="*/ 0 w 3273654"/>
                  <a:gd name="connsiteY0" fmla="*/ 141271 h 465253"/>
                  <a:gd name="connsiteX1" fmla="*/ 392848 w 3273654"/>
                  <a:gd name="connsiteY1" fmla="*/ 173521 h 465253"/>
                  <a:gd name="connsiteX2" fmla="*/ 668058 w 3273654"/>
                  <a:gd name="connsiteY2" fmla="*/ 338683 h 465253"/>
                  <a:gd name="connsiteX3" fmla="*/ 967012 w 3273654"/>
                  <a:gd name="connsiteY3" fmla="*/ 214089 h 465253"/>
                  <a:gd name="connsiteX4" fmla="*/ 1365876 w 3273654"/>
                  <a:gd name="connsiteY4" fmla="*/ 456761 h 465253"/>
                  <a:gd name="connsiteX5" fmla="*/ 1618261 w 3273654"/>
                  <a:gd name="connsiteY5" fmla="*/ 465253 h 465253"/>
                  <a:gd name="connsiteX6" fmla="*/ 1834679 w 3273654"/>
                  <a:gd name="connsiteY6" fmla="*/ 157223 h 465253"/>
                  <a:gd name="connsiteX7" fmla="*/ 2628429 w 3273654"/>
                  <a:gd name="connsiteY7" fmla="*/ 175944 h 465253"/>
                  <a:gd name="connsiteX8" fmla="*/ 3273654 w 3273654"/>
                  <a:gd name="connsiteY8" fmla="*/ 347804 h 465253"/>
                  <a:gd name="connsiteX9" fmla="*/ 3120624 w 3273654"/>
                  <a:gd name="connsiteY9" fmla="*/ 163658 h 465253"/>
                  <a:gd name="connsiteX10" fmla="*/ 2835681 w 3273654"/>
                  <a:gd name="connsiteY10" fmla="*/ 22366 h 465253"/>
                  <a:gd name="connsiteX11" fmla="*/ 1791976 w 3273654"/>
                  <a:gd name="connsiteY11" fmla="*/ 160171 h 465253"/>
                  <a:gd name="connsiteX12" fmla="*/ 1474449 w 3273654"/>
                  <a:gd name="connsiteY12" fmla="*/ 71260 h 465253"/>
                  <a:gd name="connsiteX13" fmla="*/ 982299 w 3273654"/>
                  <a:gd name="connsiteY13" fmla="*/ 0 h 465253"/>
                  <a:gd name="connsiteX14" fmla="*/ 0 w 3273654"/>
                  <a:gd name="connsiteY14" fmla="*/ 141271 h 465253"/>
                  <a:gd name="connsiteX0" fmla="*/ 0 w 3273654"/>
                  <a:gd name="connsiteY0" fmla="*/ 141271 h 465253"/>
                  <a:gd name="connsiteX1" fmla="*/ 392848 w 3273654"/>
                  <a:gd name="connsiteY1" fmla="*/ 173521 h 465253"/>
                  <a:gd name="connsiteX2" fmla="*/ 668058 w 3273654"/>
                  <a:gd name="connsiteY2" fmla="*/ 338683 h 465253"/>
                  <a:gd name="connsiteX3" fmla="*/ 967012 w 3273654"/>
                  <a:gd name="connsiteY3" fmla="*/ 214089 h 465253"/>
                  <a:gd name="connsiteX4" fmla="*/ 1365876 w 3273654"/>
                  <a:gd name="connsiteY4" fmla="*/ 456761 h 465253"/>
                  <a:gd name="connsiteX5" fmla="*/ 1618261 w 3273654"/>
                  <a:gd name="connsiteY5" fmla="*/ 465253 h 465253"/>
                  <a:gd name="connsiteX6" fmla="*/ 1834679 w 3273654"/>
                  <a:gd name="connsiteY6" fmla="*/ 157223 h 465253"/>
                  <a:gd name="connsiteX7" fmla="*/ 2628429 w 3273654"/>
                  <a:gd name="connsiteY7" fmla="*/ 175944 h 465253"/>
                  <a:gd name="connsiteX8" fmla="*/ 3273654 w 3273654"/>
                  <a:gd name="connsiteY8" fmla="*/ 347804 h 465253"/>
                  <a:gd name="connsiteX9" fmla="*/ 3120624 w 3273654"/>
                  <a:gd name="connsiteY9" fmla="*/ 163658 h 465253"/>
                  <a:gd name="connsiteX10" fmla="*/ 2835681 w 3273654"/>
                  <a:gd name="connsiteY10" fmla="*/ 22366 h 465253"/>
                  <a:gd name="connsiteX11" fmla="*/ 1791976 w 3273654"/>
                  <a:gd name="connsiteY11" fmla="*/ 160171 h 465253"/>
                  <a:gd name="connsiteX12" fmla="*/ 1632570 w 3273654"/>
                  <a:gd name="connsiteY12" fmla="*/ 17614 h 465253"/>
                  <a:gd name="connsiteX13" fmla="*/ 982299 w 3273654"/>
                  <a:gd name="connsiteY13" fmla="*/ 0 h 465253"/>
                  <a:gd name="connsiteX14" fmla="*/ 0 w 3273654"/>
                  <a:gd name="connsiteY14" fmla="*/ 141271 h 465253"/>
                  <a:gd name="connsiteX0" fmla="*/ 0 w 3273654"/>
                  <a:gd name="connsiteY0" fmla="*/ 141271 h 465253"/>
                  <a:gd name="connsiteX1" fmla="*/ 67823 w 3273654"/>
                  <a:gd name="connsiteY1" fmla="*/ 289754 h 465253"/>
                  <a:gd name="connsiteX2" fmla="*/ 668058 w 3273654"/>
                  <a:gd name="connsiteY2" fmla="*/ 338683 h 465253"/>
                  <a:gd name="connsiteX3" fmla="*/ 967012 w 3273654"/>
                  <a:gd name="connsiteY3" fmla="*/ 214089 h 465253"/>
                  <a:gd name="connsiteX4" fmla="*/ 1365876 w 3273654"/>
                  <a:gd name="connsiteY4" fmla="*/ 456761 h 465253"/>
                  <a:gd name="connsiteX5" fmla="*/ 1618261 w 3273654"/>
                  <a:gd name="connsiteY5" fmla="*/ 465253 h 465253"/>
                  <a:gd name="connsiteX6" fmla="*/ 1834679 w 3273654"/>
                  <a:gd name="connsiteY6" fmla="*/ 157223 h 465253"/>
                  <a:gd name="connsiteX7" fmla="*/ 2628429 w 3273654"/>
                  <a:gd name="connsiteY7" fmla="*/ 175944 h 465253"/>
                  <a:gd name="connsiteX8" fmla="*/ 3273654 w 3273654"/>
                  <a:gd name="connsiteY8" fmla="*/ 347804 h 465253"/>
                  <a:gd name="connsiteX9" fmla="*/ 3120624 w 3273654"/>
                  <a:gd name="connsiteY9" fmla="*/ 163658 h 465253"/>
                  <a:gd name="connsiteX10" fmla="*/ 2835681 w 3273654"/>
                  <a:gd name="connsiteY10" fmla="*/ 22366 h 465253"/>
                  <a:gd name="connsiteX11" fmla="*/ 1791976 w 3273654"/>
                  <a:gd name="connsiteY11" fmla="*/ 160171 h 465253"/>
                  <a:gd name="connsiteX12" fmla="*/ 1632570 w 3273654"/>
                  <a:gd name="connsiteY12" fmla="*/ 17614 h 465253"/>
                  <a:gd name="connsiteX13" fmla="*/ 982299 w 3273654"/>
                  <a:gd name="connsiteY13" fmla="*/ 0 h 465253"/>
                  <a:gd name="connsiteX14" fmla="*/ 0 w 3273654"/>
                  <a:gd name="connsiteY14" fmla="*/ 141271 h 465253"/>
                  <a:gd name="connsiteX0" fmla="*/ 0 w 3273654"/>
                  <a:gd name="connsiteY0" fmla="*/ 141271 h 465253"/>
                  <a:gd name="connsiteX1" fmla="*/ 67823 w 3273654"/>
                  <a:gd name="connsiteY1" fmla="*/ 289754 h 465253"/>
                  <a:gd name="connsiteX2" fmla="*/ 668058 w 3273654"/>
                  <a:gd name="connsiteY2" fmla="*/ 338683 h 465253"/>
                  <a:gd name="connsiteX3" fmla="*/ 975796 w 3273654"/>
                  <a:gd name="connsiteY3" fmla="*/ 312440 h 465253"/>
                  <a:gd name="connsiteX4" fmla="*/ 1365876 w 3273654"/>
                  <a:gd name="connsiteY4" fmla="*/ 456761 h 465253"/>
                  <a:gd name="connsiteX5" fmla="*/ 1618261 w 3273654"/>
                  <a:gd name="connsiteY5" fmla="*/ 465253 h 465253"/>
                  <a:gd name="connsiteX6" fmla="*/ 1834679 w 3273654"/>
                  <a:gd name="connsiteY6" fmla="*/ 157223 h 465253"/>
                  <a:gd name="connsiteX7" fmla="*/ 2628429 w 3273654"/>
                  <a:gd name="connsiteY7" fmla="*/ 175944 h 465253"/>
                  <a:gd name="connsiteX8" fmla="*/ 3273654 w 3273654"/>
                  <a:gd name="connsiteY8" fmla="*/ 347804 h 465253"/>
                  <a:gd name="connsiteX9" fmla="*/ 3120624 w 3273654"/>
                  <a:gd name="connsiteY9" fmla="*/ 163658 h 465253"/>
                  <a:gd name="connsiteX10" fmla="*/ 2835681 w 3273654"/>
                  <a:gd name="connsiteY10" fmla="*/ 22366 h 465253"/>
                  <a:gd name="connsiteX11" fmla="*/ 1791976 w 3273654"/>
                  <a:gd name="connsiteY11" fmla="*/ 160171 h 465253"/>
                  <a:gd name="connsiteX12" fmla="*/ 1632570 w 3273654"/>
                  <a:gd name="connsiteY12" fmla="*/ 17614 h 465253"/>
                  <a:gd name="connsiteX13" fmla="*/ 982299 w 3273654"/>
                  <a:gd name="connsiteY13" fmla="*/ 0 h 465253"/>
                  <a:gd name="connsiteX14" fmla="*/ 0 w 3273654"/>
                  <a:gd name="connsiteY14" fmla="*/ 141271 h 465253"/>
                  <a:gd name="connsiteX0" fmla="*/ 0 w 3273654"/>
                  <a:gd name="connsiteY0" fmla="*/ 123657 h 447639"/>
                  <a:gd name="connsiteX1" fmla="*/ 67823 w 3273654"/>
                  <a:gd name="connsiteY1" fmla="*/ 272140 h 447639"/>
                  <a:gd name="connsiteX2" fmla="*/ 668058 w 3273654"/>
                  <a:gd name="connsiteY2" fmla="*/ 321069 h 447639"/>
                  <a:gd name="connsiteX3" fmla="*/ 975796 w 3273654"/>
                  <a:gd name="connsiteY3" fmla="*/ 294826 h 447639"/>
                  <a:gd name="connsiteX4" fmla="*/ 1365876 w 3273654"/>
                  <a:gd name="connsiteY4" fmla="*/ 439147 h 447639"/>
                  <a:gd name="connsiteX5" fmla="*/ 1618261 w 3273654"/>
                  <a:gd name="connsiteY5" fmla="*/ 447639 h 447639"/>
                  <a:gd name="connsiteX6" fmla="*/ 1834679 w 3273654"/>
                  <a:gd name="connsiteY6" fmla="*/ 139609 h 447639"/>
                  <a:gd name="connsiteX7" fmla="*/ 2628429 w 3273654"/>
                  <a:gd name="connsiteY7" fmla="*/ 158330 h 447639"/>
                  <a:gd name="connsiteX8" fmla="*/ 3273654 w 3273654"/>
                  <a:gd name="connsiteY8" fmla="*/ 330190 h 447639"/>
                  <a:gd name="connsiteX9" fmla="*/ 3120624 w 3273654"/>
                  <a:gd name="connsiteY9" fmla="*/ 146044 h 447639"/>
                  <a:gd name="connsiteX10" fmla="*/ 2835681 w 3273654"/>
                  <a:gd name="connsiteY10" fmla="*/ 4752 h 447639"/>
                  <a:gd name="connsiteX11" fmla="*/ 1791976 w 3273654"/>
                  <a:gd name="connsiteY11" fmla="*/ 142557 h 447639"/>
                  <a:gd name="connsiteX12" fmla="*/ 1632570 w 3273654"/>
                  <a:gd name="connsiteY12" fmla="*/ 0 h 447639"/>
                  <a:gd name="connsiteX13" fmla="*/ 947161 w 3273654"/>
                  <a:gd name="connsiteY13" fmla="*/ 205910 h 447639"/>
                  <a:gd name="connsiteX14" fmla="*/ 0 w 3273654"/>
                  <a:gd name="connsiteY14" fmla="*/ 123657 h 447639"/>
                  <a:gd name="connsiteX0" fmla="*/ 0 w 3273654"/>
                  <a:gd name="connsiteY0" fmla="*/ 118905 h 442887"/>
                  <a:gd name="connsiteX1" fmla="*/ 67823 w 3273654"/>
                  <a:gd name="connsiteY1" fmla="*/ 267388 h 442887"/>
                  <a:gd name="connsiteX2" fmla="*/ 668058 w 3273654"/>
                  <a:gd name="connsiteY2" fmla="*/ 316317 h 442887"/>
                  <a:gd name="connsiteX3" fmla="*/ 975796 w 3273654"/>
                  <a:gd name="connsiteY3" fmla="*/ 290074 h 442887"/>
                  <a:gd name="connsiteX4" fmla="*/ 1365876 w 3273654"/>
                  <a:gd name="connsiteY4" fmla="*/ 434395 h 442887"/>
                  <a:gd name="connsiteX5" fmla="*/ 1618261 w 3273654"/>
                  <a:gd name="connsiteY5" fmla="*/ 442887 h 442887"/>
                  <a:gd name="connsiteX6" fmla="*/ 1834679 w 3273654"/>
                  <a:gd name="connsiteY6" fmla="*/ 134857 h 442887"/>
                  <a:gd name="connsiteX7" fmla="*/ 2628429 w 3273654"/>
                  <a:gd name="connsiteY7" fmla="*/ 153578 h 442887"/>
                  <a:gd name="connsiteX8" fmla="*/ 3273654 w 3273654"/>
                  <a:gd name="connsiteY8" fmla="*/ 325438 h 442887"/>
                  <a:gd name="connsiteX9" fmla="*/ 3120624 w 3273654"/>
                  <a:gd name="connsiteY9" fmla="*/ 141292 h 442887"/>
                  <a:gd name="connsiteX10" fmla="*/ 2835681 w 3273654"/>
                  <a:gd name="connsiteY10" fmla="*/ 0 h 442887"/>
                  <a:gd name="connsiteX11" fmla="*/ 1791976 w 3273654"/>
                  <a:gd name="connsiteY11" fmla="*/ 137805 h 442887"/>
                  <a:gd name="connsiteX12" fmla="*/ 1650139 w 3273654"/>
                  <a:gd name="connsiteY12" fmla="*/ 263477 h 442887"/>
                  <a:gd name="connsiteX13" fmla="*/ 947161 w 3273654"/>
                  <a:gd name="connsiteY13" fmla="*/ 201158 h 442887"/>
                  <a:gd name="connsiteX14" fmla="*/ 0 w 3273654"/>
                  <a:gd name="connsiteY14" fmla="*/ 118905 h 442887"/>
                  <a:gd name="connsiteX0" fmla="*/ 0 w 3273654"/>
                  <a:gd name="connsiteY0" fmla="*/ 118905 h 442887"/>
                  <a:gd name="connsiteX1" fmla="*/ 67823 w 3273654"/>
                  <a:gd name="connsiteY1" fmla="*/ 267388 h 442887"/>
                  <a:gd name="connsiteX2" fmla="*/ 668058 w 3273654"/>
                  <a:gd name="connsiteY2" fmla="*/ 316317 h 442887"/>
                  <a:gd name="connsiteX3" fmla="*/ 975796 w 3273654"/>
                  <a:gd name="connsiteY3" fmla="*/ 290074 h 442887"/>
                  <a:gd name="connsiteX4" fmla="*/ 1365876 w 3273654"/>
                  <a:gd name="connsiteY4" fmla="*/ 434395 h 442887"/>
                  <a:gd name="connsiteX5" fmla="*/ 1618261 w 3273654"/>
                  <a:gd name="connsiteY5" fmla="*/ 442887 h 442887"/>
                  <a:gd name="connsiteX6" fmla="*/ 1834679 w 3273654"/>
                  <a:gd name="connsiteY6" fmla="*/ 134857 h 442887"/>
                  <a:gd name="connsiteX7" fmla="*/ 2628429 w 3273654"/>
                  <a:gd name="connsiteY7" fmla="*/ 153578 h 442887"/>
                  <a:gd name="connsiteX8" fmla="*/ 3273654 w 3273654"/>
                  <a:gd name="connsiteY8" fmla="*/ 325438 h 442887"/>
                  <a:gd name="connsiteX9" fmla="*/ 3120624 w 3273654"/>
                  <a:gd name="connsiteY9" fmla="*/ 141292 h 442887"/>
                  <a:gd name="connsiteX10" fmla="*/ 2835681 w 3273654"/>
                  <a:gd name="connsiteY10" fmla="*/ 0 h 442887"/>
                  <a:gd name="connsiteX11" fmla="*/ 1791976 w 3273654"/>
                  <a:gd name="connsiteY11" fmla="*/ 137805 h 442887"/>
                  <a:gd name="connsiteX12" fmla="*/ 1650139 w 3273654"/>
                  <a:gd name="connsiteY12" fmla="*/ 326064 h 442887"/>
                  <a:gd name="connsiteX13" fmla="*/ 947161 w 3273654"/>
                  <a:gd name="connsiteY13" fmla="*/ 201158 h 442887"/>
                  <a:gd name="connsiteX14" fmla="*/ 0 w 3273654"/>
                  <a:gd name="connsiteY14" fmla="*/ 118905 h 442887"/>
                  <a:gd name="connsiteX0" fmla="*/ 0 w 3273654"/>
                  <a:gd name="connsiteY0" fmla="*/ 118905 h 442887"/>
                  <a:gd name="connsiteX1" fmla="*/ 67823 w 3273654"/>
                  <a:gd name="connsiteY1" fmla="*/ 267388 h 442887"/>
                  <a:gd name="connsiteX2" fmla="*/ 668058 w 3273654"/>
                  <a:gd name="connsiteY2" fmla="*/ 316317 h 442887"/>
                  <a:gd name="connsiteX3" fmla="*/ 975796 w 3273654"/>
                  <a:gd name="connsiteY3" fmla="*/ 290074 h 442887"/>
                  <a:gd name="connsiteX4" fmla="*/ 1365876 w 3273654"/>
                  <a:gd name="connsiteY4" fmla="*/ 434395 h 442887"/>
                  <a:gd name="connsiteX5" fmla="*/ 1618261 w 3273654"/>
                  <a:gd name="connsiteY5" fmla="*/ 442887 h 442887"/>
                  <a:gd name="connsiteX6" fmla="*/ 1834679 w 3273654"/>
                  <a:gd name="connsiteY6" fmla="*/ 134857 h 442887"/>
                  <a:gd name="connsiteX7" fmla="*/ 2628429 w 3273654"/>
                  <a:gd name="connsiteY7" fmla="*/ 153578 h 442887"/>
                  <a:gd name="connsiteX8" fmla="*/ 3273654 w 3273654"/>
                  <a:gd name="connsiteY8" fmla="*/ 325438 h 442887"/>
                  <a:gd name="connsiteX9" fmla="*/ 3120624 w 3273654"/>
                  <a:gd name="connsiteY9" fmla="*/ 141292 h 442887"/>
                  <a:gd name="connsiteX10" fmla="*/ 2835681 w 3273654"/>
                  <a:gd name="connsiteY10" fmla="*/ 0 h 442887"/>
                  <a:gd name="connsiteX11" fmla="*/ 2196061 w 3273654"/>
                  <a:gd name="connsiteY11" fmla="*/ 271920 h 442887"/>
                  <a:gd name="connsiteX12" fmla="*/ 1650139 w 3273654"/>
                  <a:gd name="connsiteY12" fmla="*/ 326064 h 442887"/>
                  <a:gd name="connsiteX13" fmla="*/ 947161 w 3273654"/>
                  <a:gd name="connsiteY13" fmla="*/ 201158 h 442887"/>
                  <a:gd name="connsiteX14" fmla="*/ 0 w 3273654"/>
                  <a:gd name="connsiteY14" fmla="*/ 118905 h 442887"/>
                  <a:gd name="connsiteX0" fmla="*/ 0 w 3273654"/>
                  <a:gd name="connsiteY0" fmla="*/ 118905 h 442887"/>
                  <a:gd name="connsiteX1" fmla="*/ 67823 w 3273654"/>
                  <a:gd name="connsiteY1" fmla="*/ 267388 h 442887"/>
                  <a:gd name="connsiteX2" fmla="*/ 668058 w 3273654"/>
                  <a:gd name="connsiteY2" fmla="*/ 316317 h 442887"/>
                  <a:gd name="connsiteX3" fmla="*/ 975796 w 3273654"/>
                  <a:gd name="connsiteY3" fmla="*/ 290074 h 442887"/>
                  <a:gd name="connsiteX4" fmla="*/ 1365876 w 3273654"/>
                  <a:gd name="connsiteY4" fmla="*/ 434395 h 442887"/>
                  <a:gd name="connsiteX5" fmla="*/ 1618261 w 3273654"/>
                  <a:gd name="connsiteY5" fmla="*/ 442887 h 442887"/>
                  <a:gd name="connsiteX6" fmla="*/ 1992799 w 3273654"/>
                  <a:gd name="connsiteY6" fmla="*/ 367322 h 442887"/>
                  <a:gd name="connsiteX7" fmla="*/ 2628429 w 3273654"/>
                  <a:gd name="connsiteY7" fmla="*/ 153578 h 442887"/>
                  <a:gd name="connsiteX8" fmla="*/ 3273654 w 3273654"/>
                  <a:gd name="connsiteY8" fmla="*/ 325438 h 442887"/>
                  <a:gd name="connsiteX9" fmla="*/ 3120624 w 3273654"/>
                  <a:gd name="connsiteY9" fmla="*/ 141292 h 442887"/>
                  <a:gd name="connsiteX10" fmla="*/ 2835681 w 3273654"/>
                  <a:gd name="connsiteY10" fmla="*/ 0 h 442887"/>
                  <a:gd name="connsiteX11" fmla="*/ 2196061 w 3273654"/>
                  <a:gd name="connsiteY11" fmla="*/ 271920 h 442887"/>
                  <a:gd name="connsiteX12" fmla="*/ 1650139 w 3273654"/>
                  <a:gd name="connsiteY12" fmla="*/ 326064 h 442887"/>
                  <a:gd name="connsiteX13" fmla="*/ 947161 w 3273654"/>
                  <a:gd name="connsiteY13" fmla="*/ 201158 h 442887"/>
                  <a:gd name="connsiteX14" fmla="*/ 0 w 3273654"/>
                  <a:gd name="connsiteY14" fmla="*/ 118905 h 442887"/>
                  <a:gd name="connsiteX0" fmla="*/ 0 w 3273654"/>
                  <a:gd name="connsiteY0" fmla="*/ 118905 h 442887"/>
                  <a:gd name="connsiteX1" fmla="*/ 67823 w 3273654"/>
                  <a:gd name="connsiteY1" fmla="*/ 267388 h 442887"/>
                  <a:gd name="connsiteX2" fmla="*/ 668058 w 3273654"/>
                  <a:gd name="connsiteY2" fmla="*/ 316317 h 442887"/>
                  <a:gd name="connsiteX3" fmla="*/ 975796 w 3273654"/>
                  <a:gd name="connsiteY3" fmla="*/ 290074 h 442887"/>
                  <a:gd name="connsiteX4" fmla="*/ 1365876 w 3273654"/>
                  <a:gd name="connsiteY4" fmla="*/ 434395 h 442887"/>
                  <a:gd name="connsiteX5" fmla="*/ 1618261 w 3273654"/>
                  <a:gd name="connsiteY5" fmla="*/ 442887 h 442887"/>
                  <a:gd name="connsiteX6" fmla="*/ 1992799 w 3273654"/>
                  <a:gd name="connsiteY6" fmla="*/ 367322 h 442887"/>
                  <a:gd name="connsiteX7" fmla="*/ 2628429 w 3273654"/>
                  <a:gd name="connsiteY7" fmla="*/ 153578 h 442887"/>
                  <a:gd name="connsiteX8" fmla="*/ 3273654 w 3273654"/>
                  <a:gd name="connsiteY8" fmla="*/ 325438 h 442887"/>
                  <a:gd name="connsiteX9" fmla="*/ 3120624 w 3273654"/>
                  <a:gd name="connsiteY9" fmla="*/ 141292 h 442887"/>
                  <a:gd name="connsiteX10" fmla="*/ 2835681 w 3273654"/>
                  <a:gd name="connsiteY10" fmla="*/ 0 h 442887"/>
                  <a:gd name="connsiteX11" fmla="*/ 2196061 w 3273654"/>
                  <a:gd name="connsiteY11" fmla="*/ 271920 h 442887"/>
                  <a:gd name="connsiteX12" fmla="*/ 1658923 w 3273654"/>
                  <a:gd name="connsiteY12" fmla="*/ 254536 h 442887"/>
                  <a:gd name="connsiteX13" fmla="*/ 947161 w 3273654"/>
                  <a:gd name="connsiteY13" fmla="*/ 201158 h 442887"/>
                  <a:gd name="connsiteX14" fmla="*/ 0 w 3273654"/>
                  <a:gd name="connsiteY14" fmla="*/ 118905 h 442887"/>
                  <a:gd name="connsiteX0" fmla="*/ 0 w 3273654"/>
                  <a:gd name="connsiteY0" fmla="*/ 118905 h 434395"/>
                  <a:gd name="connsiteX1" fmla="*/ 67823 w 3273654"/>
                  <a:gd name="connsiteY1" fmla="*/ 267388 h 434395"/>
                  <a:gd name="connsiteX2" fmla="*/ 668058 w 3273654"/>
                  <a:gd name="connsiteY2" fmla="*/ 316317 h 434395"/>
                  <a:gd name="connsiteX3" fmla="*/ 975796 w 3273654"/>
                  <a:gd name="connsiteY3" fmla="*/ 290074 h 434395"/>
                  <a:gd name="connsiteX4" fmla="*/ 1365876 w 3273654"/>
                  <a:gd name="connsiteY4" fmla="*/ 434395 h 434395"/>
                  <a:gd name="connsiteX5" fmla="*/ 1618261 w 3273654"/>
                  <a:gd name="connsiteY5" fmla="*/ 389241 h 434395"/>
                  <a:gd name="connsiteX6" fmla="*/ 1992799 w 3273654"/>
                  <a:gd name="connsiteY6" fmla="*/ 367322 h 434395"/>
                  <a:gd name="connsiteX7" fmla="*/ 2628429 w 3273654"/>
                  <a:gd name="connsiteY7" fmla="*/ 153578 h 434395"/>
                  <a:gd name="connsiteX8" fmla="*/ 3273654 w 3273654"/>
                  <a:gd name="connsiteY8" fmla="*/ 325438 h 434395"/>
                  <a:gd name="connsiteX9" fmla="*/ 3120624 w 3273654"/>
                  <a:gd name="connsiteY9" fmla="*/ 141292 h 434395"/>
                  <a:gd name="connsiteX10" fmla="*/ 2835681 w 3273654"/>
                  <a:gd name="connsiteY10" fmla="*/ 0 h 434395"/>
                  <a:gd name="connsiteX11" fmla="*/ 2196061 w 3273654"/>
                  <a:gd name="connsiteY11" fmla="*/ 271920 h 434395"/>
                  <a:gd name="connsiteX12" fmla="*/ 1658923 w 3273654"/>
                  <a:gd name="connsiteY12" fmla="*/ 254536 h 434395"/>
                  <a:gd name="connsiteX13" fmla="*/ 947161 w 3273654"/>
                  <a:gd name="connsiteY13" fmla="*/ 201158 h 434395"/>
                  <a:gd name="connsiteX14" fmla="*/ 0 w 3273654"/>
                  <a:gd name="connsiteY14" fmla="*/ 118905 h 434395"/>
                  <a:gd name="connsiteX0" fmla="*/ 0 w 3273654"/>
                  <a:gd name="connsiteY0" fmla="*/ 118905 h 389241"/>
                  <a:gd name="connsiteX1" fmla="*/ 67823 w 3273654"/>
                  <a:gd name="connsiteY1" fmla="*/ 267388 h 389241"/>
                  <a:gd name="connsiteX2" fmla="*/ 668058 w 3273654"/>
                  <a:gd name="connsiteY2" fmla="*/ 316317 h 389241"/>
                  <a:gd name="connsiteX3" fmla="*/ 975796 w 3273654"/>
                  <a:gd name="connsiteY3" fmla="*/ 290074 h 389241"/>
                  <a:gd name="connsiteX4" fmla="*/ 1374661 w 3273654"/>
                  <a:gd name="connsiteY4" fmla="*/ 371808 h 389241"/>
                  <a:gd name="connsiteX5" fmla="*/ 1618261 w 3273654"/>
                  <a:gd name="connsiteY5" fmla="*/ 389241 h 389241"/>
                  <a:gd name="connsiteX6" fmla="*/ 1992799 w 3273654"/>
                  <a:gd name="connsiteY6" fmla="*/ 367322 h 389241"/>
                  <a:gd name="connsiteX7" fmla="*/ 2628429 w 3273654"/>
                  <a:gd name="connsiteY7" fmla="*/ 153578 h 389241"/>
                  <a:gd name="connsiteX8" fmla="*/ 3273654 w 3273654"/>
                  <a:gd name="connsiteY8" fmla="*/ 325438 h 389241"/>
                  <a:gd name="connsiteX9" fmla="*/ 3120624 w 3273654"/>
                  <a:gd name="connsiteY9" fmla="*/ 141292 h 389241"/>
                  <a:gd name="connsiteX10" fmla="*/ 2835681 w 3273654"/>
                  <a:gd name="connsiteY10" fmla="*/ 0 h 389241"/>
                  <a:gd name="connsiteX11" fmla="*/ 2196061 w 3273654"/>
                  <a:gd name="connsiteY11" fmla="*/ 271920 h 389241"/>
                  <a:gd name="connsiteX12" fmla="*/ 1658923 w 3273654"/>
                  <a:gd name="connsiteY12" fmla="*/ 254536 h 389241"/>
                  <a:gd name="connsiteX13" fmla="*/ 947161 w 3273654"/>
                  <a:gd name="connsiteY13" fmla="*/ 201158 h 389241"/>
                  <a:gd name="connsiteX14" fmla="*/ 0 w 3273654"/>
                  <a:gd name="connsiteY14" fmla="*/ 118905 h 389241"/>
                  <a:gd name="connsiteX0" fmla="*/ 0 w 3273654"/>
                  <a:gd name="connsiteY0" fmla="*/ 118905 h 389241"/>
                  <a:gd name="connsiteX1" fmla="*/ 67823 w 3273654"/>
                  <a:gd name="connsiteY1" fmla="*/ 267388 h 389241"/>
                  <a:gd name="connsiteX2" fmla="*/ 668058 w 3273654"/>
                  <a:gd name="connsiteY2" fmla="*/ 316317 h 389241"/>
                  <a:gd name="connsiteX3" fmla="*/ 975796 w 3273654"/>
                  <a:gd name="connsiteY3" fmla="*/ 352661 h 389241"/>
                  <a:gd name="connsiteX4" fmla="*/ 1374661 w 3273654"/>
                  <a:gd name="connsiteY4" fmla="*/ 371808 h 389241"/>
                  <a:gd name="connsiteX5" fmla="*/ 1618261 w 3273654"/>
                  <a:gd name="connsiteY5" fmla="*/ 389241 h 389241"/>
                  <a:gd name="connsiteX6" fmla="*/ 1992799 w 3273654"/>
                  <a:gd name="connsiteY6" fmla="*/ 367322 h 389241"/>
                  <a:gd name="connsiteX7" fmla="*/ 2628429 w 3273654"/>
                  <a:gd name="connsiteY7" fmla="*/ 153578 h 389241"/>
                  <a:gd name="connsiteX8" fmla="*/ 3273654 w 3273654"/>
                  <a:gd name="connsiteY8" fmla="*/ 325438 h 389241"/>
                  <a:gd name="connsiteX9" fmla="*/ 3120624 w 3273654"/>
                  <a:gd name="connsiteY9" fmla="*/ 141292 h 389241"/>
                  <a:gd name="connsiteX10" fmla="*/ 2835681 w 3273654"/>
                  <a:gd name="connsiteY10" fmla="*/ 0 h 389241"/>
                  <a:gd name="connsiteX11" fmla="*/ 2196061 w 3273654"/>
                  <a:gd name="connsiteY11" fmla="*/ 271920 h 389241"/>
                  <a:gd name="connsiteX12" fmla="*/ 1658923 w 3273654"/>
                  <a:gd name="connsiteY12" fmla="*/ 254536 h 389241"/>
                  <a:gd name="connsiteX13" fmla="*/ 947161 w 3273654"/>
                  <a:gd name="connsiteY13" fmla="*/ 201158 h 389241"/>
                  <a:gd name="connsiteX14" fmla="*/ 0 w 3273654"/>
                  <a:gd name="connsiteY14" fmla="*/ 118905 h 389241"/>
                  <a:gd name="connsiteX0" fmla="*/ 0 w 3273654"/>
                  <a:gd name="connsiteY0" fmla="*/ 118905 h 403246"/>
                  <a:gd name="connsiteX1" fmla="*/ 67823 w 3273654"/>
                  <a:gd name="connsiteY1" fmla="*/ 267388 h 403246"/>
                  <a:gd name="connsiteX2" fmla="*/ 668058 w 3273654"/>
                  <a:gd name="connsiteY2" fmla="*/ 316317 h 403246"/>
                  <a:gd name="connsiteX3" fmla="*/ 975796 w 3273654"/>
                  <a:gd name="connsiteY3" fmla="*/ 352661 h 403246"/>
                  <a:gd name="connsiteX4" fmla="*/ 1374661 w 3273654"/>
                  <a:gd name="connsiteY4" fmla="*/ 371808 h 403246"/>
                  <a:gd name="connsiteX5" fmla="*/ 1618261 w 3273654"/>
                  <a:gd name="connsiteY5" fmla="*/ 389241 h 403246"/>
                  <a:gd name="connsiteX6" fmla="*/ 1992799 w 3273654"/>
                  <a:gd name="connsiteY6" fmla="*/ 367322 h 403246"/>
                  <a:gd name="connsiteX7" fmla="*/ 2681135 w 3273654"/>
                  <a:gd name="connsiteY7" fmla="*/ 394984 h 403246"/>
                  <a:gd name="connsiteX8" fmla="*/ 3273654 w 3273654"/>
                  <a:gd name="connsiteY8" fmla="*/ 325438 h 403246"/>
                  <a:gd name="connsiteX9" fmla="*/ 3120624 w 3273654"/>
                  <a:gd name="connsiteY9" fmla="*/ 141292 h 403246"/>
                  <a:gd name="connsiteX10" fmla="*/ 2835681 w 3273654"/>
                  <a:gd name="connsiteY10" fmla="*/ 0 h 403246"/>
                  <a:gd name="connsiteX11" fmla="*/ 2196061 w 3273654"/>
                  <a:gd name="connsiteY11" fmla="*/ 271920 h 403246"/>
                  <a:gd name="connsiteX12" fmla="*/ 1658923 w 3273654"/>
                  <a:gd name="connsiteY12" fmla="*/ 254536 h 403246"/>
                  <a:gd name="connsiteX13" fmla="*/ 947161 w 3273654"/>
                  <a:gd name="connsiteY13" fmla="*/ 201158 h 403246"/>
                  <a:gd name="connsiteX14" fmla="*/ 0 w 3273654"/>
                  <a:gd name="connsiteY14" fmla="*/ 118905 h 403246"/>
                  <a:gd name="connsiteX0" fmla="*/ 0 w 3273654"/>
                  <a:gd name="connsiteY0" fmla="*/ 118905 h 403246"/>
                  <a:gd name="connsiteX1" fmla="*/ 67823 w 3273654"/>
                  <a:gd name="connsiteY1" fmla="*/ 267388 h 403246"/>
                  <a:gd name="connsiteX2" fmla="*/ 668058 w 3273654"/>
                  <a:gd name="connsiteY2" fmla="*/ 316317 h 403246"/>
                  <a:gd name="connsiteX3" fmla="*/ 975796 w 3273654"/>
                  <a:gd name="connsiteY3" fmla="*/ 352661 h 403246"/>
                  <a:gd name="connsiteX4" fmla="*/ 1374661 w 3273654"/>
                  <a:gd name="connsiteY4" fmla="*/ 371808 h 403246"/>
                  <a:gd name="connsiteX5" fmla="*/ 1618261 w 3273654"/>
                  <a:gd name="connsiteY5" fmla="*/ 389241 h 403246"/>
                  <a:gd name="connsiteX6" fmla="*/ 1992799 w 3273654"/>
                  <a:gd name="connsiteY6" fmla="*/ 367322 h 403246"/>
                  <a:gd name="connsiteX7" fmla="*/ 2681135 w 3273654"/>
                  <a:gd name="connsiteY7" fmla="*/ 394984 h 403246"/>
                  <a:gd name="connsiteX8" fmla="*/ 3273654 w 3273654"/>
                  <a:gd name="connsiteY8" fmla="*/ 325438 h 403246"/>
                  <a:gd name="connsiteX9" fmla="*/ 3120624 w 3273654"/>
                  <a:gd name="connsiteY9" fmla="*/ 141292 h 403246"/>
                  <a:gd name="connsiteX10" fmla="*/ 2835681 w 3273654"/>
                  <a:gd name="connsiteY10" fmla="*/ 0 h 403246"/>
                  <a:gd name="connsiteX11" fmla="*/ 2196061 w 3273654"/>
                  <a:gd name="connsiteY11" fmla="*/ 271920 h 403246"/>
                  <a:gd name="connsiteX12" fmla="*/ 1658923 w 3273654"/>
                  <a:gd name="connsiteY12" fmla="*/ 254536 h 403246"/>
                  <a:gd name="connsiteX13" fmla="*/ 947161 w 3273654"/>
                  <a:gd name="connsiteY13" fmla="*/ 201158 h 403246"/>
                  <a:gd name="connsiteX14" fmla="*/ 0 w 3273654"/>
                  <a:gd name="connsiteY14" fmla="*/ 118905 h 403246"/>
                  <a:gd name="connsiteX0" fmla="*/ 0 w 3273654"/>
                  <a:gd name="connsiteY0" fmla="*/ 118905 h 403246"/>
                  <a:gd name="connsiteX1" fmla="*/ 67823 w 3273654"/>
                  <a:gd name="connsiteY1" fmla="*/ 267388 h 403246"/>
                  <a:gd name="connsiteX2" fmla="*/ 668058 w 3273654"/>
                  <a:gd name="connsiteY2" fmla="*/ 316317 h 403246"/>
                  <a:gd name="connsiteX3" fmla="*/ 975796 w 3273654"/>
                  <a:gd name="connsiteY3" fmla="*/ 352661 h 403246"/>
                  <a:gd name="connsiteX4" fmla="*/ 1374661 w 3273654"/>
                  <a:gd name="connsiteY4" fmla="*/ 371808 h 403246"/>
                  <a:gd name="connsiteX5" fmla="*/ 1618261 w 3273654"/>
                  <a:gd name="connsiteY5" fmla="*/ 389241 h 403246"/>
                  <a:gd name="connsiteX6" fmla="*/ 2063075 w 3273654"/>
                  <a:gd name="connsiteY6" fmla="*/ 403085 h 403246"/>
                  <a:gd name="connsiteX7" fmla="*/ 2681135 w 3273654"/>
                  <a:gd name="connsiteY7" fmla="*/ 394984 h 403246"/>
                  <a:gd name="connsiteX8" fmla="*/ 3273654 w 3273654"/>
                  <a:gd name="connsiteY8" fmla="*/ 325438 h 403246"/>
                  <a:gd name="connsiteX9" fmla="*/ 3120624 w 3273654"/>
                  <a:gd name="connsiteY9" fmla="*/ 141292 h 403246"/>
                  <a:gd name="connsiteX10" fmla="*/ 2835681 w 3273654"/>
                  <a:gd name="connsiteY10" fmla="*/ 0 h 403246"/>
                  <a:gd name="connsiteX11" fmla="*/ 2196061 w 3273654"/>
                  <a:gd name="connsiteY11" fmla="*/ 271920 h 403246"/>
                  <a:gd name="connsiteX12" fmla="*/ 1658923 w 3273654"/>
                  <a:gd name="connsiteY12" fmla="*/ 254536 h 403246"/>
                  <a:gd name="connsiteX13" fmla="*/ 947161 w 3273654"/>
                  <a:gd name="connsiteY13" fmla="*/ 201158 h 403246"/>
                  <a:gd name="connsiteX14" fmla="*/ 0 w 3273654"/>
                  <a:gd name="connsiteY14" fmla="*/ 118905 h 403246"/>
                  <a:gd name="connsiteX0" fmla="*/ 0 w 3273654"/>
                  <a:gd name="connsiteY0" fmla="*/ 0 h 284341"/>
                  <a:gd name="connsiteX1" fmla="*/ 67823 w 3273654"/>
                  <a:gd name="connsiteY1" fmla="*/ 148483 h 284341"/>
                  <a:gd name="connsiteX2" fmla="*/ 668058 w 3273654"/>
                  <a:gd name="connsiteY2" fmla="*/ 197412 h 284341"/>
                  <a:gd name="connsiteX3" fmla="*/ 975796 w 3273654"/>
                  <a:gd name="connsiteY3" fmla="*/ 233756 h 284341"/>
                  <a:gd name="connsiteX4" fmla="*/ 1374661 w 3273654"/>
                  <a:gd name="connsiteY4" fmla="*/ 252903 h 284341"/>
                  <a:gd name="connsiteX5" fmla="*/ 1618261 w 3273654"/>
                  <a:gd name="connsiteY5" fmla="*/ 270336 h 284341"/>
                  <a:gd name="connsiteX6" fmla="*/ 2063075 w 3273654"/>
                  <a:gd name="connsiteY6" fmla="*/ 284180 h 284341"/>
                  <a:gd name="connsiteX7" fmla="*/ 2681135 w 3273654"/>
                  <a:gd name="connsiteY7" fmla="*/ 276079 h 284341"/>
                  <a:gd name="connsiteX8" fmla="*/ 3273654 w 3273654"/>
                  <a:gd name="connsiteY8" fmla="*/ 206533 h 284341"/>
                  <a:gd name="connsiteX9" fmla="*/ 3120624 w 3273654"/>
                  <a:gd name="connsiteY9" fmla="*/ 22387 h 284341"/>
                  <a:gd name="connsiteX10" fmla="*/ 2870819 w 3273654"/>
                  <a:gd name="connsiteY10" fmla="*/ 176147 h 284341"/>
                  <a:gd name="connsiteX11" fmla="*/ 2196061 w 3273654"/>
                  <a:gd name="connsiteY11" fmla="*/ 153015 h 284341"/>
                  <a:gd name="connsiteX12" fmla="*/ 1658923 w 3273654"/>
                  <a:gd name="connsiteY12" fmla="*/ 135631 h 284341"/>
                  <a:gd name="connsiteX13" fmla="*/ 947161 w 3273654"/>
                  <a:gd name="connsiteY13" fmla="*/ 82253 h 284341"/>
                  <a:gd name="connsiteX14" fmla="*/ 0 w 3273654"/>
                  <a:gd name="connsiteY14" fmla="*/ 0 h 284341"/>
                  <a:gd name="connsiteX0" fmla="*/ 0 w 3616248"/>
                  <a:gd name="connsiteY0" fmla="*/ 0 h 295942"/>
                  <a:gd name="connsiteX1" fmla="*/ 67823 w 3616248"/>
                  <a:gd name="connsiteY1" fmla="*/ 148483 h 295942"/>
                  <a:gd name="connsiteX2" fmla="*/ 668058 w 3616248"/>
                  <a:gd name="connsiteY2" fmla="*/ 197412 h 295942"/>
                  <a:gd name="connsiteX3" fmla="*/ 975796 w 3616248"/>
                  <a:gd name="connsiteY3" fmla="*/ 233756 h 295942"/>
                  <a:gd name="connsiteX4" fmla="*/ 1374661 w 3616248"/>
                  <a:gd name="connsiteY4" fmla="*/ 252903 h 295942"/>
                  <a:gd name="connsiteX5" fmla="*/ 1618261 w 3616248"/>
                  <a:gd name="connsiteY5" fmla="*/ 270336 h 295942"/>
                  <a:gd name="connsiteX6" fmla="*/ 2063075 w 3616248"/>
                  <a:gd name="connsiteY6" fmla="*/ 284180 h 295942"/>
                  <a:gd name="connsiteX7" fmla="*/ 2681135 w 3616248"/>
                  <a:gd name="connsiteY7" fmla="*/ 276079 h 295942"/>
                  <a:gd name="connsiteX8" fmla="*/ 3616248 w 3616248"/>
                  <a:gd name="connsiteY8" fmla="*/ 295942 h 295942"/>
                  <a:gd name="connsiteX9" fmla="*/ 3120624 w 3616248"/>
                  <a:gd name="connsiteY9" fmla="*/ 22387 h 295942"/>
                  <a:gd name="connsiteX10" fmla="*/ 2870819 w 3616248"/>
                  <a:gd name="connsiteY10" fmla="*/ 176147 h 295942"/>
                  <a:gd name="connsiteX11" fmla="*/ 2196061 w 3616248"/>
                  <a:gd name="connsiteY11" fmla="*/ 153015 h 295942"/>
                  <a:gd name="connsiteX12" fmla="*/ 1658923 w 3616248"/>
                  <a:gd name="connsiteY12" fmla="*/ 135631 h 295942"/>
                  <a:gd name="connsiteX13" fmla="*/ 947161 w 3616248"/>
                  <a:gd name="connsiteY13" fmla="*/ 82253 h 295942"/>
                  <a:gd name="connsiteX14" fmla="*/ 0 w 3616248"/>
                  <a:gd name="connsiteY14" fmla="*/ 0 h 295942"/>
                  <a:gd name="connsiteX0" fmla="*/ 0 w 3783153"/>
                  <a:gd name="connsiteY0" fmla="*/ 0 h 288229"/>
                  <a:gd name="connsiteX1" fmla="*/ 67823 w 3783153"/>
                  <a:gd name="connsiteY1" fmla="*/ 148483 h 288229"/>
                  <a:gd name="connsiteX2" fmla="*/ 668058 w 3783153"/>
                  <a:gd name="connsiteY2" fmla="*/ 197412 h 288229"/>
                  <a:gd name="connsiteX3" fmla="*/ 975796 w 3783153"/>
                  <a:gd name="connsiteY3" fmla="*/ 233756 h 288229"/>
                  <a:gd name="connsiteX4" fmla="*/ 1374661 w 3783153"/>
                  <a:gd name="connsiteY4" fmla="*/ 252903 h 288229"/>
                  <a:gd name="connsiteX5" fmla="*/ 1618261 w 3783153"/>
                  <a:gd name="connsiteY5" fmla="*/ 270336 h 288229"/>
                  <a:gd name="connsiteX6" fmla="*/ 2063075 w 3783153"/>
                  <a:gd name="connsiteY6" fmla="*/ 284180 h 288229"/>
                  <a:gd name="connsiteX7" fmla="*/ 2681135 w 3783153"/>
                  <a:gd name="connsiteY7" fmla="*/ 276079 h 288229"/>
                  <a:gd name="connsiteX8" fmla="*/ 3783153 w 3783153"/>
                  <a:gd name="connsiteY8" fmla="*/ 278060 h 288229"/>
                  <a:gd name="connsiteX9" fmla="*/ 3120624 w 3783153"/>
                  <a:gd name="connsiteY9" fmla="*/ 22387 h 288229"/>
                  <a:gd name="connsiteX10" fmla="*/ 2870819 w 3783153"/>
                  <a:gd name="connsiteY10" fmla="*/ 176147 h 288229"/>
                  <a:gd name="connsiteX11" fmla="*/ 2196061 w 3783153"/>
                  <a:gd name="connsiteY11" fmla="*/ 153015 h 288229"/>
                  <a:gd name="connsiteX12" fmla="*/ 1658923 w 3783153"/>
                  <a:gd name="connsiteY12" fmla="*/ 135631 h 288229"/>
                  <a:gd name="connsiteX13" fmla="*/ 947161 w 3783153"/>
                  <a:gd name="connsiteY13" fmla="*/ 82253 h 288229"/>
                  <a:gd name="connsiteX14" fmla="*/ 0 w 3783153"/>
                  <a:gd name="connsiteY14" fmla="*/ 0 h 288229"/>
                  <a:gd name="connsiteX0" fmla="*/ 0 w 3783153"/>
                  <a:gd name="connsiteY0" fmla="*/ 0 h 288229"/>
                  <a:gd name="connsiteX1" fmla="*/ 67823 w 3783153"/>
                  <a:gd name="connsiteY1" fmla="*/ 148483 h 288229"/>
                  <a:gd name="connsiteX2" fmla="*/ 668058 w 3783153"/>
                  <a:gd name="connsiteY2" fmla="*/ 197412 h 288229"/>
                  <a:gd name="connsiteX3" fmla="*/ 975796 w 3783153"/>
                  <a:gd name="connsiteY3" fmla="*/ 233756 h 288229"/>
                  <a:gd name="connsiteX4" fmla="*/ 1374661 w 3783153"/>
                  <a:gd name="connsiteY4" fmla="*/ 252903 h 288229"/>
                  <a:gd name="connsiteX5" fmla="*/ 1618261 w 3783153"/>
                  <a:gd name="connsiteY5" fmla="*/ 270336 h 288229"/>
                  <a:gd name="connsiteX6" fmla="*/ 2063075 w 3783153"/>
                  <a:gd name="connsiteY6" fmla="*/ 284180 h 288229"/>
                  <a:gd name="connsiteX7" fmla="*/ 2681135 w 3783153"/>
                  <a:gd name="connsiteY7" fmla="*/ 276079 h 288229"/>
                  <a:gd name="connsiteX8" fmla="*/ 3783153 w 3783153"/>
                  <a:gd name="connsiteY8" fmla="*/ 278060 h 288229"/>
                  <a:gd name="connsiteX9" fmla="*/ 3138193 w 3783153"/>
                  <a:gd name="connsiteY9" fmla="*/ 147560 h 288229"/>
                  <a:gd name="connsiteX10" fmla="*/ 2870819 w 3783153"/>
                  <a:gd name="connsiteY10" fmla="*/ 176147 h 288229"/>
                  <a:gd name="connsiteX11" fmla="*/ 2196061 w 3783153"/>
                  <a:gd name="connsiteY11" fmla="*/ 153015 h 288229"/>
                  <a:gd name="connsiteX12" fmla="*/ 1658923 w 3783153"/>
                  <a:gd name="connsiteY12" fmla="*/ 135631 h 288229"/>
                  <a:gd name="connsiteX13" fmla="*/ 947161 w 3783153"/>
                  <a:gd name="connsiteY13" fmla="*/ 82253 h 288229"/>
                  <a:gd name="connsiteX14" fmla="*/ 0 w 3783153"/>
                  <a:gd name="connsiteY14" fmla="*/ 0 h 288229"/>
                  <a:gd name="connsiteX0" fmla="*/ 0 w 3783153"/>
                  <a:gd name="connsiteY0" fmla="*/ 0 h 288229"/>
                  <a:gd name="connsiteX1" fmla="*/ 67823 w 3783153"/>
                  <a:gd name="connsiteY1" fmla="*/ 148483 h 288229"/>
                  <a:gd name="connsiteX2" fmla="*/ 668058 w 3783153"/>
                  <a:gd name="connsiteY2" fmla="*/ 197412 h 288229"/>
                  <a:gd name="connsiteX3" fmla="*/ 975796 w 3783153"/>
                  <a:gd name="connsiteY3" fmla="*/ 233756 h 288229"/>
                  <a:gd name="connsiteX4" fmla="*/ 1374661 w 3783153"/>
                  <a:gd name="connsiteY4" fmla="*/ 252903 h 288229"/>
                  <a:gd name="connsiteX5" fmla="*/ 1618261 w 3783153"/>
                  <a:gd name="connsiteY5" fmla="*/ 270336 h 288229"/>
                  <a:gd name="connsiteX6" fmla="*/ 2063075 w 3783153"/>
                  <a:gd name="connsiteY6" fmla="*/ 284180 h 288229"/>
                  <a:gd name="connsiteX7" fmla="*/ 2681135 w 3783153"/>
                  <a:gd name="connsiteY7" fmla="*/ 276079 h 288229"/>
                  <a:gd name="connsiteX8" fmla="*/ 3783153 w 3783153"/>
                  <a:gd name="connsiteY8" fmla="*/ 278060 h 288229"/>
                  <a:gd name="connsiteX9" fmla="*/ 3138193 w 3783153"/>
                  <a:gd name="connsiteY9" fmla="*/ 147560 h 288229"/>
                  <a:gd name="connsiteX10" fmla="*/ 2870819 w 3783153"/>
                  <a:gd name="connsiteY10" fmla="*/ 176147 h 288229"/>
                  <a:gd name="connsiteX11" fmla="*/ 2196061 w 3783153"/>
                  <a:gd name="connsiteY11" fmla="*/ 153015 h 288229"/>
                  <a:gd name="connsiteX12" fmla="*/ 1658923 w 3783153"/>
                  <a:gd name="connsiteY12" fmla="*/ 135631 h 288229"/>
                  <a:gd name="connsiteX13" fmla="*/ 947161 w 3783153"/>
                  <a:gd name="connsiteY13" fmla="*/ 82253 h 288229"/>
                  <a:gd name="connsiteX14" fmla="*/ 0 w 3783153"/>
                  <a:gd name="connsiteY14" fmla="*/ 0 h 288229"/>
                  <a:gd name="connsiteX0" fmla="*/ 0 w 3783153"/>
                  <a:gd name="connsiteY0" fmla="*/ 0 h 288229"/>
                  <a:gd name="connsiteX1" fmla="*/ 67823 w 3783153"/>
                  <a:gd name="connsiteY1" fmla="*/ 148483 h 288229"/>
                  <a:gd name="connsiteX2" fmla="*/ 668058 w 3783153"/>
                  <a:gd name="connsiteY2" fmla="*/ 197412 h 288229"/>
                  <a:gd name="connsiteX3" fmla="*/ 975796 w 3783153"/>
                  <a:gd name="connsiteY3" fmla="*/ 233756 h 288229"/>
                  <a:gd name="connsiteX4" fmla="*/ 1374661 w 3783153"/>
                  <a:gd name="connsiteY4" fmla="*/ 252903 h 288229"/>
                  <a:gd name="connsiteX5" fmla="*/ 1618261 w 3783153"/>
                  <a:gd name="connsiteY5" fmla="*/ 270336 h 288229"/>
                  <a:gd name="connsiteX6" fmla="*/ 2063075 w 3783153"/>
                  <a:gd name="connsiteY6" fmla="*/ 284180 h 288229"/>
                  <a:gd name="connsiteX7" fmla="*/ 2681135 w 3783153"/>
                  <a:gd name="connsiteY7" fmla="*/ 276079 h 288229"/>
                  <a:gd name="connsiteX8" fmla="*/ 3783153 w 3783153"/>
                  <a:gd name="connsiteY8" fmla="*/ 278060 h 288229"/>
                  <a:gd name="connsiteX9" fmla="*/ 3138193 w 3783153"/>
                  <a:gd name="connsiteY9" fmla="*/ 147560 h 288229"/>
                  <a:gd name="connsiteX10" fmla="*/ 2870819 w 3783153"/>
                  <a:gd name="connsiteY10" fmla="*/ 176147 h 288229"/>
                  <a:gd name="connsiteX11" fmla="*/ 2196061 w 3783153"/>
                  <a:gd name="connsiteY11" fmla="*/ 153015 h 288229"/>
                  <a:gd name="connsiteX12" fmla="*/ 1658923 w 3783153"/>
                  <a:gd name="connsiteY12" fmla="*/ 135631 h 288229"/>
                  <a:gd name="connsiteX13" fmla="*/ 947161 w 3783153"/>
                  <a:gd name="connsiteY13" fmla="*/ 82253 h 288229"/>
                  <a:gd name="connsiteX14" fmla="*/ 0 w 3783153"/>
                  <a:gd name="connsiteY14" fmla="*/ 0 h 288229"/>
                  <a:gd name="connsiteX0" fmla="*/ 0 w 3797770"/>
                  <a:gd name="connsiteY0" fmla="*/ 0 h 284440"/>
                  <a:gd name="connsiteX1" fmla="*/ 67823 w 3797770"/>
                  <a:gd name="connsiteY1" fmla="*/ 148483 h 284440"/>
                  <a:gd name="connsiteX2" fmla="*/ 668058 w 3797770"/>
                  <a:gd name="connsiteY2" fmla="*/ 197412 h 284440"/>
                  <a:gd name="connsiteX3" fmla="*/ 975796 w 3797770"/>
                  <a:gd name="connsiteY3" fmla="*/ 233756 h 284440"/>
                  <a:gd name="connsiteX4" fmla="*/ 1374661 w 3797770"/>
                  <a:gd name="connsiteY4" fmla="*/ 252903 h 284440"/>
                  <a:gd name="connsiteX5" fmla="*/ 1618261 w 3797770"/>
                  <a:gd name="connsiteY5" fmla="*/ 270336 h 284440"/>
                  <a:gd name="connsiteX6" fmla="*/ 2063075 w 3797770"/>
                  <a:gd name="connsiteY6" fmla="*/ 284180 h 284440"/>
                  <a:gd name="connsiteX7" fmla="*/ 2681135 w 3797770"/>
                  <a:gd name="connsiteY7" fmla="*/ 276079 h 284440"/>
                  <a:gd name="connsiteX8" fmla="*/ 3514168 w 3797770"/>
                  <a:gd name="connsiteY8" fmla="*/ 275823 h 284440"/>
                  <a:gd name="connsiteX9" fmla="*/ 3783153 w 3797770"/>
                  <a:gd name="connsiteY9" fmla="*/ 278060 h 284440"/>
                  <a:gd name="connsiteX10" fmla="*/ 3138193 w 3797770"/>
                  <a:gd name="connsiteY10" fmla="*/ 147560 h 284440"/>
                  <a:gd name="connsiteX11" fmla="*/ 2870819 w 3797770"/>
                  <a:gd name="connsiteY11" fmla="*/ 176147 h 284440"/>
                  <a:gd name="connsiteX12" fmla="*/ 2196061 w 3797770"/>
                  <a:gd name="connsiteY12" fmla="*/ 153015 h 284440"/>
                  <a:gd name="connsiteX13" fmla="*/ 1658923 w 3797770"/>
                  <a:gd name="connsiteY13" fmla="*/ 135631 h 284440"/>
                  <a:gd name="connsiteX14" fmla="*/ 947161 w 3797770"/>
                  <a:gd name="connsiteY14" fmla="*/ 82253 h 284440"/>
                  <a:gd name="connsiteX15" fmla="*/ 0 w 3797770"/>
                  <a:gd name="connsiteY15" fmla="*/ 0 h 284440"/>
                  <a:gd name="connsiteX0" fmla="*/ 0 w 3771417"/>
                  <a:gd name="connsiteY0" fmla="*/ 0 h 338086"/>
                  <a:gd name="connsiteX1" fmla="*/ 41470 w 3771417"/>
                  <a:gd name="connsiteY1" fmla="*/ 202129 h 338086"/>
                  <a:gd name="connsiteX2" fmla="*/ 641705 w 3771417"/>
                  <a:gd name="connsiteY2" fmla="*/ 251058 h 338086"/>
                  <a:gd name="connsiteX3" fmla="*/ 949443 w 3771417"/>
                  <a:gd name="connsiteY3" fmla="*/ 287402 h 338086"/>
                  <a:gd name="connsiteX4" fmla="*/ 1348308 w 3771417"/>
                  <a:gd name="connsiteY4" fmla="*/ 306549 h 338086"/>
                  <a:gd name="connsiteX5" fmla="*/ 1591908 w 3771417"/>
                  <a:gd name="connsiteY5" fmla="*/ 323982 h 338086"/>
                  <a:gd name="connsiteX6" fmla="*/ 2036722 w 3771417"/>
                  <a:gd name="connsiteY6" fmla="*/ 337826 h 338086"/>
                  <a:gd name="connsiteX7" fmla="*/ 2654782 w 3771417"/>
                  <a:gd name="connsiteY7" fmla="*/ 329725 h 338086"/>
                  <a:gd name="connsiteX8" fmla="*/ 3487815 w 3771417"/>
                  <a:gd name="connsiteY8" fmla="*/ 329469 h 338086"/>
                  <a:gd name="connsiteX9" fmla="*/ 3756800 w 3771417"/>
                  <a:gd name="connsiteY9" fmla="*/ 331706 h 338086"/>
                  <a:gd name="connsiteX10" fmla="*/ 3111840 w 3771417"/>
                  <a:gd name="connsiteY10" fmla="*/ 201206 h 338086"/>
                  <a:gd name="connsiteX11" fmla="*/ 2844466 w 3771417"/>
                  <a:gd name="connsiteY11" fmla="*/ 229793 h 338086"/>
                  <a:gd name="connsiteX12" fmla="*/ 2169708 w 3771417"/>
                  <a:gd name="connsiteY12" fmla="*/ 206661 h 338086"/>
                  <a:gd name="connsiteX13" fmla="*/ 1632570 w 3771417"/>
                  <a:gd name="connsiteY13" fmla="*/ 189277 h 338086"/>
                  <a:gd name="connsiteX14" fmla="*/ 920808 w 3771417"/>
                  <a:gd name="connsiteY14" fmla="*/ 135899 h 338086"/>
                  <a:gd name="connsiteX15" fmla="*/ 0 w 3771417"/>
                  <a:gd name="connsiteY15" fmla="*/ 0 h 338086"/>
                  <a:gd name="connsiteX0" fmla="*/ 20021 w 3791438"/>
                  <a:gd name="connsiteY0" fmla="*/ 0 h 338086"/>
                  <a:gd name="connsiteX1" fmla="*/ 0 w 3791438"/>
                  <a:gd name="connsiteY1" fmla="*/ 185992 h 338086"/>
                  <a:gd name="connsiteX2" fmla="*/ 661726 w 3791438"/>
                  <a:gd name="connsiteY2" fmla="*/ 251058 h 338086"/>
                  <a:gd name="connsiteX3" fmla="*/ 969464 w 3791438"/>
                  <a:gd name="connsiteY3" fmla="*/ 287402 h 338086"/>
                  <a:gd name="connsiteX4" fmla="*/ 1368329 w 3791438"/>
                  <a:gd name="connsiteY4" fmla="*/ 306549 h 338086"/>
                  <a:gd name="connsiteX5" fmla="*/ 1611929 w 3791438"/>
                  <a:gd name="connsiteY5" fmla="*/ 323982 h 338086"/>
                  <a:gd name="connsiteX6" fmla="*/ 2056743 w 3791438"/>
                  <a:gd name="connsiteY6" fmla="*/ 337826 h 338086"/>
                  <a:gd name="connsiteX7" fmla="*/ 2674803 w 3791438"/>
                  <a:gd name="connsiteY7" fmla="*/ 329725 h 338086"/>
                  <a:gd name="connsiteX8" fmla="*/ 3507836 w 3791438"/>
                  <a:gd name="connsiteY8" fmla="*/ 329469 h 338086"/>
                  <a:gd name="connsiteX9" fmla="*/ 3776821 w 3791438"/>
                  <a:gd name="connsiteY9" fmla="*/ 331706 h 338086"/>
                  <a:gd name="connsiteX10" fmla="*/ 3131861 w 3791438"/>
                  <a:gd name="connsiteY10" fmla="*/ 201206 h 338086"/>
                  <a:gd name="connsiteX11" fmla="*/ 2864487 w 3791438"/>
                  <a:gd name="connsiteY11" fmla="*/ 229793 h 338086"/>
                  <a:gd name="connsiteX12" fmla="*/ 2189729 w 3791438"/>
                  <a:gd name="connsiteY12" fmla="*/ 206661 h 338086"/>
                  <a:gd name="connsiteX13" fmla="*/ 1652591 w 3791438"/>
                  <a:gd name="connsiteY13" fmla="*/ 189277 h 338086"/>
                  <a:gd name="connsiteX14" fmla="*/ 940829 w 3791438"/>
                  <a:gd name="connsiteY14" fmla="*/ 135899 h 338086"/>
                  <a:gd name="connsiteX15" fmla="*/ 20021 w 3791438"/>
                  <a:gd name="connsiteY15" fmla="*/ 0 h 338086"/>
                  <a:gd name="connsiteX0" fmla="*/ 20021 w 3791438"/>
                  <a:gd name="connsiteY0" fmla="*/ 0 h 338086"/>
                  <a:gd name="connsiteX1" fmla="*/ 0 w 3791438"/>
                  <a:gd name="connsiteY1" fmla="*/ 185992 h 338086"/>
                  <a:gd name="connsiteX2" fmla="*/ 661726 w 3791438"/>
                  <a:gd name="connsiteY2" fmla="*/ 251058 h 338086"/>
                  <a:gd name="connsiteX3" fmla="*/ 969464 w 3791438"/>
                  <a:gd name="connsiteY3" fmla="*/ 287402 h 338086"/>
                  <a:gd name="connsiteX4" fmla="*/ 1368329 w 3791438"/>
                  <a:gd name="connsiteY4" fmla="*/ 306549 h 338086"/>
                  <a:gd name="connsiteX5" fmla="*/ 1611929 w 3791438"/>
                  <a:gd name="connsiteY5" fmla="*/ 323982 h 338086"/>
                  <a:gd name="connsiteX6" fmla="*/ 2056743 w 3791438"/>
                  <a:gd name="connsiteY6" fmla="*/ 337826 h 338086"/>
                  <a:gd name="connsiteX7" fmla="*/ 2674803 w 3791438"/>
                  <a:gd name="connsiteY7" fmla="*/ 329725 h 338086"/>
                  <a:gd name="connsiteX8" fmla="*/ 3507836 w 3791438"/>
                  <a:gd name="connsiteY8" fmla="*/ 329469 h 338086"/>
                  <a:gd name="connsiteX9" fmla="*/ 3776821 w 3791438"/>
                  <a:gd name="connsiteY9" fmla="*/ 331706 h 338086"/>
                  <a:gd name="connsiteX10" fmla="*/ 3131861 w 3791438"/>
                  <a:gd name="connsiteY10" fmla="*/ 201206 h 338086"/>
                  <a:gd name="connsiteX11" fmla="*/ 2864487 w 3791438"/>
                  <a:gd name="connsiteY11" fmla="*/ 229793 h 338086"/>
                  <a:gd name="connsiteX12" fmla="*/ 2189729 w 3791438"/>
                  <a:gd name="connsiteY12" fmla="*/ 206661 h 338086"/>
                  <a:gd name="connsiteX13" fmla="*/ 1652591 w 3791438"/>
                  <a:gd name="connsiteY13" fmla="*/ 189277 h 338086"/>
                  <a:gd name="connsiteX14" fmla="*/ 958398 w 3791438"/>
                  <a:gd name="connsiteY14" fmla="*/ 111693 h 338086"/>
                  <a:gd name="connsiteX15" fmla="*/ 20021 w 3791438"/>
                  <a:gd name="connsiteY15" fmla="*/ 0 h 338086"/>
                  <a:gd name="connsiteX0" fmla="*/ 20021 w 3791438"/>
                  <a:gd name="connsiteY0" fmla="*/ 0 h 338086"/>
                  <a:gd name="connsiteX1" fmla="*/ 0 w 3791438"/>
                  <a:gd name="connsiteY1" fmla="*/ 185992 h 338086"/>
                  <a:gd name="connsiteX2" fmla="*/ 661726 w 3791438"/>
                  <a:gd name="connsiteY2" fmla="*/ 251058 h 338086"/>
                  <a:gd name="connsiteX3" fmla="*/ 969464 w 3791438"/>
                  <a:gd name="connsiteY3" fmla="*/ 287402 h 338086"/>
                  <a:gd name="connsiteX4" fmla="*/ 1368329 w 3791438"/>
                  <a:gd name="connsiteY4" fmla="*/ 306549 h 338086"/>
                  <a:gd name="connsiteX5" fmla="*/ 1611929 w 3791438"/>
                  <a:gd name="connsiteY5" fmla="*/ 323982 h 338086"/>
                  <a:gd name="connsiteX6" fmla="*/ 2056743 w 3791438"/>
                  <a:gd name="connsiteY6" fmla="*/ 337826 h 338086"/>
                  <a:gd name="connsiteX7" fmla="*/ 2674803 w 3791438"/>
                  <a:gd name="connsiteY7" fmla="*/ 329725 h 338086"/>
                  <a:gd name="connsiteX8" fmla="*/ 3507836 w 3791438"/>
                  <a:gd name="connsiteY8" fmla="*/ 329469 h 338086"/>
                  <a:gd name="connsiteX9" fmla="*/ 3776821 w 3791438"/>
                  <a:gd name="connsiteY9" fmla="*/ 331706 h 338086"/>
                  <a:gd name="connsiteX10" fmla="*/ 3131861 w 3791438"/>
                  <a:gd name="connsiteY10" fmla="*/ 201206 h 338086"/>
                  <a:gd name="connsiteX11" fmla="*/ 2864487 w 3791438"/>
                  <a:gd name="connsiteY11" fmla="*/ 229793 h 338086"/>
                  <a:gd name="connsiteX12" fmla="*/ 2189729 w 3791438"/>
                  <a:gd name="connsiteY12" fmla="*/ 206661 h 338086"/>
                  <a:gd name="connsiteX13" fmla="*/ 1652591 w 3791438"/>
                  <a:gd name="connsiteY13" fmla="*/ 148933 h 338086"/>
                  <a:gd name="connsiteX14" fmla="*/ 958398 w 3791438"/>
                  <a:gd name="connsiteY14" fmla="*/ 111693 h 338086"/>
                  <a:gd name="connsiteX15" fmla="*/ 20021 w 3791438"/>
                  <a:gd name="connsiteY15" fmla="*/ 0 h 338086"/>
                  <a:gd name="connsiteX0" fmla="*/ 20021 w 3791438"/>
                  <a:gd name="connsiteY0" fmla="*/ 0 h 338086"/>
                  <a:gd name="connsiteX1" fmla="*/ 0 w 3791438"/>
                  <a:gd name="connsiteY1" fmla="*/ 185992 h 338086"/>
                  <a:gd name="connsiteX2" fmla="*/ 661726 w 3791438"/>
                  <a:gd name="connsiteY2" fmla="*/ 251058 h 338086"/>
                  <a:gd name="connsiteX3" fmla="*/ 969464 w 3791438"/>
                  <a:gd name="connsiteY3" fmla="*/ 287402 h 338086"/>
                  <a:gd name="connsiteX4" fmla="*/ 1368329 w 3791438"/>
                  <a:gd name="connsiteY4" fmla="*/ 306549 h 338086"/>
                  <a:gd name="connsiteX5" fmla="*/ 1611929 w 3791438"/>
                  <a:gd name="connsiteY5" fmla="*/ 323982 h 338086"/>
                  <a:gd name="connsiteX6" fmla="*/ 2056743 w 3791438"/>
                  <a:gd name="connsiteY6" fmla="*/ 337826 h 338086"/>
                  <a:gd name="connsiteX7" fmla="*/ 2674803 w 3791438"/>
                  <a:gd name="connsiteY7" fmla="*/ 329725 h 338086"/>
                  <a:gd name="connsiteX8" fmla="*/ 3507836 w 3791438"/>
                  <a:gd name="connsiteY8" fmla="*/ 329469 h 338086"/>
                  <a:gd name="connsiteX9" fmla="*/ 3776821 w 3791438"/>
                  <a:gd name="connsiteY9" fmla="*/ 331706 h 338086"/>
                  <a:gd name="connsiteX10" fmla="*/ 3131861 w 3791438"/>
                  <a:gd name="connsiteY10" fmla="*/ 201206 h 338086"/>
                  <a:gd name="connsiteX11" fmla="*/ 2864487 w 3791438"/>
                  <a:gd name="connsiteY11" fmla="*/ 229793 h 338086"/>
                  <a:gd name="connsiteX12" fmla="*/ 2207298 w 3791438"/>
                  <a:gd name="connsiteY12" fmla="*/ 174386 h 338086"/>
                  <a:gd name="connsiteX13" fmla="*/ 1652591 w 3791438"/>
                  <a:gd name="connsiteY13" fmla="*/ 148933 h 338086"/>
                  <a:gd name="connsiteX14" fmla="*/ 958398 w 3791438"/>
                  <a:gd name="connsiteY14" fmla="*/ 111693 h 338086"/>
                  <a:gd name="connsiteX15" fmla="*/ 20021 w 3791438"/>
                  <a:gd name="connsiteY15" fmla="*/ 0 h 338086"/>
                  <a:gd name="connsiteX0" fmla="*/ 20021 w 3791438"/>
                  <a:gd name="connsiteY0" fmla="*/ 0 h 338086"/>
                  <a:gd name="connsiteX1" fmla="*/ 0 w 3791438"/>
                  <a:gd name="connsiteY1" fmla="*/ 185992 h 338086"/>
                  <a:gd name="connsiteX2" fmla="*/ 661726 w 3791438"/>
                  <a:gd name="connsiteY2" fmla="*/ 251058 h 338086"/>
                  <a:gd name="connsiteX3" fmla="*/ 969464 w 3791438"/>
                  <a:gd name="connsiteY3" fmla="*/ 287402 h 338086"/>
                  <a:gd name="connsiteX4" fmla="*/ 1368329 w 3791438"/>
                  <a:gd name="connsiteY4" fmla="*/ 306549 h 338086"/>
                  <a:gd name="connsiteX5" fmla="*/ 1611929 w 3791438"/>
                  <a:gd name="connsiteY5" fmla="*/ 259432 h 338086"/>
                  <a:gd name="connsiteX6" fmla="*/ 2056743 w 3791438"/>
                  <a:gd name="connsiteY6" fmla="*/ 337826 h 338086"/>
                  <a:gd name="connsiteX7" fmla="*/ 2674803 w 3791438"/>
                  <a:gd name="connsiteY7" fmla="*/ 329725 h 338086"/>
                  <a:gd name="connsiteX8" fmla="*/ 3507836 w 3791438"/>
                  <a:gd name="connsiteY8" fmla="*/ 329469 h 338086"/>
                  <a:gd name="connsiteX9" fmla="*/ 3776821 w 3791438"/>
                  <a:gd name="connsiteY9" fmla="*/ 331706 h 338086"/>
                  <a:gd name="connsiteX10" fmla="*/ 3131861 w 3791438"/>
                  <a:gd name="connsiteY10" fmla="*/ 201206 h 338086"/>
                  <a:gd name="connsiteX11" fmla="*/ 2864487 w 3791438"/>
                  <a:gd name="connsiteY11" fmla="*/ 229793 h 338086"/>
                  <a:gd name="connsiteX12" fmla="*/ 2207298 w 3791438"/>
                  <a:gd name="connsiteY12" fmla="*/ 174386 h 338086"/>
                  <a:gd name="connsiteX13" fmla="*/ 1652591 w 3791438"/>
                  <a:gd name="connsiteY13" fmla="*/ 148933 h 338086"/>
                  <a:gd name="connsiteX14" fmla="*/ 958398 w 3791438"/>
                  <a:gd name="connsiteY14" fmla="*/ 111693 h 338086"/>
                  <a:gd name="connsiteX15" fmla="*/ 20021 w 3791438"/>
                  <a:gd name="connsiteY15" fmla="*/ 0 h 338086"/>
                  <a:gd name="connsiteX0" fmla="*/ 20021 w 3791438"/>
                  <a:gd name="connsiteY0" fmla="*/ 0 h 338086"/>
                  <a:gd name="connsiteX1" fmla="*/ 0 w 3791438"/>
                  <a:gd name="connsiteY1" fmla="*/ 185992 h 338086"/>
                  <a:gd name="connsiteX2" fmla="*/ 661726 w 3791438"/>
                  <a:gd name="connsiteY2" fmla="*/ 251058 h 338086"/>
                  <a:gd name="connsiteX3" fmla="*/ 969464 w 3791438"/>
                  <a:gd name="connsiteY3" fmla="*/ 287402 h 338086"/>
                  <a:gd name="connsiteX4" fmla="*/ 1368329 w 3791438"/>
                  <a:gd name="connsiteY4" fmla="*/ 306549 h 338086"/>
                  <a:gd name="connsiteX5" fmla="*/ 1611929 w 3791438"/>
                  <a:gd name="connsiteY5" fmla="*/ 259432 h 338086"/>
                  <a:gd name="connsiteX6" fmla="*/ 2065528 w 3791438"/>
                  <a:gd name="connsiteY6" fmla="*/ 313620 h 338086"/>
                  <a:gd name="connsiteX7" fmla="*/ 2674803 w 3791438"/>
                  <a:gd name="connsiteY7" fmla="*/ 329725 h 338086"/>
                  <a:gd name="connsiteX8" fmla="*/ 3507836 w 3791438"/>
                  <a:gd name="connsiteY8" fmla="*/ 329469 h 338086"/>
                  <a:gd name="connsiteX9" fmla="*/ 3776821 w 3791438"/>
                  <a:gd name="connsiteY9" fmla="*/ 331706 h 338086"/>
                  <a:gd name="connsiteX10" fmla="*/ 3131861 w 3791438"/>
                  <a:gd name="connsiteY10" fmla="*/ 201206 h 338086"/>
                  <a:gd name="connsiteX11" fmla="*/ 2864487 w 3791438"/>
                  <a:gd name="connsiteY11" fmla="*/ 229793 h 338086"/>
                  <a:gd name="connsiteX12" fmla="*/ 2207298 w 3791438"/>
                  <a:gd name="connsiteY12" fmla="*/ 174386 h 338086"/>
                  <a:gd name="connsiteX13" fmla="*/ 1652591 w 3791438"/>
                  <a:gd name="connsiteY13" fmla="*/ 148933 h 338086"/>
                  <a:gd name="connsiteX14" fmla="*/ 958398 w 3791438"/>
                  <a:gd name="connsiteY14" fmla="*/ 111693 h 338086"/>
                  <a:gd name="connsiteX15" fmla="*/ 20021 w 3791438"/>
                  <a:gd name="connsiteY15" fmla="*/ 0 h 338086"/>
                  <a:gd name="connsiteX0" fmla="*/ 20021 w 3791438"/>
                  <a:gd name="connsiteY0" fmla="*/ 0 h 338086"/>
                  <a:gd name="connsiteX1" fmla="*/ 0 w 3791438"/>
                  <a:gd name="connsiteY1" fmla="*/ 185992 h 338086"/>
                  <a:gd name="connsiteX2" fmla="*/ 661726 w 3791438"/>
                  <a:gd name="connsiteY2" fmla="*/ 251058 h 338086"/>
                  <a:gd name="connsiteX3" fmla="*/ 969464 w 3791438"/>
                  <a:gd name="connsiteY3" fmla="*/ 287402 h 338086"/>
                  <a:gd name="connsiteX4" fmla="*/ 1333191 w 3791438"/>
                  <a:gd name="connsiteY4" fmla="*/ 266205 h 338086"/>
                  <a:gd name="connsiteX5" fmla="*/ 1611929 w 3791438"/>
                  <a:gd name="connsiteY5" fmla="*/ 259432 h 338086"/>
                  <a:gd name="connsiteX6" fmla="*/ 2065528 w 3791438"/>
                  <a:gd name="connsiteY6" fmla="*/ 313620 h 338086"/>
                  <a:gd name="connsiteX7" fmla="*/ 2674803 w 3791438"/>
                  <a:gd name="connsiteY7" fmla="*/ 329725 h 338086"/>
                  <a:gd name="connsiteX8" fmla="*/ 3507836 w 3791438"/>
                  <a:gd name="connsiteY8" fmla="*/ 329469 h 338086"/>
                  <a:gd name="connsiteX9" fmla="*/ 3776821 w 3791438"/>
                  <a:gd name="connsiteY9" fmla="*/ 331706 h 338086"/>
                  <a:gd name="connsiteX10" fmla="*/ 3131861 w 3791438"/>
                  <a:gd name="connsiteY10" fmla="*/ 201206 h 338086"/>
                  <a:gd name="connsiteX11" fmla="*/ 2864487 w 3791438"/>
                  <a:gd name="connsiteY11" fmla="*/ 229793 h 338086"/>
                  <a:gd name="connsiteX12" fmla="*/ 2207298 w 3791438"/>
                  <a:gd name="connsiteY12" fmla="*/ 174386 h 338086"/>
                  <a:gd name="connsiteX13" fmla="*/ 1652591 w 3791438"/>
                  <a:gd name="connsiteY13" fmla="*/ 148933 h 338086"/>
                  <a:gd name="connsiteX14" fmla="*/ 958398 w 3791438"/>
                  <a:gd name="connsiteY14" fmla="*/ 111693 h 338086"/>
                  <a:gd name="connsiteX15" fmla="*/ 20021 w 3791438"/>
                  <a:gd name="connsiteY15" fmla="*/ 0 h 338086"/>
                  <a:gd name="connsiteX0" fmla="*/ 20021 w 3791438"/>
                  <a:gd name="connsiteY0" fmla="*/ 0 h 338086"/>
                  <a:gd name="connsiteX1" fmla="*/ 0 w 3791438"/>
                  <a:gd name="connsiteY1" fmla="*/ 185992 h 338086"/>
                  <a:gd name="connsiteX2" fmla="*/ 661726 w 3791438"/>
                  <a:gd name="connsiteY2" fmla="*/ 251058 h 338086"/>
                  <a:gd name="connsiteX3" fmla="*/ 969464 w 3791438"/>
                  <a:gd name="connsiteY3" fmla="*/ 238990 h 338086"/>
                  <a:gd name="connsiteX4" fmla="*/ 1333191 w 3791438"/>
                  <a:gd name="connsiteY4" fmla="*/ 266205 h 338086"/>
                  <a:gd name="connsiteX5" fmla="*/ 1611929 w 3791438"/>
                  <a:gd name="connsiteY5" fmla="*/ 259432 h 338086"/>
                  <a:gd name="connsiteX6" fmla="*/ 2065528 w 3791438"/>
                  <a:gd name="connsiteY6" fmla="*/ 313620 h 338086"/>
                  <a:gd name="connsiteX7" fmla="*/ 2674803 w 3791438"/>
                  <a:gd name="connsiteY7" fmla="*/ 329725 h 338086"/>
                  <a:gd name="connsiteX8" fmla="*/ 3507836 w 3791438"/>
                  <a:gd name="connsiteY8" fmla="*/ 329469 h 338086"/>
                  <a:gd name="connsiteX9" fmla="*/ 3776821 w 3791438"/>
                  <a:gd name="connsiteY9" fmla="*/ 331706 h 338086"/>
                  <a:gd name="connsiteX10" fmla="*/ 3131861 w 3791438"/>
                  <a:gd name="connsiteY10" fmla="*/ 201206 h 338086"/>
                  <a:gd name="connsiteX11" fmla="*/ 2864487 w 3791438"/>
                  <a:gd name="connsiteY11" fmla="*/ 229793 h 338086"/>
                  <a:gd name="connsiteX12" fmla="*/ 2207298 w 3791438"/>
                  <a:gd name="connsiteY12" fmla="*/ 174386 h 338086"/>
                  <a:gd name="connsiteX13" fmla="*/ 1652591 w 3791438"/>
                  <a:gd name="connsiteY13" fmla="*/ 148933 h 338086"/>
                  <a:gd name="connsiteX14" fmla="*/ 958398 w 3791438"/>
                  <a:gd name="connsiteY14" fmla="*/ 111693 h 338086"/>
                  <a:gd name="connsiteX15" fmla="*/ 20021 w 3791438"/>
                  <a:gd name="connsiteY15" fmla="*/ 0 h 338086"/>
                  <a:gd name="connsiteX0" fmla="*/ 20021 w 3791438"/>
                  <a:gd name="connsiteY0" fmla="*/ 0 h 338086"/>
                  <a:gd name="connsiteX1" fmla="*/ 0 w 3791438"/>
                  <a:gd name="connsiteY1" fmla="*/ 185992 h 338086"/>
                  <a:gd name="connsiteX2" fmla="*/ 670511 w 3791438"/>
                  <a:gd name="connsiteY2" fmla="*/ 218783 h 338086"/>
                  <a:gd name="connsiteX3" fmla="*/ 969464 w 3791438"/>
                  <a:gd name="connsiteY3" fmla="*/ 238990 h 338086"/>
                  <a:gd name="connsiteX4" fmla="*/ 1333191 w 3791438"/>
                  <a:gd name="connsiteY4" fmla="*/ 266205 h 338086"/>
                  <a:gd name="connsiteX5" fmla="*/ 1611929 w 3791438"/>
                  <a:gd name="connsiteY5" fmla="*/ 259432 h 338086"/>
                  <a:gd name="connsiteX6" fmla="*/ 2065528 w 3791438"/>
                  <a:gd name="connsiteY6" fmla="*/ 313620 h 338086"/>
                  <a:gd name="connsiteX7" fmla="*/ 2674803 w 3791438"/>
                  <a:gd name="connsiteY7" fmla="*/ 329725 h 338086"/>
                  <a:gd name="connsiteX8" fmla="*/ 3507836 w 3791438"/>
                  <a:gd name="connsiteY8" fmla="*/ 329469 h 338086"/>
                  <a:gd name="connsiteX9" fmla="*/ 3776821 w 3791438"/>
                  <a:gd name="connsiteY9" fmla="*/ 331706 h 338086"/>
                  <a:gd name="connsiteX10" fmla="*/ 3131861 w 3791438"/>
                  <a:gd name="connsiteY10" fmla="*/ 201206 h 338086"/>
                  <a:gd name="connsiteX11" fmla="*/ 2864487 w 3791438"/>
                  <a:gd name="connsiteY11" fmla="*/ 229793 h 338086"/>
                  <a:gd name="connsiteX12" fmla="*/ 2207298 w 3791438"/>
                  <a:gd name="connsiteY12" fmla="*/ 174386 h 338086"/>
                  <a:gd name="connsiteX13" fmla="*/ 1652591 w 3791438"/>
                  <a:gd name="connsiteY13" fmla="*/ 148933 h 338086"/>
                  <a:gd name="connsiteX14" fmla="*/ 958398 w 3791438"/>
                  <a:gd name="connsiteY14" fmla="*/ 111693 h 338086"/>
                  <a:gd name="connsiteX15" fmla="*/ 20021 w 3791438"/>
                  <a:gd name="connsiteY15" fmla="*/ 0 h 338086"/>
                  <a:gd name="connsiteX0" fmla="*/ 20021 w 3787668"/>
                  <a:gd name="connsiteY0" fmla="*/ 0 h 338114"/>
                  <a:gd name="connsiteX1" fmla="*/ 0 w 3787668"/>
                  <a:gd name="connsiteY1" fmla="*/ 185992 h 338114"/>
                  <a:gd name="connsiteX2" fmla="*/ 670511 w 3787668"/>
                  <a:gd name="connsiteY2" fmla="*/ 218783 h 338114"/>
                  <a:gd name="connsiteX3" fmla="*/ 969464 w 3787668"/>
                  <a:gd name="connsiteY3" fmla="*/ 238990 h 338114"/>
                  <a:gd name="connsiteX4" fmla="*/ 1333191 w 3787668"/>
                  <a:gd name="connsiteY4" fmla="*/ 266205 h 338114"/>
                  <a:gd name="connsiteX5" fmla="*/ 1611929 w 3787668"/>
                  <a:gd name="connsiteY5" fmla="*/ 259432 h 338114"/>
                  <a:gd name="connsiteX6" fmla="*/ 2065528 w 3787668"/>
                  <a:gd name="connsiteY6" fmla="*/ 313620 h 338114"/>
                  <a:gd name="connsiteX7" fmla="*/ 2674803 w 3787668"/>
                  <a:gd name="connsiteY7" fmla="*/ 329725 h 338114"/>
                  <a:gd name="connsiteX8" fmla="*/ 3507836 w 3787668"/>
                  <a:gd name="connsiteY8" fmla="*/ 329469 h 338114"/>
                  <a:gd name="connsiteX9" fmla="*/ 3776821 w 3787668"/>
                  <a:gd name="connsiteY9" fmla="*/ 331706 h 338114"/>
                  <a:gd name="connsiteX10" fmla="*/ 3701093 w 3787668"/>
                  <a:gd name="connsiteY10" fmla="*/ 228520 h 338114"/>
                  <a:gd name="connsiteX11" fmla="*/ 3131861 w 3787668"/>
                  <a:gd name="connsiteY11" fmla="*/ 201206 h 338114"/>
                  <a:gd name="connsiteX12" fmla="*/ 2864487 w 3787668"/>
                  <a:gd name="connsiteY12" fmla="*/ 229793 h 338114"/>
                  <a:gd name="connsiteX13" fmla="*/ 2207298 w 3787668"/>
                  <a:gd name="connsiteY13" fmla="*/ 174386 h 338114"/>
                  <a:gd name="connsiteX14" fmla="*/ 1652591 w 3787668"/>
                  <a:gd name="connsiteY14" fmla="*/ 148933 h 338114"/>
                  <a:gd name="connsiteX15" fmla="*/ 958398 w 3787668"/>
                  <a:gd name="connsiteY15" fmla="*/ 111693 h 338114"/>
                  <a:gd name="connsiteX16" fmla="*/ 20021 w 3787668"/>
                  <a:gd name="connsiteY16" fmla="*/ 0 h 338114"/>
                  <a:gd name="connsiteX0" fmla="*/ 20021 w 3746827"/>
                  <a:gd name="connsiteY0" fmla="*/ 0 h 332668"/>
                  <a:gd name="connsiteX1" fmla="*/ 0 w 3746827"/>
                  <a:gd name="connsiteY1" fmla="*/ 185992 h 332668"/>
                  <a:gd name="connsiteX2" fmla="*/ 670511 w 3746827"/>
                  <a:gd name="connsiteY2" fmla="*/ 218783 h 332668"/>
                  <a:gd name="connsiteX3" fmla="*/ 969464 w 3746827"/>
                  <a:gd name="connsiteY3" fmla="*/ 238990 h 332668"/>
                  <a:gd name="connsiteX4" fmla="*/ 1333191 w 3746827"/>
                  <a:gd name="connsiteY4" fmla="*/ 266205 h 332668"/>
                  <a:gd name="connsiteX5" fmla="*/ 1611929 w 3746827"/>
                  <a:gd name="connsiteY5" fmla="*/ 259432 h 332668"/>
                  <a:gd name="connsiteX6" fmla="*/ 2065528 w 3746827"/>
                  <a:gd name="connsiteY6" fmla="*/ 313620 h 332668"/>
                  <a:gd name="connsiteX7" fmla="*/ 2674803 w 3746827"/>
                  <a:gd name="connsiteY7" fmla="*/ 329725 h 332668"/>
                  <a:gd name="connsiteX8" fmla="*/ 3507836 w 3746827"/>
                  <a:gd name="connsiteY8" fmla="*/ 329469 h 332668"/>
                  <a:gd name="connsiteX9" fmla="*/ 3680192 w 3746827"/>
                  <a:gd name="connsiteY9" fmla="*/ 307500 h 332668"/>
                  <a:gd name="connsiteX10" fmla="*/ 3701093 w 3746827"/>
                  <a:gd name="connsiteY10" fmla="*/ 228520 h 332668"/>
                  <a:gd name="connsiteX11" fmla="*/ 3131861 w 3746827"/>
                  <a:gd name="connsiteY11" fmla="*/ 201206 h 332668"/>
                  <a:gd name="connsiteX12" fmla="*/ 2864487 w 3746827"/>
                  <a:gd name="connsiteY12" fmla="*/ 229793 h 332668"/>
                  <a:gd name="connsiteX13" fmla="*/ 2207298 w 3746827"/>
                  <a:gd name="connsiteY13" fmla="*/ 174386 h 332668"/>
                  <a:gd name="connsiteX14" fmla="*/ 1652591 w 3746827"/>
                  <a:gd name="connsiteY14" fmla="*/ 148933 h 332668"/>
                  <a:gd name="connsiteX15" fmla="*/ 958398 w 3746827"/>
                  <a:gd name="connsiteY15" fmla="*/ 111693 h 332668"/>
                  <a:gd name="connsiteX16" fmla="*/ 20021 w 3746827"/>
                  <a:gd name="connsiteY16" fmla="*/ 0 h 332668"/>
                  <a:gd name="connsiteX0" fmla="*/ 20021 w 3746827"/>
                  <a:gd name="connsiteY0" fmla="*/ 0 h 332668"/>
                  <a:gd name="connsiteX1" fmla="*/ 0 w 3746827"/>
                  <a:gd name="connsiteY1" fmla="*/ 185992 h 332668"/>
                  <a:gd name="connsiteX2" fmla="*/ 670511 w 3746827"/>
                  <a:gd name="connsiteY2" fmla="*/ 218783 h 332668"/>
                  <a:gd name="connsiteX3" fmla="*/ 969464 w 3746827"/>
                  <a:gd name="connsiteY3" fmla="*/ 238990 h 332668"/>
                  <a:gd name="connsiteX4" fmla="*/ 1333191 w 3746827"/>
                  <a:gd name="connsiteY4" fmla="*/ 266205 h 332668"/>
                  <a:gd name="connsiteX5" fmla="*/ 1611929 w 3746827"/>
                  <a:gd name="connsiteY5" fmla="*/ 259432 h 332668"/>
                  <a:gd name="connsiteX6" fmla="*/ 2065528 w 3746827"/>
                  <a:gd name="connsiteY6" fmla="*/ 313620 h 332668"/>
                  <a:gd name="connsiteX7" fmla="*/ 2674803 w 3746827"/>
                  <a:gd name="connsiteY7" fmla="*/ 329725 h 332668"/>
                  <a:gd name="connsiteX8" fmla="*/ 3507836 w 3746827"/>
                  <a:gd name="connsiteY8" fmla="*/ 329469 h 332668"/>
                  <a:gd name="connsiteX9" fmla="*/ 3680192 w 3746827"/>
                  <a:gd name="connsiteY9" fmla="*/ 307500 h 332668"/>
                  <a:gd name="connsiteX10" fmla="*/ 3701093 w 3746827"/>
                  <a:gd name="connsiteY10" fmla="*/ 228520 h 332668"/>
                  <a:gd name="connsiteX11" fmla="*/ 3131861 w 3746827"/>
                  <a:gd name="connsiteY11" fmla="*/ 201206 h 332668"/>
                  <a:gd name="connsiteX12" fmla="*/ 2864487 w 3746827"/>
                  <a:gd name="connsiteY12" fmla="*/ 229793 h 332668"/>
                  <a:gd name="connsiteX13" fmla="*/ 2207298 w 3746827"/>
                  <a:gd name="connsiteY13" fmla="*/ 174386 h 332668"/>
                  <a:gd name="connsiteX14" fmla="*/ 1652591 w 3746827"/>
                  <a:gd name="connsiteY14" fmla="*/ 148933 h 332668"/>
                  <a:gd name="connsiteX15" fmla="*/ 967182 w 3746827"/>
                  <a:gd name="connsiteY15" fmla="*/ 95555 h 332668"/>
                  <a:gd name="connsiteX16" fmla="*/ 20021 w 3746827"/>
                  <a:gd name="connsiteY16" fmla="*/ 0 h 332668"/>
                  <a:gd name="connsiteX0" fmla="*/ 46375 w 3746827"/>
                  <a:gd name="connsiteY0" fmla="*/ 0 h 316530"/>
                  <a:gd name="connsiteX1" fmla="*/ 0 w 3746827"/>
                  <a:gd name="connsiteY1" fmla="*/ 169854 h 316530"/>
                  <a:gd name="connsiteX2" fmla="*/ 670511 w 3746827"/>
                  <a:gd name="connsiteY2" fmla="*/ 202645 h 316530"/>
                  <a:gd name="connsiteX3" fmla="*/ 969464 w 3746827"/>
                  <a:gd name="connsiteY3" fmla="*/ 222852 h 316530"/>
                  <a:gd name="connsiteX4" fmla="*/ 1333191 w 3746827"/>
                  <a:gd name="connsiteY4" fmla="*/ 250067 h 316530"/>
                  <a:gd name="connsiteX5" fmla="*/ 1611929 w 3746827"/>
                  <a:gd name="connsiteY5" fmla="*/ 243294 h 316530"/>
                  <a:gd name="connsiteX6" fmla="*/ 2065528 w 3746827"/>
                  <a:gd name="connsiteY6" fmla="*/ 297482 h 316530"/>
                  <a:gd name="connsiteX7" fmla="*/ 2674803 w 3746827"/>
                  <a:gd name="connsiteY7" fmla="*/ 313587 h 316530"/>
                  <a:gd name="connsiteX8" fmla="*/ 3507836 w 3746827"/>
                  <a:gd name="connsiteY8" fmla="*/ 313331 h 316530"/>
                  <a:gd name="connsiteX9" fmla="*/ 3680192 w 3746827"/>
                  <a:gd name="connsiteY9" fmla="*/ 291362 h 316530"/>
                  <a:gd name="connsiteX10" fmla="*/ 3701093 w 3746827"/>
                  <a:gd name="connsiteY10" fmla="*/ 212382 h 316530"/>
                  <a:gd name="connsiteX11" fmla="*/ 3131861 w 3746827"/>
                  <a:gd name="connsiteY11" fmla="*/ 185068 h 316530"/>
                  <a:gd name="connsiteX12" fmla="*/ 2864487 w 3746827"/>
                  <a:gd name="connsiteY12" fmla="*/ 213655 h 316530"/>
                  <a:gd name="connsiteX13" fmla="*/ 2207298 w 3746827"/>
                  <a:gd name="connsiteY13" fmla="*/ 158248 h 316530"/>
                  <a:gd name="connsiteX14" fmla="*/ 1652591 w 3746827"/>
                  <a:gd name="connsiteY14" fmla="*/ 132795 h 316530"/>
                  <a:gd name="connsiteX15" fmla="*/ 967182 w 3746827"/>
                  <a:gd name="connsiteY15" fmla="*/ 79417 h 316530"/>
                  <a:gd name="connsiteX16" fmla="*/ 46375 w 3746827"/>
                  <a:gd name="connsiteY16" fmla="*/ 0 h 316530"/>
                  <a:gd name="connsiteX0" fmla="*/ 0 w 3700452"/>
                  <a:gd name="connsiteY0" fmla="*/ 0 h 316530"/>
                  <a:gd name="connsiteX1" fmla="*/ 15116 w 3700452"/>
                  <a:gd name="connsiteY1" fmla="*/ 169854 h 316530"/>
                  <a:gd name="connsiteX2" fmla="*/ 624136 w 3700452"/>
                  <a:gd name="connsiteY2" fmla="*/ 202645 h 316530"/>
                  <a:gd name="connsiteX3" fmla="*/ 923089 w 3700452"/>
                  <a:gd name="connsiteY3" fmla="*/ 222852 h 316530"/>
                  <a:gd name="connsiteX4" fmla="*/ 1286816 w 3700452"/>
                  <a:gd name="connsiteY4" fmla="*/ 250067 h 316530"/>
                  <a:gd name="connsiteX5" fmla="*/ 1565554 w 3700452"/>
                  <a:gd name="connsiteY5" fmla="*/ 243294 h 316530"/>
                  <a:gd name="connsiteX6" fmla="*/ 2019153 w 3700452"/>
                  <a:gd name="connsiteY6" fmla="*/ 297482 h 316530"/>
                  <a:gd name="connsiteX7" fmla="*/ 2628428 w 3700452"/>
                  <a:gd name="connsiteY7" fmla="*/ 313587 h 316530"/>
                  <a:gd name="connsiteX8" fmla="*/ 3461461 w 3700452"/>
                  <a:gd name="connsiteY8" fmla="*/ 313331 h 316530"/>
                  <a:gd name="connsiteX9" fmla="*/ 3633817 w 3700452"/>
                  <a:gd name="connsiteY9" fmla="*/ 291362 h 316530"/>
                  <a:gd name="connsiteX10" fmla="*/ 3654718 w 3700452"/>
                  <a:gd name="connsiteY10" fmla="*/ 212382 h 316530"/>
                  <a:gd name="connsiteX11" fmla="*/ 3085486 w 3700452"/>
                  <a:gd name="connsiteY11" fmla="*/ 185068 h 316530"/>
                  <a:gd name="connsiteX12" fmla="*/ 2818112 w 3700452"/>
                  <a:gd name="connsiteY12" fmla="*/ 213655 h 316530"/>
                  <a:gd name="connsiteX13" fmla="*/ 2160923 w 3700452"/>
                  <a:gd name="connsiteY13" fmla="*/ 158248 h 316530"/>
                  <a:gd name="connsiteX14" fmla="*/ 1606216 w 3700452"/>
                  <a:gd name="connsiteY14" fmla="*/ 132795 h 316530"/>
                  <a:gd name="connsiteX15" fmla="*/ 920807 w 3700452"/>
                  <a:gd name="connsiteY15" fmla="*/ 79417 h 316530"/>
                  <a:gd name="connsiteX16" fmla="*/ 0 w 3700452"/>
                  <a:gd name="connsiteY16" fmla="*/ 0 h 31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0452" h="316530">
                    <a:moveTo>
                      <a:pt x="0" y="0"/>
                    </a:moveTo>
                    <a:lnTo>
                      <a:pt x="15116" y="169854"/>
                    </a:lnTo>
                    <a:lnTo>
                      <a:pt x="624136" y="202645"/>
                    </a:lnTo>
                    <a:lnTo>
                      <a:pt x="923089" y="222852"/>
                    </a:lnTo>
                    <a:lnTo>
                      <a:pt x="1286816" y="250067"/>
                    </a:lnTo>
                    <a:lnTo>
                      <a:pt x="1565554" y="243294"/>
                    </a:lnTo>
                    <a:lnTo>
                      <a:pt x="2019153" y="297482"/>
                    </a:lnTo>
                    <a:cubicBezTo>
                      <a:pt x="2290764" y="291928"/>
                      <a:pt x="2202211" y="326599"/>
                      <a:pt x="2628428" y="313587"/>
                    </a:cubicBezTo>
                    <a:cubicBezTo>
                      <a:pt x="2870277" y="306234"/>
                      <a:pt x="3277791" y="313001"/>
                      <a:pt x="3461461" y="313331"/>
                    </a:cubicBezTo>
                    <a:cubicBezTo>
                      <a:pt x="3645131" y="313661"/>
                      <a:pt x="3619176" y="306842"/>
                      <a:pt x="3633817" y="291362"/>
                    </a:cubicBezTo>
                    <a:cubicBezTo>
                      <a:pt x="3648458" y="275882"/>
                      <a:pt x="3762211" y="234132"/>
                      <a:pt x="3654718" y="212382"/>
                    </a:cubicBezTo>
                    <a:cubicBezTo>
                      <a:pt x="3547225" y="190632"/>
                      <a:pt x="3207351" y="186201"/>
                      <a:pt x="3085486" y="185068"/>
                    </a:cubicBezTo>
                    <a:lnTo>
                      <a:pt x="2818112" y="213655"/>
                    </a:lnTo>
                    <a:lnTo>
                      <a:pt x="2160923" y="158248"/>
                    </a:lnTo>
                    <a:lnTo>
                      <a:pt x="1606216" y="132795"/>
                    </a:lnTo>
                    <a:lnTo>
                      <a:pt x="920807" y="79417"/>
                    </a:lnTo>
                    <a:lnTo>
                      <a:pt x="0" y="0"/>
                    </a:lnTo>
                    <a:close/>
                  </a:path>
                </a:pathLst>
              </a:custGeom>
              <a:solidFill>
                <a:srgbClr val="C5E0B4">
                  <a:alpha val="50196"/>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CA" sz="1100" dirty="0"/>
              </a:p>
            </p:txBody>
          </p:sp>
          <p:graphicFrame>
            <p:nvGraphicFramePr>
              <p:cNvPr id="27" name="Chart 26">
                <a:extLst>
                  <a:ext uri="{FF2B5EF4-FFF2-40B4-BE49-F238E27FC236}">
                    <a16:creationId xmlns:a16="http://schemas.microsoft.com/office/drawing/2014/main" id="{C8632AC4-CC15-4FDA-A6A8-A10083AD9071}"/>
                  </a:ext>
                </a:extLst>
              </p:cNvPr>
              <p:cNvGraphicFramePr/>
              <p:nvPr/>
            </p:nvGraphicFramePr>
            <p:xfrm>
              <a:off x="-215550" y="9316"/>
              <a:ext cx="7063818" cy="3283404"/>
            </p:xfrm>
            <a:graphic>
              <a:graphicData uri="http://schemas.openxmlformats.org/drawingml/2006/chart">
                <c:chart xmlns:c="http://schemas.openxmlformats.org/drawingml/2006/chart" xmlns:r="http://schemas.openxmlformats.org/officeDocument/2006/relationships" r:id="rId3"/>
              </a:graphicData>
            </a:graphic>
          </p:graphicFrame>
        </p:grpSp>
      </p:grpSp>
      <p:pic>
        <p:nvPicPr>
          <p:cNvPr id="4" name="Picture 3">
            <a:extLst>
              <a:ext uri="{FF2B5EF4-FFF2-40B4-BE49-F238E27FC236}">
                <a16:creationId xmlns:a16="http://schemas.microsoft.com/office/drawing/2014/main" id="{B20B7C90-39F3-ED64-BE0B-9909754DC33A}"/>
              </a:ext>
            </a:extLst>
          </p:cNvPr>
          <p:cNvPicPr>
            <a:picLocks noChangeAspect="1"/>
          </p:cNvPicPr>
          <p:nvPr/>
        </p:nvPicPr>
        <p:blipFill>
          <a:blip r:embed="rId4"/>
          <a:stretch>
            <a:fillRect/>
          </a:stretch>
        </p:blipFill>
        <p:spPr>
          <a:xfrm>
            <a:off x="497243" y="4084138"/>
            <a:ext cx="6701082" cy="2634188"/>
          </a:xfrm>
          <a:prstGeom prst="rect">
            <a:avLst/>
          </a:prstGeom>
        </p:spPr>
      </p:pic>
    </p:spTree>
    <p:extLst>
      <p:ext uri="{BB962C8B-B14F-4D97-AF65-F5344CB8AC3E}">
        <p14:creationId xmlns:p14="http://schemas.microsoft.com/office/powerpoint/2010/main" val="4113500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1AAB69-3AEC-A6D9-C716-1013AFD89834}"/>
              </a:ext>
            </a:extLst>
          </p:cNvPr>
          <p:cNvPicPr>
            <a:picLocks noChangeAspect="1"/>
          </p:cNvPicPr>
          <p:nvPr/>
        </p:nvPicPr>
        <p:blipFill>
          <a:blip r:embed="rId2"/>
          <a:stretch>
            <a:fillRect/>
          </a:stretch>
        </p:blipFill>
        <p:spPr>
          <a:xfrm>
            <a:off x="2219063" y="2595149"/>
            <a:ext cx="8370496" cy="4077379"/>
          </a:xfrm>
          <a:prstGeom prst="rect">
            <a:avLst/>
          </a:prstGeom>
        </p:spPr>
      </p:pic>
      <p:sp>
        <p:nvSpPr>
          <p:cNvPr id="3" name="TextBox 2">
            <a:extLst>
              <a:ext uri="{FF2B5EF4-FFF2-40B4-BE49-F238E27FC236}">
                <a16:creationId xmlns:a16="http://schemas.microsoft.com/office/drawing/2014/main" id="{034E06B5-6F66-27FB-C404-C1D01F22134F}"/>
              </a:ext>
            </a:extLst>
          </p:cNvPr>
          <p:cNvSpPr txBox="1"/>
          <p:nvPr/>
        </p:nvSpPr>
        <p:spPr>
          <a:xfrm>
            <a:off x="1704136" y="245890"/>
            <a:ext cx="4919104" cy="553998"/>
          </a:xfrm>
          <a:prstGeom prst="rect">
            <a:avLst/>
          </a:prstGeom>
          <a:noFill/>
        </p:spPr>
        <p:txBody>
          <a:bodyPr wrap="none" rtlCol="0">
            <a:spAutoFit/>
          </a:bodyPr>
          <a:lstStyle/>
          <a:p>
            <a:r>
              <a:rPr lang="en-CA" sz="3000" b="1" dirty="0">
                <a:cs typeface="Arial" panose="020B0604020202020204" pitchFamily="34" charset="0"/>
              </a:rPr>
              <a:t>Watershed Sediment Analysis</a:t>
            </a:r>
          </a:p>
        </p:txBody>
      </p:sp>
      <p:sp>
        <p:nvSpPr>
          <p:cNvPr id="4" name="TextBox 3">
            <a:extLst>
              <a:ext uri="{FF2B5EF4-FFF2-40B4-BE49-F238E27FC236}">
                <a16:creationId xmlns:a16="http://schemas.microsoft.com/office/drawing/2014/main" id="{CD494C25-B90D-FDD8-B04A-93937130E12A}"/>
              </a:ext>
            </a:extLst>
          </p:cNvPr>
          <p:cNvSpPr txBox="1"/>
          <p:nvPr/>
        </p:nvSpPr>
        <p:spPr>
          <a:xfrm>
            <a:off x="336176" y="1550601"/>
            <a:ext cx="11855824" cy="1200329"/>
          </a:xfrm>
          <a:prstGeom prst="rect">
            <a:avLst/>
          </a:prstGeom>
          <a:noFill/>
        </p:spPr>
        <p:txBody>
          <a:bodyPr wrap="square" rtlCol="0">
            <a:spAutoFit/>
          </a:bodyPr>
          <a:lstStyle/>
          <a:p>
            <a:pPr marL="285750" indent="-285750">
              <a:buFont typeface="Arial" panose="020B0604020202020204" pitchFamily="34" charset="0"/>
              <a:buChar char="•"/>
            </a:pPr>
            <a:r>
              <a:rPr lang="en-CA" dirty="0">
                <a:cs typeface="Arial" panose="020B0604020202020204" pitchFamily="34" charset="0"/>
              </a:rPr>
              <a:t>Historical iron levels in lake sediments (darker bars) were around 35,000 ug/g. </a:t>
            </a:r>
          </a:p>
          <a:p>
            <a:pPr marL="285750" indent="-285750">
              <a:buFont typeface="Arial" panose="020B0604020202020204" pitchFamily="34" charset="0"/>
              <a:buChar char="•"/>
            </a:pPr>
            <a:r>
              <a:rPr lang="en-CA" dirty="0">
                <a:cs typeface="Arial" panose="020B0604020202020204" pitchFamily="34" charset="0"/>
              </a:rPr>
              <a:t>In Lake </a:t>
            </a:r>
            <a:r>
              <a:rPr lang="en-CA" dirty="0" err="1">
                <a:cs typeface="Arial" panose="020B0604020202020204" pitchFamily="34" charset="0"/>
              </a:rPr>
              <a:t>Heney</a:t>
            </a:r>
            <a:r>
              <a:rPr lang="en-CA" dirty="0">
                <a:cs typeface="Arial" panose="020B0604020202020204" pitchFamily="34" charset="0"/>
              </a:rPr>
              <a:t>, the iron addition resulted in enrichment of iron in surficial sediments (lighter bars).  </a:t>
            </a:r>
          </a:p>
          <a:p>
            <a:pPr marL="285750" indent="-285750">
              <a:buFont typeface="Arial" panose="020B0604020202020204" pitchFamily="34" charset="0"/>
              <a:buChar char="•"/>
            </a:pPr>
            <a:r>
              <a:rPr lang="en-CA" dirty="0">
                <a:cs typeface="Arial" panose="020B0604020202020204" pitchFamily="34" charset="0"/>
              </a:rPr>
              <a:t>The numbers 1, 2, 3 indicate replicate samples collected from each lake on the same day.</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2931814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D3D6D5-3AAD-726B-53F2-8C4E341F01C6}"/>
              </a:ext>
            </a:extLst>
          </p:cNvPr>
          <p:cNvSpPr txBox="1"/>
          <p:nvPr/>
        </p:nvSpPr>
        <p:spPr>
          <a:xfrm>
            <a:off x="1677795" y="256180"/>
            <a:ext cx="4919104" cy="553998"/>
          </a:xfrm>
          <a:prstGeom prst="rect">
            <a:avLst/>
          </a:prstGeom>
          <a:noFill/>
        </p:spPr>
        <p:txBody>
          <a:bodyPr wrap="none" rtlCol="0">
            <a:spAutoFit/>
          </a:bodyPr>
          <a:lstStyle/>
          <a:p>
            <a:r>
              <a:rPr lang="en-CA" sz="3000" b="1" dirty="0">
                <a:cs typeface="Arial" panose="020B0604020202020204" pitchFamily="34" charset="0"/>
              </a:rPr>
              <a:t>Watershed Sediment Analysis</a:t>
            </a:r>
          </a:p>
        </p:txBody>
      </p:sp>
      <p:sp>
        <p:nvSpPr>
          <p:cNvPr id="3" name="TextBox 2">
            <a:extLst>
              <a:ext uri="{FF2B5EF4-FFF2-40B4-BE49-F238E27FC236}">
                <a16:creationId xmlns:a16="http://schemas.microsoft.com/office/drawing/2014/main" id="{36A5F83C-9B8E-B280-3E15-ED1B6FC15E77}"/>
              </a:ext>
            </a:extLst>
          </p:cNvPr>
          <p:cNvSpPr txBox="1"/>
          <p:nvPr/>
        </p:nvSpPr>
        <p:spPr>
          <a:xfrm>
            <a:off x="336176" y="1518610"/>
            <a:ext cx="5085616" cy="4801314"/>
          </a:xfrm>
          <a:prstGeom prst="rect">
            <a:avLst/>
          </a:prstGeom>
          <a:noFill/>
        </p:spPr>
        <p:txBody>
          <a:bodyPr wrap="square" rtlCol="0">
            <a:spAutoFit/>
          </a:bodyPr>
          <a:lstStyle/>
          <a:p>
            <a:pPr marL="285750" indent="-285750">
              <a:buFont typeface="Wingdings" pitchFamily="2" charset="2"/>
              <a:buChar char="Ø"/>
            </a:pPr>
            <a:r>
              <a:rPr lang="en-CA" dirty="0"/>
              <a:t>Historical (darker bars) and surficial (lighter bars) P levels in sediment.  </a:t>
            </a:r>
          </a:p>
          <a:p>
            <a:pPr marL="285750" indent="-285750">
              <a:buFont typeface="Wingdings" pitchFamily="2" charset="2"/>
              <a:buChar char="Ø"/>
            </a:pPr>
            <a:endParaRPr lang="en-CA" dirty="0"/>
          </a:p>
          <a:p>
            <a:pPr marL="285750" indent="-285750">
              <a:buFont typeface="Wingdings" pitchFamily="2" charset="2"/>
              <a:buChar char="Ø"/>
            </a:pPr>
            <a:r>
              <a:rPr lang="en-CA" dirty="0"/>
              <a:t>The dotted line at the top with black circles indicate the historical ratio of </a:t>
            </a:r>
            <a:r>
              <a:rPr lang="en-CA" dirty="0" err="1"/>
              <a:t>Fe:P</a:t>
            </a:r>
            <a:r>
              <a:rPr lang="en-CA" dirty="0"/>
              <a:t>. The grey dotted line with grey circles indicates the current ratio of </a:t>
            </a:r>
            <a:r>
              <a:rPr lang="en-CA" dirty="0" err="1"/>
              <a:t>Fe:P</a:t>
            </a:r>
            <a:r>
              <a:rPr lang="en-CA" dirty="0"/>
              <a:t>.  </a:t>
            </a:r>
          </a:p>
          <a:p>
            <a:pPr marL="285750" indent="-285750">
              <a:buFont typeface="Wingdings" pitchFamily="2" charset="2"/>
              <a:buChar char="Ø"/>
            </a:pPr>
            <a:endParaRPr lang="en-CA" dirty="0"/>
          </a:p>
          <a:p>
            <a:pPr marL="285750" indent="-285750">
              <a:buFont typeface="Wingdings" pitchFamily="2" charset="2"/>
              <a:buChar char="Ø"/>
            </a:pPr>
            <a:r>
              <a:rPr lang="en-CA" dirty="0" err="1"/>
              <a:t>Fe:P</a:t>
            </a:r>
            <a:r>
              <a:rPr lang="en-CA" dirty="0"/>
              <a:t> values &lt; 10 have an elevated risk of P release from sediments into the water. </a:t>
            </a:r>
          </a:p>
          <a:p>
            <a:pPr marL="285750" indent="-285750">
              <a:buFont typeface="Wingdings" pitchFamily="2" charset="2"/>
              <a:buChar char="Ø"/>
            </a:pPr>
            <a:endParaRPr lang="en-CA" dirty="0"/>
          </a:p>
          <a:p>
            <a:pPr marL="285750" indent="-285750">
              <a:buFont typeface="Wingdings" pitchFamily="2" charset="2"/>
              <a:buChar char="Ø"/>
            </a:pPr>
            <a:r>
              <a:rPr lang="en-CA" dirty="0" err="1"/>
              <a:t>Fe:P</a:t>
            </a:r>
            <a:r>
              <a:rPr lang="en-CA" dirty="0"/>
              <a:t> values &gt; 15 have a reduced risk of P release </a:t>
            </a:r>
          </a:p>
          <a:p>
            <a:pPr marL="285750" indent="-285750">
              <a:buFont typeface="Wingdings" pitchFamily="2" charset="2"/>
              <a:buChar char="Ø"/>
            </a:pPr>
            <a:endParaRPr lang="en-CA" dirty="0"/>
          </a:p>
          <a:p>
            <a:pPr marL="285750" indent="-285750">
              <a:buFont typeface="Wingdings" pitchFamily="2" charset="2"/>
              <a:buChar char="Ø"/>
            </a:pPr>
            <a:r>
              <a:rPr lang="en-CA" dirty="0"/>
              <a:t>In Heney, the </a:t>
            </a:r>
            <a:r>
              <a:rPr lang="en-CA" dirty="0" err="1"/>
              <a:t>Fe:P</a:t>
            </a:r>
            <a:r>
              <a:rPr lang="en-CA" dirty="0"/>
              <a:t> ratio is &lt; 10 in 2 of 3 samples, </a:t>
            </a:r>
            <a:br>
              <a:rPr lang="en-CA" dirty="0"/>
            </a:br>
            <a:r>
              <a:rPr lang="en-CA" dirty="0"/>
              <a:t>indicating a risk of P release to overlying water. This phenomenon is occurring in Heney.</a:t>
            </a:r>
          </a:p>
          <a:p>
            <a:pPr marL="285750" indent="-285750">
              <a:buFont typeface="Wingdings" pitchFamily="2" charset="2"/>
              <a:buChar char="Ø"/>
            </a:pPr>
            <a:endParaRPr lang="en-CA" dirty="0"/>
          </a:p>
        </p:txBody>
      </p:sp>
      <p:grpSp>
        <p:nvGrpSpPr>
          <p:cNvPr id="4" name="Group 3">
            <a:extLst>
              <a:ext uri="{FF2B5EF4-FFF2-40B4-BE49-F238E27FC236}">
                <a16:creationId xmlns:a16="http://schemas.microsoft.com/office/drawing/2014/main" id="{69B44975-6C86-6459-9EF2-31953F7BCDB6}"/>
              </a:ext>
            </a:extLst>
          </p:cNvPr>
          <p:cNvGrpSpPr/>
          <p:nvPr/>
        </p:nvGrpSpPr>
        <p:grpSpPr>
          <a:xfrm>
            <a:off x="5808689" y="1676009"/>
            <a:ext cx="6136203" cy="4567394"/>
            <a:chOff x="6067813" y="2283107"/>
            <a:chExt cx="5847099" cy="4286010"/>
          </a:xfrm>
        </p:grpSpPr>
        <p:pic>
          <p:nvPicPr>
            <p:cNvPr id="5" name="Picture 4">
              <a:extLst>
                <a:ext uri="{FF2B5EF4-FFF2-40B4-BE49-F238E27FC236}">
                  <a16:creationId xmlns:a16="http://schemas.microsoft.com/office/drawing/2014/main" id="{D79AD738-1869-2A7E-8594-79C0B8916E3F}"/>
                </a:ext>
              </a:extLst>
            </p:cNvPr>
            <p:cNvPicPr>
              <a:picLocks noChangeAspect="1"/>
            </p:cNvPicPr>
            <p:nvPr/>
          </p:nvPicPr>
          <p:blipFill>
            <a:blip r:embed="rId2"/>
            <a:stretch>
              <a:fillRect/>
            </a:stretch>
          </p:blipFill>
          <p:spPr>
            <a:xfrm>
              <a:off x="6067813" y="2283107"/>
              <a:ext cx="5847099" cy="4286010"/>
            </a:xfrm>
            <a:prstGeom prst="rect">
              <a:avLst/>
            </a:prstGeom>
          </p:spPr>
        </p:pic>
        <p:cxnSp>
          <p:nvCxnSpPr>
            <p:cNvPr id="8" name="Straight Connector 7">
              <a:extLst>
                <a:ext uri="{FF2B5EF4-FFF2-40B4-BE49-F238E27FC236}">
                  <a16:creationId xmlns:a16="http://schemas.microsoft.com/office/drawing/2014/main" id="{A14DED6E-A86B-3338-F0EE-6CA4BD85AC54}"/>
                </a:ext>
              </a:extLst>
            </p:cNvPr>
            <p:cNvCxnSpPr/>
            <p:nvPr/>
          </p:nvCxnSpPr>
          <p:spPr bwMode="auto">
            <a:xfrm>
              <a:off x="6818811" y="4122190"/>
              <a:ext cx="4450080" cy="0"/>
            </a:xfrm>
            <a:prstGeom prst="line">
              <a:avLst/>
            </a:prstGeom>
            <a:solidFill>
              <a:srgbClr val="00B8FF"/>
            </a:solidFill>
            <a:ln w="222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805920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63416" y="1980413"/>
            <a:ext cx="4264412" cy="2837772"/>
          </a:xfrm>
          <a:prstGeom prst="rect">
            <a:avLst/>
          </a:prstGeom>
          <a:noFill/>
          <a:ln w="9525">
            <a:noFill/>
            <a:miter lim="800000"/>
            <a:headEnd/>
            <a:tailEnd/>
          </a:ln>
          <a:effectLst/>
        </p:spPr>
      </p:pic>
      <p:sp>
        <p:nvSpPr>
          <p:cNvPr id="3" name="TextBox 2"/>
          <p:cNvSpPr txBox="1"/>
          <p:nvPr/>
        </p:nvSpPr>
        <p:spPr>
          <a:xfrm>
            <a:off x="1684940" y="252626"/>
            <a:ext cx="11415252" cy="521681"/>
          </a:xfrm>
          <a:prstGeom prst="rect">
            <a:avLst/>
          </a:prstGeom>
          <a:noFill/>
        </p:spPr>
        <p:txBody>
          <a:bodyPr wrap="square" rtlCol="0">
            <a:spAutoFit/>
          </a:bodyPr>
          <a:lstStyle/>
          <a:p>
            <a:pPr defTabSz="447675" fontAlgn="base" hangingPunct="0">
              <a:lnSpc>
                <a:spcPct val="93000"/>
              </a:lnSpc>
              <a:spcBef>
                <a:spcPct val="0"/>
              </a:spcBef>
              <a:spcAft>
                <a:spcPct val="0"/>
              </a:spcAft>
              <a:buClr>
                <a:srgbClr val="000000"/>
              </a:buClr>
              <a:buSzPct val="100000"/>
            </a:pPr>
            <a:r>
              <a:rPr lang="en-US" sz="3000" b="1" dirty="0">
                <a:solidFill>
                  <a:srgbClr val="000000"/>
                </a:solidFill>
                <a:cs typeface="Arial" panose="020B0604020202020204" pitchFamily="34" charset="0"/>
              </a:rPr>
              <a:t>Phosphate Production per Residence (estimated)</a:t>
            </a:r>
          </a:p>
        </p:txBody>
      </p:sp>
      <p:sp>
        <p:nvSpPr>
          <p:cNvPr id="5" name="TextBox 4">
            <a:extLst>
              <a:ext uri="{FF2B5EF4-FFF2-40B4-BE49-F238E27FC236}">
                <a16:creationId xmlns:a16="http://schemas.microsoft.com/office/drawing/2014/main" id="{3A28D2C6-DB78-43A5-A2BF-3F1526486182}"/>
              </a:ext>
            </a:extLst>
          </p:cNvPr>
          <p:cNvSpPr txBox="1"/>
          <p:nvPr/>
        </p:nvSpPr>
        <p:spPr>
          <a:xfrm>
            <a:off x="5257800" y="1565825"/>
            <a:ext cx="6570784" cy="5123582"/>
          </a:xfrm>
          <a:prstGeom prst="rect">
            <a:avLst/>
          </a:prstGeom>
          <a:noFill/>
        </p:spPr>
        <p:txBody>
          <a:bodyPr wrap="square" rtlCol="0">
            <a:spAutoFit/>
          </a:bodyPr>
          <a:lstStyle/>
          <a:p>
            <a:pPr defTabSz="447675" fontAlgn="base" hangingPunct="0">
              <a:lnSpc>
                <a:spcPct val="93000"/>
              </a:lnSpc>
              <a:spcBef>
                <a:spcPct val="0"/>
              </a:spcBef>
              <a:spcAft>
                <a:spcPct val="0"/>
              </a:spcAft>
              <a:buClr>
                <a:srgbClr val="000000"/>
              </a:buClr>
              <a:buSzPct val="100000"/>
            </a:pPr>
            <a:r>
              <a:rPr lang="en-CA" sz="2400" dirty="0">
                <a:solidFill>
                  <a:srgbClr val="000000"/>
                </a:solidFill>
              </a:rPr>
              <a:t>The calculation below estimates the amount of phosphate a ‘typical’ lake residence introduces</a:t>
            </a:r>
          </a:p>
          <a:p>
            <a:pPr defTabSz="447675" fontAlgn="base" hangingPunct="0">
              <a:lnSpc>
                <a:spcPct val="93000"/>
              </a:lnSpc>
              <a:spcBef>
                <a:spcPct val="0"/>
              </a:spcBef>
              <a:spcAft>
                <a:spcPct val="0"/>
              </a:spcAft>
              <a:buClr>
                <a:srgbClr val="000000"/>
              </a:buClr>
              <a:buSzPct val="100000"/>
            </a:pPr>
            <a:r>
              <a:rPr lang="en-CA" sz="2400" dirty="0">
                <a:solidFill>
                  <a:srgbClr val="000000"/>
                </a:solidFill>
              </a:rPr>
              <a:t>into the lake each year</a:t>
            </a:r>
          </a:p>
          <a:p>
            <a:pPr defTabSz="447675" fontAlgn="base" hangingPunct="0">
              <a:lnSpc>
                <a:spcPct val="93000"/>
              </a:lnSpc>
              <a:spcBef>
                <a:spcPct val="0"/>
              </a:spcBef>
              <a:spcAft>
                <a:spcPct val="0"/>
              </a:spcAft>
              <a:buClr>
                <a:srgbClr val="000000"/>
              </a:buClr>
              <a:buSzPct val="100000"/>
            </a:pPr>
            <a:endParaRPr lang="en-CA" sz="2400" dirty="0">
              <a:solidFill>
                <a:srgbClr val="000000"/>
              </a:solidFill>
            </a:endParaRPr>
          </a:p>
          <a:p>
            <a:pPr marL="342900" indent="-342900" defTabSz="447675" fontAlgn="base" hangingPunct="0">
              <a:spcBef>
                <a:spcPct val="0"/>
              </a:spcBef>
              <a:spcAft>
                <a:spcPct val="0"/>
              </a:spcAft>
              <a:buClr>
                <a:srgbClr val="000000"/>
              </a:buClr>
              <a:buSzPct val="100000"/>
              <a:buFont typeface="Wingdings" pitchFamily="2" charset="2"/>
              <a:buChar char="Ø"/>
            </a:pPr>
            <a:r>
              <a:rPr lang="en-CA" sz="2400" dirty="0">
                <a:solidFill>
                  <a:srgbClr val="000000"/>
                </a:solidFill>
              </a:rPr>
              <a:t>3 grams per person per day (on average)</a:t>
            </a:r>
          </a:p>
          <a:p>
            <a:pPr marL="342900" indent="-342900" defTabSz="447675" fontAlgn="base" hangingPunct="0">
              <a:spcBef>
                <a:spcPct val="0"/>
              </a:spcBef>
              <a:spcAft>
                <a:spcPct val="0"/>
              </a:spcAft>
              <a:buClr>
                <a:srgbClr val="000000"/>
              </a:buClr>
              <a:buSzPct val="100000"/>
              <a:buFont typeface="Wingdings" pitchFamily="2" charset="2"/>
              <a:buChar char="Ø"/>
            </a:pPr>
            <a:r>
              <a:rPr lang="en-CA" sz="2400" dirty="0">
                <a:solidFill>
                  <a:srgbClr val="000000"/>
                </a:solidFill>
              </a:rPr>
              <a:t>X family of 4</a:t>
            </a:r>
          </a:p>
          <a:p>
            <a:pPr marL="342900" indent="-342900" defTabSz="447675" fontAlgn="base" hangingPunct="0">
              <a:spcBef>
                <a:spcPct val="0"/>
              </a:spcBef>
              <a:spcAft>
                <a:spcPct val="0"/>
              </a:spcAft>
              <a:buClr>
                <a:srgbClr val="000000"/>
              </a:buClr>
              <a:buSzPct val="100000"/>
              <a:buFont typeface="Wingdings" pitchFamily="2" charset="2"/>
              <a:buChar char="Ø"/>
            </a:pPr>
            <a:r>
              <a:rPr lang="en-CA" sz="2400" dirty="0">
                <a:solidFill>
                  <a:srgbClr val="000000"/>
                </a:solidFill>
              </a:rPr>
              <a:t>X 100 days/year (weekends)</a:t>
            </a:r>
          </a:p>
          <a:p>
            <a:pPr marL="342900" indent="-342900" defTabSz="447675" fontAlgn="base" hangingPunct="0">
              <a:spcBef>
                <a:spcPct val="0"/>
              </a:spcBef>
              <a:spcAft>
                <a:spcPct val="0"/>
              </a:spcAft>
              <a:buClr>
                <a:srgbClr val="000000"/>
              </a:buClr>
              <a:buSzPct val="100000"/>
              <a:buFont typeface="Wingdings" pitchFamily="2" charset="2"/>
              <a:buChar char="Ø"/>
            </a:pPr>
            <a:r>
              <a:rPr lang="en-CA" sz="2400" dirty="0">
                <a:solidFill>
                  <a:srgbClr val="000000"/>
                </a:solidFill>
              </a:rPr>
              <a:t>= 1.2 kg phosphate/year/family</a:t>
            </a:r>
          </a:p>
          <a:p>
            <a:pPr marL="342900" indent="-342900" defTabSz="447675" fontAlgn="base" hangingPunct="0">
              <a:spcBef>
                <a:spcPct val="0"/>
              </a:spcBef>
              <a:spcAft>
                <a:spcPct val="0"/>
              </a:spcAft>
              <a:buClr>
                <a:srgbClr val="000000"/>
              </a:buClr>
              <a:buSzPct val="100000"/>
              <a:buFont typeface="Wingdings" pitchFamily="2" charset="2"/>
              <a:buChar char="Ø"/>
            </a:pPr>
            <a:r>
              <a:rPr lang="en-CA" sz="2800" dirty="0">
                <a:solidFill>
                  <a:srgbClr val="000000"/>
                </a:solidFill>
              </a:rPr>
              <a:t>X 375 chalets on lac Heney …</a:t>
            </a:r>
          </a:p>
          <a:p>
            <a:pPr marL="342900" indent="-342900" defTabSz="447675" fontAlgn="base" hangingPunct="0">
              <a:spcBef>
                <a:spcPct val="0"/>
              </a:spcBef>
              <a:spcAft>
                <a:spcPct val="0"/>
              </a:spcAft>
              <a:buClr>
                <a:srgbClr val="000000"/>
              </a:buClr>
              <a:buSzPct val="100000"/>
              <a:buFont typeface="Wingdings" pitchFamily="2" charset="2"/>
              <a:buChar char="Ø"/>
            </a:pPr>
            <a:endParaRPr lang="en-CA" sz="2400" dirty="0">
              <a:solidFill>
                <a:srgbClr val="FFFFFF"/>
              </a:solidFill>
            </a:endParaRPr>
          </a:p>
          <a:p>
            <a:pPr marL="457200" indent="-457200" defTabSz="447675" fontAlgn="base" hangingPunct="0">
              <a:spcBef>
                <a:spcPct val="0"/>
              </a:spcBef>
              <a:spcAft>
                <a:spcPct val="0"/>
              </a:spcAft>
              <a:buClr>
                <a:srgbClr val="000000"/>
              </a:buClr>
              <a:buSzPct val="100000"/>
              <a:buFont typeface="Wingdings" pitchFamily="2" charset="2"/>
              <a:buChar char="Ø"/>
            </a:pPr>
            <a:r>
              <a:rPr lang="en-CA" sz="3200" i="1" dirty="0">
                <a:solidFill>
                  <a:srgbClr val="FF0000"/>
                </a:solidFill>
              </a:rPr>
              <a:t>=  450 Kg/year </a:t>
            </a:r>
          </a:p>
          <a:p>
            <a:pPr defTabSz="447675" fontAlgn="base" hangingPunct="0">
              <a:lnSpc>
                <a:spcPct val="93000"/>
              </a:lnSpc>
              <a:spcBef>
                <a:spcPct val="0"/>
              </a:spcBef>
              <a:spcAft>
                <a:spcPct val="0"/>
              </a:spcAft>
              <a:buClr>
                <a:srgbClr val="000000"/>
              </a:buClr>
              <a:buSzPct val="100000"/>
            </a:pPr>
            <a:endParaRPr lang="en-CA" sz="1000" i="1" dirty="0">
              <a:solidFill>
                <a:srgbClr val="FF0000"/>
              </a:solidFill>
            </a:endParaRPr>
          </a:p>
          <a:p>
            <a:pPr defTabSz="447675" fontAlgn="base" hangingPunct="0">
              <a:lnSpc>
                <a:spcPct val="93000"/>
              </a:lnSpc>
              <a:spcBef>
                <a:spcPct val="0"/>
              </a:spcBef>
              <a:spcAft>
                <a:spcPct val="0"/>
              </a:spcAft>
              <a:buClr>
                <a:srgbClr val="000000"/>
              </a:buClr>
              <a:buSzPct val="100000"/>
            </a:pPr>
            <a:r>
              <a:rPr lang="en-CA" sz="3200" i="1" dirty="0">
                <a:solidFill>
                  <a:srgbClr val="FF0000"/>
                </a:solidFill>
              </a:rPr>
              <a:t>We need to be vigilant!</a:t>
            </a:r>
          </a:p>
          <a:p>
            <a:pPr defTabSz="447675" fontAlgn="base" hangingPunct="0">
              <a:lnSpc>
                <a:spcPct val="93000"/>
              </a:lnSpc>
              <a:spcBef>
                <a:spcPct val="0"/>
              </a:spcBef>
              <a:spcAft>
                <a:spcPct val="0"/>
              </a:spcAft>
              <a:buClr>
                <a:srgbClr val="000000"/>
              </a:buClr>
              <a:buSzPct val="100000"/>
            </a:pPr>
            <a:endParaRPr lang="en-US" sz="2000" dirty="0">
              <a:solidFill>
                <a:srgbClr val="FFFFFF"/>
              </a:solidFill>
            </a:endParaRPr>
          </a:p>
        </p:txBody>
      </p:sp>
    </p:spTree>
    <p:extLst>
      <p:ext uri="{BB962C8B-B14F-4D97-AF65-F5344CB8AC3E}">
        <p14:creationId xmlns:p14="http://schemas.microsoft.com/office/powerpoint/2010/main" val="95339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SP-L.jpeg"/>
          <p:cNvPicPr>
            <a:picLocks noChangeAspect="1"/>
          </p:cNvPicPr>
          <p:nvPr/>
        </p:nvPicPr>
        <p:blipFill>
          <a:blip r:embed="rId2"/>
          <a:stretch>
            <a:fillRect/>
          </a:stretch>
        </p:blipFill>
        <p:spPr>
          <a:xfrm>
            <a:off x="2822552" y="3255051"/>
            <a:ext cx="3099382" cy="3099382"/>
          </a:xfrm>
          <a:prstGeom prst="rect">
            <a:avLst/>
          </a:prstGeom>
        </p:spPr>
      </p:pic>
      <p:pic>
        <p:nvPicPr>
          <p:cNvPr id="5" name="Picture 4" descr="images soaps.jpg"/>
          <p:cNvPicPr>
            <a:picLocks noChangeAspect="1"/>
          </p:cNvPicPr>
          <p:nvPr/>
        </p:nvPicPr>
        <p:blipFill>
          <a:blip r:embed="rId3"/>
          <a:stretch>
            <a:fillRect/>
          </a:stretch>
        </p:blipFill>
        <p:spPr>
          <a:xfrm>
            <a:off x="2090285" y="1064871"/>
            <a:ext cx="2258202" cy="2065383"/>
          </a:xfrm>
          <a:prstGeom prst="rect">
            <a:avLst/>
          </a:prstGeom>
        </p:spPr>
      </p:pic>
      <p:sp>
        <p:nvSpPr>
          <p:cNvPr id="7" name="TextBox 6"/>
          <p:cNvSpPr txBox="1"/>
          <p:nvPr/>
        </p:nvSpPr>
        <p:spPr>
          <a:xfrm>
            <a:off x="6015594" y="1760287"/>
            <a:ext cx="5939341" cy="4753609"/>
          </a:xfrm>
          <a:prstGeom prst="rect">
            <a:avLst/>
          </a:prstGeom>
          <a:noFill/>
        </p:spPr>
        <p:txBody>
          <a:bodyPr wrap="square" rtlCol="0">
            <a:spAutoFit/>
          </a:bodyPr>
          <a:lstStyle/>
          <a:p>
            <a:pPr marL="342900" indent="-342900" defTabSz="447675" fontAlgn="base" hangingPunct="0">
              <a:lnSpc>
                <a:spcPct val="150000"/>
              </a:lnSpc>
              <a:spcBef>
                <a:spcPct val="0"/>
              </a:spcBef>
              <a:spcAft>
                <a:spcPct val="0"/>
              </a:spcAft>
              <a:buClr>
                <a:srgbClr val="000000"/>
              </a:buClr>
              <a:buSzPct val="100000"/>
              <a:buFont typeface="Wingdings" pitchFamily="2" charset="2"/>
              <a:buChar char="Ø"/>
            </a:pPr>
            <a:r>
              <a:rPr lang="fr-CA" sz="2000" dirty="0">
                <a:cs typeface="Arial" panose="020B0604020202020204" pitchFamily="34" charset="0"/>
              </a:rPr>
              <a:t> </a:t>
            </a:r>
            <a:r>
              <a:rPr lang="en-CA" sz="2000" dirty="0">
                <a:cs typeface="Arial" panose="020B0604020202020204" pitchFamily="34" charset="0"/>
              </a:rPr>
              <a:t>Certain garden and grass fertilizers</a:t>
            </a:r>
          </a:p>
          <a:p>
            <a:pPr marL="342900" indent="-342900" defTabSz="447675" fontAlgn="base" hangingPunct="0">
              <a:lnSpc>
                <a:spcPct val="150000"/>
              </a:lnSpc>
              <a:spcBef>
                <a:spcPct val="0"/>
              </a:spcBef>
              <a:spcAft>
                <a:spcPct val="0"/>
              </a:spcAft>
              <a:buClr>
                <a:srgbClr val="000000"/>
              </a:buClr>
              <a:buSzPct val="100000"/>
              <a:buFont typeface="Wingdings" pitchFamily="2" charset="2"/>
              <a:buChar char="Ø"/>
            </a:pPr>
            <a:r>
              <a:rPr lang="en-CA" sz="2000" dirty="0">
                <a:solidFill>
                  <a:srgbClr val="FFFFFF">
                    <a:lumMod val="50000"/>
                  </a:srgbClr>
                </a:solidFill>
                <a:cs typeface="Arial" panose="020B0604020202020204" pitchFamily="34" charset="0"/>
              </a:rPr>
              <a:t> </a:t>
            </a:r>
            <a:r>
              <a:rPr lang="en-CA" sz="2000" dirty="0">
                <a:cs typeface="Arial" panose="020B0604020202020204" pitchFamily="34" charset="0"/>
              </a:rPr>
              <a:t>Certain domestic cleaning agents</a:t>
            </a:r>
          </a:p>
          <a:p>
            <a:pPr marL="342900" indent="-342900" defTabSz="447675" fontAlgn="base" hangingPunct="0">
              <a:lnSpc>
                <a:spcPct val="150000"/>
              </a:lnSpc>
              <a:spcBef>
                <a:spcPct val="0"/>
              </a:spcBef>
              <a:spcAft>
                <a:spcPct val="0"/>
              </a:spcAft>
              <a:buClr>
                <a:srgbClr val="000000"/>
              </a:buClr>
              <a:buSzPct val="100000"/>
              <a:buFont typeface="Wingdings" pitchFamily="2" charset="2"/>
              <a:buChar char="Ø"/>
            </a:pPr>
            <a:r>
              <a:rPr lang="en-CA" sz="2000" dirty="0">
                <a:cs typeface="Arial" panose="020B0604020202020204" pitchFamily="34" charset="0"/>
              </a:rPr>
              <a:t>(TSP/Tri-Sodium Phosphate)</a:t>
            </a:r>
          </a:p>
          <a:p>
            <a:pPr marL="800100" lvl="1" indent="-342900" defTabSz="447675" fontAlgn="base" hangingPunct="0">
              <a:lnSpc>
                <a:spcPct val="150000"/>
              </a:lnSpc>
              <a:spcBef>
                <a:spcPct val="0"/>
              </a:spcBef>
              <a:spcAft>
                <a:spcPct val="0"/>
              </a:spcAft>
              <a:buClr>
                <a:srgbClr val="000000"/>
              </a:buClr>
              <a:buSzPct val="100000"/>
              <a:buFont typeface="Wingdings" pitchFamily="2" charset="2"/>
              <a:buChar char="Ø"/>
            </a:pPr>
            <a:r>
              <a:rPr lang="en-CA" sz="1600" dirty="0"/>
              <a:t>TSP is found in some cleaning agents, lubricants, food additives and other household products. TSP has declined owing to ecological problems with the damage to lakes and rivers through eutrophication.</a:t>
            </a:r>
          </a:p>
          <a:p>
            <a:pPr marL="342900" indent="-342900" defTabSz="447675" fontAlgn="base" hangingPunct="0">
              <a:lnSpc>
                <a:spcPct val="150000"/>
              </a:lnSpc>
              <a:spcBef>
                <a:spcPct val="0"/>
              </a:spcBef>
              <a:spcAft>
                <a:spcPct val="0"/>
              </a:spcAft>
              <a:buClr>
                <a:srgbClr val="000000"/>
              </a:buClr>
              <a:buSzPct val="100000"/>
              <a:buFont typeface="Wingdings" pitchFamily="2" charset="2"/>
              <a:buChar char="Ø"/>
            </a:pPr>
            <a:r>
              <a:rPr lang="en-CA" sz="2000" dirty="0">
                <a:cs typeface="Arial" panose="020B0604020202020204" pitchFamily="34" charset="0"/>
              </a:rPr>
              <a:t> Septic system discharge</a:t>
            </a:r>
          </a:p>
          <a:p>
            <a:pPr marL="342900" indent="-342900" defTabSz="447675" fontAlgn="base" hangingPunct="0">
              <a:lnSpc>
                <a:spcPct val="150000"/>
              </a:lnSpc>
              <a:spcBef>
                <a:spcPct val="0"/>
              </a:spcBef>
              <a:spcAft>
                <a:spcPct val="0"/>
              </a:spcAft>
              <a:buClr>
                <a:srgbClr val="000000"/>
              </a:buClr>
              <a:buSzPct val="100000"/>
              <a:buFont typeface="Wingdings" pitchFamily="2" charset="2"/>
              <a:buChar char="Ø"/>
            </a:pPr>
            <a:r>
              <a:rPr lang="en-CA" sz="2000" dirty="0">
                <a:cs typeface="Arial" panose="020B0604020202020204" pitchFamily="34" charset="0"/>
              </a:rPr>
              <a:t> Human and animal waste</a:t>
            </a:r>
          </a:p>
          <a:p>
            <a:pPr marL="342900" indent="-342900" defTabSz="447675" fontAlgn="base" hangingPunct="0">
              <a:lnSpc>
                <a:spcPct val="150000"/>
              </a:lnSpc>
              <a:spcBef>
                <a:spcPct val="0"/>
              </a:spcBef>
              <a:spcAft>
                <a:spcPct val="0"/>
              </a:spcAft>
              <a:buClr>
                <a:srgbClr val="000000"/>
              </a:buClr>
              <a:buSzPct val="100000"/>
              <a:buFont typeface="Wingdings" pitchFamily="2" charset="2"/>
              <a:buChar char="Ø"/>
            </a:pPr>
            <a:r>
              <a:rPr lang="en-CA" sz="2000" dirty="0">
                <a:cs typeface="Arial" panose="020B0604020202020204" pitchFamily="34" charset="0"/>
              </a:rPr>
              <a:t> Ashes from outdoor fires (runoff) and from fireplaces. </a:t>
            </a:r>
            <a:endParaRPr lang="en-CA" sz="2000" dirty="0">
              <a:solidFill>
                <a:srgbClr val="FFFFFF">
                  <a:lumMod val="50000"/>
                </a:srgbClr>
              </a:solidFill>
            </a:endParaRPr>
          </a:p>
        </p:txBody>
      </p:sp>
      <p:sp>
        <p:nvSpPr>
          <p:cNvPr id="8" name="TextBox 7"/>
          <p:cNvSpPr txBox="1"/>
          <p:nvPr/>
        </p:nvSpPr>
        <p:spPr>
          <a:xfrm>
            <a:off x="1670114" y="261041"/>
            <a:ext cx="6440558" cy="521681"/>
          </a:xfrm>
          <a:prstGeom prst="rect">
            <a:avLst/>
          </a:prstGeom>
          <a:noFill/>
        </p:spPr>
        <p:txBody>
          <a:bodyPr wrap="square" rtlCol="0">
            <a:spAutoFit/>
          </a:bodyPr>
          <a:lstStyle/>
          <a:p>
            <a:pPr defTabSz="447675" fontAlgn="base" hangingPunct="0">
              <a:lnSpc>
                <a:spcPct val="93000"/>
              </a:lnSpc>
              <a:spcBef>
                <a:spcPct val="0"/>
              </a:spcBef>
              <a:spcAft>
                <a:spcPct val="0"/>
              </a:spcAft>
              <a:buClr>
                <a:srgbClr val="000000"/>
              </a:buClr>
              <a:buSzPct val="100000"/>
            </a:pPr>
            <a:r>
              <a:rPr lang="en-US" sz="3000" b="1" dirty="0">
                <a:solidFill>
                  <a:srgbClr val="000000"/>
                </a:solidFill>
                <a:cs typeface="Arial" panose="020B0604020202020204" pitchFamily="34" charset="0"/>
              </a:rPr>
              <a:t>Phosphate Sources</a:t>
            </a:r>
          </a:p>
        </p:txBody>
      </p:sp>
      <p:grpSp>
        <p:nvGrpSpPr>
          <p:cNvPr id="13" name="Group 12">
            <a:extLst>
              <a:ext uri="{FF2B5EF4-FFF2-40B4-BE49-F238E27FC236}">
                <a16:creationId xmlns:a16="http://schemas.microsoft.com/office/drawing/2014/main" id="{B19E0FE5-E9C0-455B-8026-6EA0DA716F31}"/>
              </a:ext>
            </a:extLst>
          </p:cNvPr>
          <p:cNvGrpSpPr/>
          <p:nvPr/>
        </p:nvGrpSpPr>
        <p:grpSpPr>
          <a:xfrm>
            <a:off x="139629" y="3177915"/>
            <a:ext cx="3262693" cy="3333807"/>
            <a:chOff x="237065" y="2792979"/>
            <a:chExt cx="3598304" cy="3696980"/>
          </a:xfrm>
        </p:grpSpPr>
        <p:grpSp>
          <p:nvGrpSpPr>
            <p:cNvPr id="11" name="Group 10">
              <a:extLst>
                <a:ext uri="{FF2B5EF4-FFF2-40B4-BE49-F238E27FC236}">
                  <a16:creationId xmlns:a16="http://schemas.microsoft.com/office/drawing/2014/main" id="{E3333C42-B23C-4C40-8FC9-A7451A3EB31F}"/>
                </a:ext>
              </a:extLst>
            </p:cNvPr>
            <p:cNvGrpSpPr/>
            <p:nvPr/>
          </p:nvGrpSpPr>
          <p:grpSpPr>
            <a:xfrm>
              <a:off x="237065" y="2792979"/>
              <a:ext cx="3598304" cy="3696980"/>
              <a:chOff x="237065" y="2792979"/>
              <a:chExt cx="3598304" cy="3696980"/>
            </a:xfrm>
          </p:grpSpPr>
          <p:sp>
            <p:nvSpPr>
              <p:cNvPr id="2" name="TextBox 1">
                <a:extLst>
                  <a:ext uri="{FF2B5EF4-FFF2-40B4-BE49-F238E27FC236}">
                    <a16:creationId xmlns:a16="http://schemas.microsoft.com/office/drawing/2014/main" id="{7E6E9F77-598E-46DE-BD86-825124AD1289}"/>
                  </a:ext>
                </a:extLst>
              </p:cNvPr>
              <p:cNvSpPr txBox="1"/>
              <p:nvPr/>
            </p:nvSpPr>
            <p:spPr>
              <a:xfrm>
                <a:off x="270942" y="5909741"/>
                <a:ext cx="3564427" cy="580218"/>
              </a:xfrm>
              <a:prstGeom prst="rect">
                <a:avLst/>
              </a:prstGeom>
              <a:noFill/>
            </p:spPr>
            <p:txBody>
              <a:bodyPr wrap="none" rtlCol="0">
                <a:spAutoFit/>
              </a:bodyPr>
              <a:lstStyle/>
              <a:p>
                <a:r>
                  <a:rPr lang="en-US" sz="2800" b="1" dirty="0"/>
                  <a:t>10 kg bag ~ 5 Kg of P</a:t>
                </a:r>
              </a:p>
            </p:txBody>
          </p:sp>
          <p:grpSp>
            <p:nvGrpSpPr>
              <p:cNvPr id="10" name="Group 9">
                <a:extLst>
                  <a:ext uri="{FF2B5EF4-FFF2-40B4-BE49-F238E27FC236}">
                    <a16:creationId xmlns:a16="http://schemas.microsoft.com/office/drawing/2014/main" id="{C0851703-0C20-4BFA-BCE1-957B030DB256}"/>
                  </a:ext>
                </a:extLst>
              </p:cNvPr>
              <p:cNvGrpSpPr/>
              <p:nvPr/>
            </p:nvGrpSpPr>
            <p:grpSpPr>
              <a:xfrm>
                <a:off x="237065" y="2792979"/>
                <a:ext cx="2647002" cy="3040047"/>
                <a:chOff x="237065" y="2792979"/>
                <a:chExt cx="2647002" cy="3040047"/>
              </a:xfrm>
            </p:grpSpPr>
            <p:pic>
              <p:nvPicPr>
                <p:cNvPr id="6" name="Picture 5" descr="images fertilizer.jpg"/>
                <p:cNvPicPr>
                  <a:picLocks noChangeAspect="1"/>
                </p:cNvPicPr>
                <p:nvPr/>
              </p:nvPicPr>
              <p:blipFill>
                <a:blip r:embed="rId4"/>
                <a:stretch>
                  <a:fillRect/>
                </a:stretch>
              </p:blipFill>
              <p:spPr>
                <a:xfrm>
                  <a:off x="237065" y="2792979"/>
                  <a:ext cx="2647002" cy="3040047"/>
                </a:xfrm>
                <a:prstGeom prst="rect">
                  <a:avLst/>
                </a:prstGeom>
              </p:spPr>
            </p:pic>
            <p:sp>
              <p:nvSpPr>
                <p:cNvPr id="3" name="TextBox 2">
                  <a:extLst>
                    <a:ext uri="{FF2B5EF4-FFF2-40B4-BE49-F238E27FC236}">
                      <a16:creationId xmlns:a16="http://schemas.microsoft.com/office/drawing/2014/main" id="{A9758A7E-673C-4715-8440-026729E0A063}"/>
                    </a:ext>
                  </a:extLst>
                </p:cNvPr>
                <p:cNvSpPr txBox="1"/>
                <p:nvPr/>
              </p:nvSpPr>
              <p:spPr>
                <a:xfrm>
                  <a:off x="955984" y="4195938"/>
                  <a:ext cx="1211800" cy="376421"/>
                </a:xfrm>
                <a:prstGeom prst="rect">
                  <a:avLst/>
                </a:prstGeom>
                <a:solidFill>
                  <a:schemeClr val="bg1"/>
                </a:solidFill>
              </p:spPr>
              <p:txBody>
                <a:bodyPr wrap="none" rtlCol="0">
                  <a:spAutoFit/>
                </a:bodyPr>
                <a:lstStyle/>
                <a:p>
                  <a:r>
                    <a:rPr lang="en-US" sz="1600" b="1" dirty="0"/>
                    <a:t>10-10-10</a:t>
                  </a:r>
                </a:p>
              </p:txBody>
            </p:sp>
          </p:grpSp>
        </p:grpSp>
        <p:sp>
          <p:nvSpPr>
            <p:cNvPr id="12" name="Oval 11">
              <a:extLst>
                <a:ext uri="{FF2B5EF4-FFF2-40B4-BE49-F238E27FC236}">
                  <a16:creationId xmlns:a16="http://schemas.microsoft.com/office/drawing/2014/main" id="{1101D22F-2BA7-437C-9CC0-6FAC0D75BF64}"/>
                </a:ext>
              </a:extLst>
            </p:cNvPr>
            <p:cNvSpPr/>
            <p:nvPr/>
          </p:nvSpPr>
          <p:spPr bwMode="auto">
            <a:xfrm>
              <a:off x="1303865" y="4190501"/>
              <a:ext cx="372534" cy="400110"/>
            </a:xfrm>
            <a:prstGeom prst="ellipse">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solidFill>
                  <a:schemeClr val="bg1"/>
                </a:solidFill>
                <a:effectLst/>
                <a:latin typeface="Arial" charset="0"/>
                <a:ea typeface="MS Gothic" charset="-128"/>
              </a:endParaRPr>
            </a:p>
          </p:txBody>
        </p:sp>
      </p:grpSp>
    </p:spTree>
    <p:extLst>
      <p:ext uri="{BB962C8B-B14F-4D97-AF65-F5344CB8AC3E}">
        <p14:creationId xmlns:p14="http://schemas.microsoft.com/office/powerpoint/2010/main" val="1137602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9509" y="301515"/>
            <a:ext cx="7094823" cy="493084"/>
          </a:xfrm>
          <a:prstGeom prst="rect">
            <a:avLst/>
          </a:prstGeom>
          <a:noFill/>
        </p:spPr>
        <p:txBody>
          <a:bodyPr wrap="square" rtlCol="0">
            <a:spAutoFit/>
          </a:bodyPr>
          <a:lstStyle/>
          <a:p>
            <a:pPr defTabSz="447675" fontAlgn="base" hangingPunct="0">
              <a:lnSpc>
                <a:spcPct val="93000"/>
              </a:lnSpc>
              <a:spcBef>
                <a:spcPct val="0"/>
              </a:spcBef>
              <a:spcAft>
                <a:spcPct val="0"/>
              </a:spcAft>
              <a:buClr>
                <a:srgbClr val="000000"/>
              </a:buClr>
              <a:buSzPct val="100000"/>
            </a:pPr>
            <a:r>
              <a:rPr lang="en-CA" sz="2800" b="1" dirty="0"/>
              <a:t>Phosphates in Lakes </a:t>
            </a:r>
            <a:r>
              <a:rPr lang="fr-CA" sz="2800" b="1" dirty="0"/>
              <a:t>= ALGAE GROWTH</a:t>
            </a:r>
          </a:p>
        </p:txBody>
      </p:sp>
      <p:sp>
        <p:nvSpPr>
          <p:cNvPr id="4" name="TextBox 3">
            <a:extLst>
              <a:ext uri="{FF2B5EF4-FFF2-40B4-BE49-F238E27FC236}">
                <a16:creationId xmlns:a16="http://schemas.microsoft.com/office/drawing/2014/main" id="{5375CFE2-72EF-4E89-851C-45F910190536}"/>
              </a:ext>
            </a:extLst>
          </p:cNvPr>
          <p:cNvSpPr txBox="1"/>
          <p:nvPr/>
        </p:nvSpPr>
        <p:spPr>
          <a:xfrm>
            <a:off x="4435507" y="1425940"/>
            <a:ext cx="7756493" cy="4154984"/>
          </a:xfrm>
          <a:prstGeom prst="rect">
            <a:avLst/>
          </a:prstGeom>
          <a:noFill/>
        </p:spPr>
        <p:txBody>
          <a:bodyPr wrap="square" rtlCol="0">
            <a:spAutoFit/>
          </a:bodyPr>
          <a:lstStyle/>
          <a:p>
            <a:r>
              <a:rPr lang="en-US" dirty="0"/>
              <a:t>Algae may result </a:t>
            </a:r>
            <a:r>
              <a:rPr lang="en-CA" dirty="0"/>
              <a:t>in harmful algal blooms Blue-green algae and cyanobacteria can have severe impacts on human, animal and aquatic health</a:t>
            </a:r>
          </a:p>
          <a:p>
            <a:endParaRPr lang="en-CA" dirty="0"/>
          </a:p>
          <a:p>
            <a:r>
              <a:rPr lang="en-CA" dirty="0"/>
              <a:t>15 years after the FeCI3 treatment in 2007, we continued to see a variety of algae blooms in Lac Heney &amp; Lac Desormeaux in the summers of 2021 and 2022.</a:t>
            </a:r>
          </a:p>
          <a:p>
            <a:endParaRPr lang="en-CA" dirty="0"/>
          </a:p>
          <a:p>
            <a:r>
              <a:rPr lang="en-CA" dirty="0"/>
              <a:t>The Bloom pictured was photographed in July 2022 in Lac Desormeaux</a:t>
            </a:r>
          </a:p>
          <a:p>
            <a:endParaRPr lang="en-CA" dirty="0"/>
          </a:p>
          <a:p>
            <a:r>
              <a:rPr lang="en-US" dirty="0"/>
              <a:t>Health Effects of Contact with Harmful Algae</a:t>
            </a:r>
          </a:p>
          <a:p>
            <a:pPr marL="285750" indent="-285750">
              <a:buFont typeface="Wingdings" pitchFamily="2" charset="2"/>
              <a:buChar char="Ø"/>
            </a:pPr>
            <a:r>
              <a:rPr lang="en-US" dirty="0"/>
              <a:t>skin irritation</a:t>
            </a:r>
          </a:p>
          <a:p>
            <a:pPr marL="285750" indent="-285750">
              <a:buFont typeface="Wingdings" pitchFamily="2" charset="2"/>
              <a:buChar char="Ø"/>
            </a:pPr>
            <a:r>
              <a:rPr lang="en-US" dirty="0"/>
              <a:t>respiratory effects</a:t>
            </a:r>
          </a:p>
          <a:p>
            <a:pPr marL="285750" indent="-285750">
              <a:buFont typeface="Wingdings" pitchFamily="2" charset="2"/>
              <a:buChar char="Ø"/>
            </a:pPr>
            <a:r>
              <a:rPr lang="en-US" dirty="0"/>
              <a:t>gastroenteritis (vomiting, fever, </a:t>
            </a:r>
            <a:r>
              <a:rPr lang="en-CA" dirty="0"/>
              <a:t>diarrhoea</a:t>
            </a:r>
            <a:r>
              <a:rPr lang="en-US" dirty="0"/>
              <a:t>)</a:t>
            </a:r>
          </a:p>
          <a:p>
            <a:pPr marL="285750" indent="-285750">
              <a:buFont typeface="Wingdings" pitchFamily="2" charset="2"/>
              <a:buChar char="Ø"/>
            </a:pPr>
            <a:r>
              <a:rPr lang="en-CA" dirty="0"/>
              <a:t>blue-green algae can produce toxins fatal to animals, and have been connected to dog deaths and fish kills</a:t>
            </a:r>
            <a:endParaRPr lang="en-US" dirty="0"/>
          </a:p>
          <a:p>
            <a:pPr marL="285750" indent="-285750">
              <a:buFontTx/>
              <a:buChar char="-"/>
            </a:pPr>
            <a:endParaRPr lang="en-US" sz="1200" dirty="0"/>
          </a:p>
        </p:txBody>
      </p:sp>
      <p:pic>
        <p:nvPicPr>
          <p:cNvPr id="5" name="Picture 4">
            <a:extLst>
              <a:ext uri="{FF2B5EF4-FFF2-40B4-BE49-F238E27FC236}">
                <a16:creationId xmlns:a16="http://schemas.microsoft.com/office/drawing/2014/main" id="{2B5B6AE2-0BCE-A59B-78AF-8F51AB6E89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1869" y="2026272"/>
            <a:ext cx="4802254" cy="3601592"/>
          </a:xfrm>
          <a:prstGeom prst="rect">
            <a:avLst/>
          </a:prstGeom>
          <a:noFill/>
          <a:ln>
            <a:noFill/>
          </a:ln>
        </p:spPr>
      </p:pic>
      <p:sp>
        <p:nvSpPr>
          <p:cNvPr id="7" name="TextBox 6">
            <a:extLst>
              <a:ext uri="{FF2B5EF4-FFF2-40B4-BE49-F238E27FC236}">
                <a16:creationId xmlns:a16="http://schemas.microsoft.com/office/drawing/2014/main" id="{EE1E936A-085F-B1C9-A74A-EEB0F573909F}"/>
              </a:ext>
            </a:extLst>
          </p:cNvPr>
          <p:cNvSpPr txBox="1"/>
          <p:nvPr/>
        </p:nvSpPr>
        <p:spPr>
          <a:xfrm>
            <a:off x="475107" y="6335133"/>
            <a:ext cx="6114422" cy="369332"/>
          </a:xfrm>
          <a:prstGeom prst="rect">
            <a:avLst/>
          </a:prstGeom>
          <a:noFill/>
        </p:spPr>
        <p:txBody>
          <a:bodyPr wrap="square">
            <a:spAutoFit/>
          </a:bodyPr>
          <a:lstStyle/>
          <a:p>
            <a:r>
              <a:rPr lang="en-CA" b="1" dirty="0">
                <a:latin typeface="Arial Black" panose="020B0A04020102020204" pitchFamily="34" charset="0"/>
              </a:rPr>
              <a:t>July 2022</a:t>
            </a:r>
          </a:p>
        </p:txBody>
      </p:sp>
    </p:spTree>
    <p:extLst>
      <p:ext uri="{BB962C8B-B14F-4D97-AF65-F5344CB8AC3E}">
        <p14:creationId xmlns:p14="http://schemas.microsoft.com/office/powerpoint/2010/main" val="3271259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406799B-CB63-413C-99C4-D1040E9966FF}"/>
              </a:ext>
            </a:extLst>
          </p:cNvPr>
          <p:cNvSpPr txBox="1">
            <a:spLocks/>
          </p:cNvSpPr>
          <p:nvPr/>
        </p:nvSpPr>
        <p:spPr>
          <a:xfrm>
            <a:off x="263347" y="1766359"/>
            <a:ext cx="11843309" cy="4697418"/>
          </a:xfrm>
          <a:prstGeom prst="rect">
            <a:avLst/>
          </a:prstGeom>
        </p:spPr>
        <p:txBody>
          <a:bodyPr>
            <a:normAutofit lnSpcReduction="10000"/>
          </a:bodyPr>
          <a:lstStyle>
            <a:lvl1pPr marL="341313" indent="-341313" algn="l" defTabSz="447675" rtl="0" eaLnBrk="0" fontAlgn="base" hangingPunct="0">
              <a:lnSpc>
                <a:spcPct val="95000"/>
              </a:lnSpc>
              <a:spcBef>
                <a:spcPct val="0"/>
              </a:spcBef>
              <a:spcAft>
                <a:spcPts val="1425"/>
              </a:spcAft>
              <a:buClr>
                <a:srgbClr val="000000"/>
              </a:buClr>
              <a:buSzPct val="100000"/>
              <a:buFont typeface="Times New Roman" pitchFamily="18" charset="0"/>
              <a:defRPr sz="2300">
                <a:solidFill>
                  <a:srgbClr val="000000"/>
                </a:solidFill>
                <a:latin typeface="+mn-lt"/>
                <a:ea typeface="+mn-ea"/>
                <a:cs typeface="+mn-cs"/>
              </a:defRPr>
            </a:lvl1pPr>
            <a:lvl2pPr marL="741363" indent="-284163" algn="l" defTabSz="447675" rtl="0" eaLnBrk="0" fontAlgn="base" hangingPunct="0">
              <a:lnSpc>
                <a:spcPct val="95000"/>
              </a:lnSpc>
              <a:spcBef>
                <a:spcPct val="0"/>
              </a:spcBef>
              <a:spcAft>
                <a:spcPts val="1138"/>
              </a:spcAft>
              <a:buClr>
                <a:srgbClr val="000000"/>
              </a:buClr>
              <a:buSzPct val="100000"/>
              <a:buFont typeface="Times New Roman" pitchFamily="18" charset="0"/>
              <a:defRPr>
                <a:solidFill>
                  <a:srgbClr val="000000"/>
                </a:solidFill>
                <a:latin typeface="+mn-lt"/>
                <a:ea typeface="+mn-ea"/>
              </a:defRPr>
            </a:lvl2pPr>
            <a:lvl3pPr marL="1141413" indent="-227013" algn="l" defTabSz="447675" rtl="0" eaLnBrk="0" fontAlgn="base" hangingPunct="0">
              <a:lnSpc>
                <a:spcPct val="95000"/>
              </a:lnSpc>
              <a:spcBef>
                <a:spcPct val="0"/>
              </a:spcBef>
              <a:spcAft>
                <a:spcPts val="850"/>
              </a:spcAft>
              <a:buClr>
                <a:srgbClr val="000000"/>
              </a:buClr>
              <a:buSzPct val="100000"/>
              <a:buFont typeface="Times New Roman" pitchFamily="18" charset="0"/>
              <a:defRPr sz="1600">
                <a:solidFill>
                  <a:srgbClr val="000000"/>
                </a:solidFill>
                <a:latin typeface="+mn-lt"/>
                <a:ea typeface="+mn-ea"/>
              </a:defRPr>
            </a:lvl3pPr>
            <a:lvl4pPr marL="1598613" indent="-227013" algn="l" defTabSz="447675" rtl="0" eaLnBrk="0" fontAlgn="base" hangingPunct="0">
              <a:lnSpc>
                <a:spcPct val="95000"/>
              </a:lnSpc>
              <a:spcBef>
                <a:spcPct val="0"/>
              </a:spcBef>
              <a:spcAft>
                <a:spcPts val="575"/>
              </a:spcAft>
              <a:buClr>
                <a:srgbClr val="000000"/>
              </a:buClr>
              <a:buSzPct val="100000"/>
              <a:buFont typeface="Times New Roman" pitchFamily="18" charset="0"/>
              <a:defRPr sz="1600">
                <a:solidFill>
                  <a:srgbClr val="000000"/>
                </a:solidFill>
                <a:latin typeface="+mn-lt"/>
                <a:ea typeface="+mn-ea"/>
              </a:defRPr>
            </a:lvl4pPr>
            <a:lvl5pPr marL="2055813" indent="-227013" algn="l" defTabSz="447675" rtl="0" eaLnBrk="0" fontAlgn="base" hangingPunct="0">
              <a:lnSpc>
                <a:spcPct val="95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5pPr>
            <a:lvl6pPr marL="2514104" indent="-228555" algn="l" defTabSz="449175" rtl="0" eaLnBrk="0" fontAlgn="base" hangingPunct="0">
              <a:lnSpc>
                <a:spcPct val="95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213" indent="-228555" algn="l" defTabSz="449175" rtl="0" eaLnBrk="0" fontAlgn="base" hangingPunct="0">
              <a:lnSpc>
                <a:spcPct val="95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8324" indent="-228555" algn="l" defTabSz="449175" rtl="0" eaLnBrk="0" fontAlgn="base" hangingPunct="0">
              <a:lnSpc>
                <a:spcPct val="95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5433" indent="-228555" algn="l" defTabSz="449175" rtl="0" eaLnBrk="0" fontAlgn="base" hangingPunct="0">
              <a:lnSpc>
                <a:spcPct val="95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914400" lvl="1" indent="-457200">
              <a:buFont typeface="Wingdings" pitchFamily="2" charset="2"/>
              <a:buChar char="Ø"/>
            </a:pPr>
            <a:r>
              <a:rPr lang="en-US" sz="2400" kern="0" dirty="0">
                <a:cs typeface="Arial" panose="020B0604020202020204" pitchFamily="34" charset="0"/>
              </a:rPr>
              <a:t>Ensure septic systems are up to code and operating correctly</a:t>
            </a:r>
          </a:p>
          <a:p>
            <a:pPr marL="914400" lvl="1" indent="-457200">
              <a:buFont typeface="Wingdings" pitchFamily="2" charset="2"/>
              <a:buChar char="Ø"/>
            </a:pPr>
            <a:r>
              <a:rPr lang="en-US" sz="2400" kern="0" dirty="0">
                <a:cs typeface="Arial" panose="020B0604020202020204" pitchFamily="34" charset="0"/>
              </a:rPr>
              <a:t>Reduce water volumes going into septic tanks</a:t>
            </a:r>
          </a:p>
          <a:p>
            <a:pPr marL="914400" lvl="1" indent="-457200">
              <a:buFont typeface="Wingdings" pitchFamily="2" charset="2"/>
              <a:buChar char="Ø"/>
            </a:pPr>
            <a:r>
              <a:rPr lang="en-US" sz="2400" kern="0" dirty="0">
                <a:cs typeface="Arial" panose="020B0604020202020204" pitchFamily="34" charset="0"/>
              </a:rPr>
              <a:t>Revitalize shoreline planting, minimize lawn area</a:t>
            </a:r>
          </a:p>
          <a:p>
            <a:pPr marL="914400" lvl="1" indent="-457200">
              <a:buFont typeface="Wingdings" pitchFamily="2" charset="2"/>
              <a:buChar char="Ø"/>
            </a:pPr>
            <a:r>
              <a:rPr lang="en-US" sz="2400" kern="0" dirty="0">
                <a:cs typeface="Arial" panose="020B0604020202020204" pitchFamily="34" charset="0"/>
              </a:rPr>
              <a:t>No phosphate products (no TSP for deck cleaning, no P fertilizers)</a:t>
            </a:r>
          </a:p>
          <a:p>
            <a:pPr marL="914400" lvl="1" indent="-457200">
              <a:buFont typeface="Wingdings" pitchFamily="2" charset="2"/>
              <a:buChar char="Ø"/>
            </a:pPr>
            <a:r>
              <a:rPr lang="en-US" sz="2400" kern="0" dirty="0">
                <a:cs typeface="Arial" panose="020B0604020202020204" pitchFamily="34" charset="0"/>
              </a:rPr>
              <a:t>Minimize boat wakes, especially when close to shore</a:t>
            </a:r>
          </a:p>
          <a:p>
            <a:pPr marL="1314450" lvl="2" indent="-457200">
              <a:buFont typeface="Wingdings" pitchFamily="2" charset="2"/>
              <a:buChar char="Ø"/>
            </a:pPr>
            <a:r>
              <a:rPr lang="en-CA" dirty="0"/>
              <a:t>Phosphates bind to soil and rocks or sediment and when disturbed by boat wakes, it is released back into the water to be picked up by more plants.</a:t>
            </a:r>
            <a:endParaRPr lang="en-US" sz="2200" kern="0" dirty="0">
              <a:cs typeface="Arial" panose="020B0604020202020204" pitchFamily="34" charset="0"/>
            </a:endParaRPr>
          </a:p>
          <a:p>
            <a:pPr marL="914400" lvl="1" indent="-457200">
              <a:buFont typeface="Wingdings" pitchFamily="2" charset="2"/>
              <a:buChar char="Ø"/>
            </a:pPr>
            <a:r>
              <a:rPr lang="en-US" sz="2400" kern="0" dirty="0">
                <a:cs typeface="Arial" panose="020B0604020202020204" pitchFamily="34" charset="0"/>
              </a:rPr>
              <a:t>If cutting weeds remove them from the lake and place far from the shore. Residual weed cuttings easily propagate and results in more weeds throughout the lake.</a:t>
            </a:r>
          </a:p>
          <a:p>
            <a:pPr marL="914400" lvl="1" indent="-457200">
              <a:buFont typeface="Wingdings" pitchFamily="2" charset="2"/>
              <a:buChar char="Ø"/>
            </a:pPr>
            <a:r>
              <a:rPr lang="en-US" sz="2400" kern="0" dirty="0">
                <a:cs typeface="Arial" panose="020B0604020202020204" pitchFamily="34" charset="0"/>
              </a:rPr>
              <a:t>Keep campfires away from the shoreline and especially rock outcrops. Dispose of fire ash in garbage or see Cottage Life suggestions </a:t>
            </a:r>
          </a:p>
          <a:p>
            <a:pPr marL="914400" lvl="1" indent="-457200">
              <a:buFont typeface="Wingdings" pitchFamily="2" charset="2"/>
              <a:buChar char="Ø"/>
            </a:pPr>
            <a:r>
              <a:rPr lang="en-US" sz="2000" i="1" dirty="0">
                <a:solidFill>
                  <a:srgbClr val="00B0F0"/>
                </a:solidFill>
                <a:hlinkClick r:id="rId3">
                  <a:extLst>
                    <a:ext uri="{A12FA001-AC4F-418D-AE19-62706E023703}">
                      <ahyp:hlinkClr xmlns:ahyp="http://schemas.microsoft.com/office/drawing/2018/hyperlinkcolor" val="tx"/>
                    </a:ext>
                  </a:extLst>
                </a:hlinkClick>
              </a:rPr>
              <a:t>   What is the best way to dispose of ashes from the fireplace? | Cottage Life</a:t>
            </a:r>
            <a:endParaRPr lang="en-US" sz="2400" kern="0" dirty="0">
              <a:solidFill>
                <a:srgbClr val="00B0F0"/>
              </a:solidFill>
              <a:cs typeface="Arial" panose="020B0604020202020204" pitchFamily="34" charset="0"/>
            </a:endParaRPr>
          </a:p>
        </p:txBody>
      </p:sp>
      <p:sp>
        <p:nvSpPr>
          <p:cNvPr id="3" name="TextBox 2">
            <a:extLst>
              <a:ext uri="{FF2B5EF4-FFF2-40B4-BE49-F238E27FC236}">
                <a16:creationId xmlns:a16="http://schemas.microsoft.com/office/drawing/2014/main" id="{CA7DFFA4-2CDD-471E-9C98-FF741AF50D1C}"/>
              </a:ext>
            </a:extLst>
          </p:cNvPr>
          <p:cNvSpPr txBox="1"/>
          <p:nvPr/>
        </p:nvSpPr>
        <p:spPr>
          <a:xfrm>
            <a:off x="1676420" y="260696"/>
            <a:ext cx="7260963" cy="553998"/>
          </a:xfrm>
          <a:prstGeom prst="rect">
            <a:avLst/>
          </a:prstGeom>
          <a:noFill/>
        </p:spPr>
        <p:txBody>
          <a:bodyPr wrap="square" rtlCol="0">
            <a:spAutoFit/>
          </a:bodyPr>
          <a:lstStyle/>
          <a:p>
            <a:r>
              <a:rPr lang="en-US" sz="3000" b="1" kern="0" dirty="0">
                <a:cs typeface="Arial" panose="020B0604020202020204" pitchFamily="34" charset="0"/>
              </a:rPr>
              <a:t>Property Owners’ Action List</a:t>
            </a:r>
          </a:p>
        </p:txBody>
      </p:sp>
    </p:spTree>
    <p:extLst>
      <p:ext uri="{BB962C8B-B14F-4D97-AF65-F5344CB8AC3E}">
        <p14:creationId xmlns:p14="http://schemas.microsoft.com/office/powerpoint/2010/main" val="878947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3B97A2-4BD0-8A31-23EE-1EF7D3E05A74}"/>
              </a:ext>
            </a:extLst>
          </p:cNvPr>
          <p:cNvSpPr>
            <a:spLocks noGrp="1"/>
          </p:cNvSpPr>
          <p:nvPr>
            <p:ph idx="1"/>
          </p:nvPr>
        </p:nvSpPr>
        <p:spPr/>
        <p:txBody>
          <a:bodyPr/>
          <a:lstStyle/>
          <a:p>
            <a:pPr marL="0" indent="0">
              <a:buNone/>
            </a:pPr>
            <a:r>
              <a:rPr lang="en-US" dirty="0"/>
              <a:t>Tom McKenna</a:t>
            </a:r>
          </a:p>
        </p:txBody>
      </p:sp>
      <p:sp>
        <p:nvSpPr>
          <p:cNvPr id="3" name="Slide Number Placeholder 2">
            <a:extLst>
              <a:ext uri="{FF2B5EF4-FFF2-40B4-BE49-F238E27FC236}">
                <a16:creationId xmlns:a16="http://schemas.microsoft.com/office/drawing/2014/main" id="{ED5D2FC1-1BA2-5569-8CE8-535FC2EC8459}"/>
              </a:ext>
            </a:extLst>
          </p:cNvPr>
          <p:cNvSpPr>
            <a:spLocks noGrp="1"/>
          </p:cNvSpPr>
          <p:nvPr>
            <p:ph type="sldNum" sz="quarter" idx="12"/>
          </p:nvPr>
        </p:nvSpPr>
        <p:spPr/>
        <p:txBody>
          <a:bodyPr/>
          <a:lstStyle/>
          <a:p>
            <a:fld id="{794071B5-D07C-40C4-A773-80FEDE03052E}" type="slidenum">
              <a:rPr lang="en-US" smtClean="0"/>
              <a:pPr/>
              <a:t>4</a:t>
            </a:fld>
            <a:endParaRPr lang="en-US" dirty="0"/>
          </a:p>
        </p:txBody>
      </p:sp>
      <p:sp>
        <p:nvSpPr>
          <p:cNvPr id="4" name="Title 3">
            <a:extLst>
              <a:ext uri="{FF2B5EF4-FFF2-40B4-BE49-F238E27FC236}">
                <a16:creationId xmlns:a16="http://schemas.microsoft.com/office/drawing/2014/main" id="{2256C097-4B94-905D-7531-5F231FD440CB}"/>
              </a:ext>
            </a:extLst>
          </p:cNvPr>
          <p:cNvSpPr>
            <a:spLocks noGrp="1"/>
          </p:cNvSpPr>
          <p:nvPr>
            <p:ph type="title" idx="4294967295"/>
          </p:nvPr>
        </p:nvSpPr>
        <p:spPr>
          <a:xfrm>
            <a:off x="1655152" y="105863"/>
            <a:ext cx="8624887" cy="865188"/>
          </a:xfrm>
        </p:spPr>
        <p:txBody>
          <a:bodyPr>
            <a:normAutofit/>
          </a:bodyPr>
          <a:lstStyle/>
          <a:p>
            <a:r>
              <a:rPr lang="en-US" sz="3000" b="1" dirty="0">
                <a:latin typeface="Calibri" panose="020F0502020204030204" pitchFamily="34" charset="0"/>
                <a:cs typeface="Calibri" panose="020F0502020204030204" pitchFamily="34" charset="0"/>
              </a:rPr>
              <a:t>Foundation Nomination Committee </a:t>
            </a:r>
          </a:p>
        </p:txBody>
      </p:sp>
    </p:spTree>
    <p:extLst>
      <p:ext uri="{BB962C8B-B14F-4D97-AF65-F5344CB8AC3E}">
        <p14:creationId xmlns:p14="http://schemas.microsoft.com/office/powerpoint/2010/main" val="2518710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179" y="1795294"/>
            <a:ext cx="10785642" cy="4127436"/>
          </a:xfrm>
        </p:spPr>
        <p:txBody>
          <a:bodyPr>
            <a:normAutofit fontScale="47500" lnSpcReduction="20000"/>
          </a:bodyPr>
          <a:lstStyle/>
          <a:p>
            <a:pPr marL="0" indent="0">
              <a:buNone/>
            </a:pPr>
            <a:r>
              <a:rPr lang="en-US" sz="5900" dirty="0"/>
              <a:t>2022 Monitoring Program</a:t>
            </a:r>
          </a:p>
          <a:p>
            <a:pPr marL="0" indent="0">
              <a:buNone/>
            </a:pPr>
            <a:endParaRPr lang="en-US" sz="2900" dirty="0"/>
          </a:p>
          <a:p>
            <a:pPr marL="357188" indent="-350838">
              <a:lnSpc>
                <a:spcPct val="120000"/>
              </a:lnSpc>
              <a:buFont typeface="Wingdings" pitchFamily="2" charset="2"/>
              <a:buChar char="Ø"/>
            </a:pPr>
            <a:r>
              <a:rPr lang="en-US" sz="4200" dirty="0"/>
              <a:t>Continue watershed monitoring in the spring, summer and fall</a:t>
            </a:r>
          </a:p>
          <a:p>
            <a:pPr marL="357188" indent="-350838">
              <a:lnSpc>
                <a:spcPct val="120000"/>
              </a:lnSpc>
              <a:buFont typeface="Wingdings" pitchFamily="2" charset="2"/>
              <a:buChar char="Ø"/>
            </a:pPr>
            <a:r>
              <a:rPr lang="en-US" sz="4200" dirty="0"/>
              <a:t>Repeat sediment analysis of watershed lakes</a:t>
            </a:r>
          </a:p>
          <a:p>
            <a:pPr marL="357188" indent="-350838">
              <a:lnSpc>
                <a:spcPct val="120000"/>
              </a:lnSpc>
              <a:buFont typeface="Wingdings" pitchFamily="2" charset="2"/>
              <a:buChar char="Ø"/>
            </a:pPr>
            <a:r>
              <a:rPr lang="en-US" sz="4200" dirty="0"/>
              <a:t>Perform additional QA/QC (quality accuracy and quality control) testing in late summer</a:t>
            </a:r>
          </a:p>
          <a:p>
            <a:pPr marL="357188" indent="-350838">
              <a:lnSpc>
                <a:spcPct val="120000"/>
              </a:lnSpc>
              <a:buFont typeface="Wingdings" pitchFamily="2" charset="2"/>
              <a:buChar char="Ø"/>
            </a:pPr>
            <a:r>
              <a:rPr lang="en-US" sz="4200" dirty="0"/>
              <a:t>Continue monthly monitoring of dissolved 0</a:t>
            </a:r>
            <a:r>
              <a:rPr lang="en-US" sz="4200" baseline="-25000" dirty="0"/>
              <a:t>2</a:t>
            </a:r>
            <a:r>
              <a:rPr lang="en-US" sz="4200" dirty="0"/>
              <a:t>, Temp. and clarity (by Lake Assoc. members)</a:t>
            </a:r>
          </a:p>
          <a:p>
            <a:pPr marL="357188" indent="-350838">
              <a:lnSpc>
                <a:spcPct val="120000"/>
              </a:lnSpc>
              <a:buFont typeface="Wingdings" pitchFamily="2" charset="2"/>
              <a:buChar char="Ø"/>
            </a:pPr>
            <a:r>
              <a:rPr lang="en-US" sz="4200" dirty="0"/>
              <a:t>Continue </a:t>
            </a:r>
            <a:r>
              <a:rPr lang="en-US" sz="4200" dirty="0">
                <a:cs typeface="Arial" panose="020B0604020202020204" pitchFamily="34" charset="0"/>
              </a:rPr>
              <a:t>the Quebec RSVL Program. (</a:t>
            </a:r>
            <a:r>
              <a:rPr lang="fr-CA" sz="4200" i="1" dirty="0">
                <a:effectLst/>
                <a:ea typeface="Arial" panose="020B0604020202020204" pitchFamily="34" charset="0"/>
                <a:cs typeface="Arial" panose="020B0604020202020204" pitchFamily="34" charset="0"/>
              </a:rPr>
              <a:t>Réseau de surveillance volontaire des</a:t>
            </a:r>
            <a:r>
              <a:rPr lang="fr-CA" sz="4200" i="1" spc="5" dirty="0">
                <a:effectLst/>
                <a:ea typeface="Arial" panose="020B0604020202020204" pitchFamily="34" charset="0"/>
                <a:cs typeface="Arial" panose="020B0604020202020204" pitchFamily="34" charset="0"/>
              </a:rPr>
              <a:t> </a:t>
            </a:r>
            <a:r>
              <a:rPr lang="fr-CA" sz="4200" i="1" dirty="0">
                <a:effectLst/>
                <a:ea typeface="Arial" panose="020B0604020202020204" pitchFamily="34" charset="0"/>
                <a:cs typeface="Arial" panose="020B0604020202020204" pitchFamily="34" charset="0"/>
              </a:rPr>
              <a:t>lacs</a:t>
            </a:r>
            <a:r>
              <a:rPr lang="fr-CA" sz="4200" dirty="0">
                <a:effectLst/>
                <a:ea typeface="Arial" panose="020B0604020202020204" pitchFamily="34" charset="0"/>
                <a:cs typeface="Arial" panose="020B0604020202020204" pitchFamily="34" charset="0"/>
              </a:rPr>
              <a:t> – </a:t>
            </a:r>
            <a:r>
              <a:rPr lang="en-CA" sz="4200" dirty="0">
                <a:effectLst/>
                <a:ea typeface="Arial" panose="020B0604020202020204" pitchFamily="34" charset="0"/>
                <a:cs typeface="Arial" panose="020B0604020202020204" pitchFamily="34" charset="0"/>
              </a:rPr>
              <a:t>performed </a:t>
            </a:r>
            <a:r>
              <a:rPr lang="en-CA" sz="4200" dirty="0">
                <a:cs typeface="Arial" panose="020B0604020202020204" pitchFamily="34" charset="0"/>
              </a:rPr>
              <a:t>by Lake Association members</a:t>
            </a:r>
            <a:r>
              <a:rPr lang="en-US" sz="4200" dirty="0">
                <a:cs typeface="Arial" panose="020B0604020202020204" pitchFamily="34" charset="0"/>
              </a:rPr>
              <a:t>).  </a:t>
            </a:r>
          </a:p>
          <a:p>
            <a:pPr marL="357188" indent="-350838">
              <a:lnSpc>
                <a:spcPct val="120000"/>
              </a:lnSpc>
              <a:buFont typeface="Wingdings" pitchFamily="2" charset="2"/>
              <a:buChar char="Ø"/>
            </a:pPr>
            <a:r>
              <a:rPr lang="en-US" sz="4200" dirty="0">
                <a:cs typeface="Arial" panose="020B0604020202020204" pitchFamily="34" charset="0"/>
              </a:rPr>
              <a:t>RSVL Monitors Total P, Temp, clarity, </a:t>
            </a:r>
            <a:r>
              <a:rPr lang="en-CA" sz="4200" dirty="0">
                <a:cs typeface="Arial" panose="020B0604020202020204" pitchFamily="34" charset="0"/>
              </a:rPr>
              <a:t>chlorophyll</a:t>
            </a:r>
            <a:r>
              <a:rPr lang="en-US" sz="4200" dirty="0">
                <a:cs typeface="Arial" panose="020B0604020202020204" pitchFamily="34" charset="0"/>
              </a:rPr>
              <a:t>, 3 time/year.  Allows comparison to lakes across the province (see slide 10)</a:t>
            </a:r>
          </a:p>
          <a:p>
            <a:pPr>
              <a:buFont typeface="Wingdings" pitchFamily="2" charset="2"/>
              <a:buChar char="Ø"/>
            </a:pPr>
            <a:endParaRPr lang="en-US" dirty="0">
              <a:solidFill>
                <a:schemeClr val="accent2">
                  <a:lumMod val="50000"/>
                </a:schemeClr>
              </a:solidFill>
            </a:endParaRPr>
          </a:p>
          <a:p>
            <a:pPr lvl="1">
              <a:buFont typeface="Wingdings" pitchFamily="2" charset="2"/>
              <a:buChar char="Ø"/>
            </a:pPr>
            <a:endParaRPr lang="en-US" sz="2800" dirty="0"/>
          </a:p>
          <a:p>
            <a:pPr>
              <a:buFont typeface="Wingdings" pitchFamily="2" charset="2"/>
              <a:buChar char="Ø"/>
            </a:pPr>
            <a:endParaRPr lang="en-US" sz="3200" dirty="0"/>
          </a:p>
          <a:p>
            <a:pPr lvl="1">
              <a:buFont typeface="Wingdings" pitchFamily="2" charset="2"/>
              <a:buChar char="Ø"/>
            </a:pPr>
            <a:endParaRPr lang="en-US" sz="2800" dirty="0"/>
          </a:p>
        </p:txBody>
      </p:sp>
      <p:sp>
        <p:nvSpPr>
          <p:cNvPr id="2" name="Title 1"/>
          <p:cNvSpPr>
            <a:spLocks noGrp="1"/>
          </p:cNvSpPr>
          <p:nvPr>
            <p:ph type="title" idx="4294967295"/>
          </p:nvPr>
        </p:nvSpPr>
        <p:spPr>
          <a:xfrm>
            <a:off x="1660857" y="110942"/>
            <a:ext cx="5808535" cy="865188"/>
          </a:xfrm>
          <a:ln>
            <a:noFill/>
          </a:ln>
        </p:spPr>
        <p:txBody>
          <a:bodyPr>
            <a:normAutofit/>
          </a:bodyPr>
          <a:lstStyle/>
          <a:p>
            <a:r>
              <a:rPr lang="en-US" sz="4000" b="1" dirty="0">
                <a:latin typeface="+mn-lt"/>
              </a:rPr>
              <a:t>Next Steps</a:t>
            </a:r>
            <a:endParaRPr lang="en-CA" sz="4000" b="1" dirty="0">
              <a:latin typeface="+mn-lt"/>
            </a:endParaRPr>
          </a:p>
        </p:txBody>
      </p:sp>
      <p:sp>
        <p:nvSpPr>
          <p:cNvPr id="4" name="Slide Number Placeholder 3"/>
          <p:cNvSpPr>
            <a:spLocks noGrp="1"/>
          </p:cNvSpPr>
          <p:nvPr>
            <p:ph type="sldNum" sz="quarter" idx="12"/>
          </p:nvPr>
        </p:nvSpPr>
        <p:spPr/>
        <p:txBody>
          <a:bodyPr/>
          <a:lstStyle/>
          <a:p>
            <a:fld id="{794071B5-D07C-40C4-A773-80FEDE03052E}" type="slidenum">
              <a:rPr lang="en-US" smtClean="0"/>
              <a:pPr/>
              <a:t>40</a:t>
            </a:fld>
            <a:endParaRPr lang="en-US" dirty="0"/>
          </a:p>
        </p:txBody>
      </p:sp>
    </p:spTree>
    <p:extLst>
      <p:ext uri="{BB962C8B-B14F-4D97-AF65-F5344CB8AC3E}">
        <p14:creationId xmlns:p14="http://schemas.microsoft.com/office/powerpoint/2010/main" val="3773227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EA60A6-89BC-A248-C297-EA4039823EF5}"/>
              </a:ext>
            </a:extLst>
          </p:cNvPr>
          <p:cNvSpPr>
            <a:spLocks noGrp="1"/>
          </p:cNvSpPr>
          <p:nvPr>
            <p:ph idx="1"/>
          </p:nvPr>
        </p:nvSpPr>
        <p:spPr>
          <a:xfrm>
            <a:off x="838200" y="1670304"/>
            <a:ext cx="10515600" cy="3897059"/>
          </a:xfrm>
        </p:spPr>
        <p:txBody>
          <a:bodyPr/>
          <a:lstStyle/>
          <a:p>
            <a:pPr marL="0" indent="0">
              <a:buNone/>
            </a:pPr>
            <a:r>
              <a:rPr lang="en-US" dirty="0">
                <a:effectLst/>
                <a:latin typeface="Calibri" panose="020F0502020204030204" pitchFamily="34" charset="0"/>
                <a:ea typeface="Times New Roman" panose="02020603050405020304" pitchFamily="18" charset="0"/>
              </a:rPr>
              <a:t>A Community Science Project -- Milkweed protecting shorelines </a:t>
            </a:r>
          </a:p>
          <a:p>
            <a:pPr marL="0" indent="0">
              <a:buNone/>
            </a:pPr>
            <a:r>
              <a:rPr lang="en-US" dirty="0">
                <a:latin typeface="Calibri" panose="020F0502020204030204" pitchFamily="34" charset="0"/>
                <a:ea typeface="Times New Roman" panose="02020603050405020304" pitchFamily="18" charset="0"/>
              </a:rPr>
              <a:t>	- </a:t>
            </a:r>
            <a:r>
              <a:rPr lang="en-US" dirty="0">
                <a:effectLst/>
                <a:latin typeface="Calibri" panose="020F0502020204030204" pitchFamily="34" charset="0"/>
                <a:ea typeface="Times New Roman" panose="02020603050405020304" pitchFamily="18" charset="0"/>
              </a:rPr>
              <a:t>Chantal Landry</a:t>
            </a:r>
            <a:endParaRPr lang="en-CA" dirty="0">
              <a:effectLst/>
              <a:latin typeface="Calibri" panose="020F0502020204030204" pitchFamily="34" charset="0"/>
              <a:ea typeface="Times New Roman" panose="02020603050405020304" pitchFamily="18" charset="0"/>
            </a:endParaRPr>
          </a:p>
          <a:p>
            <a:endParaRPr lang="en-CA" sz="1800" dirty="0">
              <a:effectLst/>
              <a:latin typeface="Calibri" panose="020F0502020204030204" pitchFamily="34" charset="0"/>
              <a:ea typeface="Times New Roman" panose="02020603050405020304" pitchFamily="18" charset="0"/>
            </a:endParaRPr>
          </a:p>
          <a:p>
            <a:pPr>
              <a:buFont typeface="Wingdings" panose="05000000000000000000" pitchFamily="2" charset="2"/>
              <a:buChar char="Ø"/>
            </a:pPr>
            <a:r>
              <a:rPr lang="en-CA" sz="2000" dirty="0">
                <a:effectLst/>
                <a:latin typeface="Calibri" panose="020F0502020204030204" pitchFamily="34" charset="0"/>
                <a:ea typeface="Times New Roman" panose="02020603050405020304" pitchFamily="18" charset="0"/>
              </a:rPr>
              <a:t>Overview of the wildflower project</a:t>
            </a:r>
            <a:endParaRPr lang="en-CA" sz="2000" dirty="0">
              <a:effectLst/>
              <a:latin typeface="Calibri" panose="020F0502020204030204" pitchFamily="34" charset="0"/>
              <a:ea typeface="Calibri" panose="020F0502020204030204" pitchFamily="34" charset="0"/>
            </a:endParaRPr>
          </a:p>
          <a:p>
            <a:pPr>
              <a:buFont typeface="Wingdings" panose="05000000000000000000" pitchFamily="2" charset="2"/>
              <a:buChar char="Ø"/>
            </a:pPr>
            <a:r>
              <a:rPr lang="en-CA" sz="2000" dirty="0">
                <a:effectLst/>
                <a:latin typeface="Calibri" panose="020F0502020204030204" pitchFamily="34" charset="0"/>
                <a:ea typeface="Times New Roman" panose="02020603050405020304" pitchFamily="18" charset="0"/>
              </a:rPr>
              <a:t>Importance of the protection of the shoreline </a:t>
            </a:r>
            <a:endParaRPr lang="en-CA" sz="2000" dirty="0">
              <a:effectLst/>
              <a:latin typeface="Calibri" panose="020F0502020204030204" pitchFamily="34" charset="0"/>
              <a:ea typeface="Calibri" panose="020F0502020204030204" pitchFamily="34" charset="0"/>
            </a:endParaRPr>
          </a:p>
          <a:p>
            <a:pPr>
              <a:buFont typeface="Wingdings" panose="05000000000000000000" pitchFamily="2" charset="2"/>
              <a:buChar char="Ø"/>
            </a:pPr>
            <a:r>
              <a:rPr lang="en-CA" sz="2000" dirty="0">
                <a:effectLst/>
                <a:latin typeface="Calibri" panose="020F0502020204030204" pitchFamily="34" charset="0"/>
                <a:ea typeface="Times New Roman" panose="02020603050405020304" pitchFamily="18" charset="0"/>
              </a:rPr>
              <a:t>Overview of the MRC Shoreline Regulations and related fines</a:t>
            </a:r>
            <a:endParaRPr lang="en-CA" sz="2000" dirty="0">
              <a:effectLst/>
              <a:latin typeface="Calibri" panose="020F0502020204030204" pitchFamily="34" charset="0"/>
              <a:ea typeface="Calibri" panose="020F0502020204030204" pitchFamily="34" charset="0"/>
            </a:endParaRPr>
          </a:p>
          <a:p>
            <a:pPr>
              <a:buFont typeface="Wingdings" panose="05000000000000000000" pitchFamily="2" charset="2"/>
              <a:buChar char="Ø"/>
            </a:pPr>
            <a:r>
              <a:rPr lang="en-CA" sz="2000" dirty="0">
                <a:effectLst/>
                <a:latin typeface="Calibri" panose="020F0502020204030204" pitchFamily="34" charset="0"/>
                <a:ea typeface="Times New Roman" panose="02020603050405020304" pitchFamily="18" charset="0"/>
              </a:rPr>
              <a:t>Swamp milkweed, an example of natural vegetation of the shores</a:t>
            </a:r>
            <a:endParaRPr lang="en-CA" sz="2000" dirty="0">
              <a:effectLst/>
              <a:latin typeface="Calibri" panose="020F0502020204030204" pitchFamily="34" charset="0"/>
              <a:ea typeface="Calibri" panose="020F0502020204030204" pitchFamily="34" charset="0"/>
            </a:endParaRPr>
          </a:p>
          <a:p>
            <a:endParaRPr lang="en-CA" dirty="0"/>
          </a:p>
        </p:txBody>
      </p:sp>
      <p:sp>
        <p:nvSpPr>
          <p:cNvPr id="3" name="Slide Number Placeholder 2">
            <a:extLst>
              <a:ext uri="{FF2B5EF4-FFF2-40B4-BE49-F238E27FC236}">
                <a16:creationId xmlns:a16="http://schemas.microsoft.com/office/drawing/2014/main" id="{3DBFCB08-9BC7-2F63-5E32-815DA10D5F39}"/>
              </a:ext>
            </a:extLst>
          </p:cNvPr>
          <p:cNvSpPr>
            <a:spLocks noGrp="1"/>
          </p:cNvSpPr>
          <p:nvPr>
            <p:ph type="sldNum" sz="quarter" idx="12"/>
          </p:nvPr>
        </p:nvSpPr>
        <p:spPr/>
        <p:txBody>
          <a:bodyPr/>
          <a:lstStyle/>
          <a:p>
            <a:fld id="{794071B5-D07C-40C4-A773-80FEDE03052E}" type="slidenum">
              <a:rPr lang="en-US" smtClean="0"/>
              <a:pPr/>
              <a:t>41</a:t>
            </a:fld>
            <a:endParaRPr lang="en-US" dirty="0"/>
          </a:p>
        </p:txBody>
      </p:sp>
      <p:sp>
        <p:nvSpPr>
          <p:cNvPr id="4" name="Title 3">
            <a:extLst>
              <a:ext uri="{FF2B5EF4-FFF2-40B4-BE49-F238E27FC236}">
                <a16:creationId xmlns:a16="http://schemas.microsoft.com/office/drawing/2014/main" id="{F49FC323-DE61-0F4F-42A1-6C3B1D659500}"/>
              </a:ext>
            </a:extLst>
          </p:cNvPr>
          <p:cNvSpPr>
            <a:spLocks noGrp="1"/>
          </p:cNvSpPr>
          <p:nvPr>
            <p:ph type="title" idx="4294967295"/>
          </p:nvPr>
        </p:nvSpPr>
        <p:spPr>
          <a:xfrm>
            <a:off x="1809792" y="139483"/>
            <a:ext cx="8624887" cy="865188"/>
          </a:xfrm>
        </p:spPr>
        <p:txBody>
          <a:bodyPr/>
          <a:lstStyle/>
          <a:p>
            <a:r>
              <a:rPr lang="en-CA" b="1" dirty="0"/>
              <a:t>Environment</a:t>
            </a:r>
          </a:p>
        </p:txBody>
      </p:sp>
    </p:spTree>
    <p:extLst>
      <p:ext uri="{BB962C8B-B14F-4D97-AF65-F5344CB8AC3E}">
        <p14:creationId xmlns:p14="http://schemas.microsoft.com/office/powerpoint/2010/main" val="1111732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192BFB-0C4D-4AD8-A986-4BF36283EF2D}"/>
              </a:ext>
            </a:extLst>
          </p:cNvPr>
          <p:cNvSpPr>
            <a:spLocks noGrp="1"/>
          </p:cNvSpPr>
          <p:nvPr>
            <p:ph idx="1"/>
          </p:nvPr>
        </p:nvSpPr>
        <p:spPr>
          <a:xfrm>
            <a:off x="566737" y="2365629"/>
            <a:ext cx="7262813" cy="2506409"/>
          </a:xfrm>
        </p:spPr>
        <p:txBody>
          <a:bodyPr/>
          <a:lstStyle/>
          <a:p>
            <a:pPr marL="0" indent="0">
              <a:buNone/>
            </a:pPr>
            <a:endParaRPr lang="en-CA" dirty="0"/>
          </a:p>
          <a:p>
            <a:pPr marL="0" indent="0">
              <a:buNone/>
            </a:pPr>
            <a:r>
              <a:rPr lang="en-CA" sz="3200" dirty="0"/>
              <a:t>Merchandise: Diane Billey</a:t>
            </a:r>
          </a:p>
        </p:txBody>
      </p:sp>
      <p:sp>
        <p:nvSpPr>
          <p:cNvPr id="3" name="Slide Number Placeholder 2">
            <a:extLst>
              <a:ext uri="{FF2B5EF4-FFF2-40B4-BE49-F238E27FC236}">
                <a16:creationId xmlns:a16="http://schemas.microsoft.com/office/drawing/2014/main" id="{F5A4F2AC-0F31-41E3-BC4D-AE648C89A94E}"/>
              </a:ext>
            </a:extLst>
          </p:cNvPr>
          <p:cNvSpPr>
            <a:spLocks noGrp="1"/>
          </p:cNvSpPr>
          <p:nvPr>
            <p:ph type="sldNum" sz="quarter" idx="12"/>
          </p:nvPr>
        </p:nvSpPr>
        <p:spPr/>
        <p:txBody>
          <a:bodyPr/>
          <a:lstStyle/>
          <a:p>
            <a:fld id="{794071B5-D07C-40C4-A773-80FEDE03052E}" type="slidenum">
              <a:rPr lang="en-US" smtClean="0"/>
              <a:t>42</a:t>
            </a:fld>
            <a:endParaRPr lang="en-US" dirty="0"/>
          </a:p>
        </p:txBody>
      </p:sp>
      <p:sp>
        <p:nvSpPr>
          <p:cNvPr id="4" name="TextBox 3">
            <a:extLst>
              <a:ext uri="{FF2B5EF4-FFF2-40B4-BE49-F238E27FC236}">
                <a16:creationId xmlns:a16="http://schemas.microsoft.com/office/drawing/2014/main" id="{CFDB8584-C084-A240-8C37-392B2EF1D122}"/>
              </a:ext>
            </a:extLst>
          </p:cNvPr>
          <p:cNvSpPr txBox="1"/>
          <p:nvPr/>
        </p:nvSpPr>
        <p:spPr>
          <a:xfrm>
            <a:off x="2047741" y="244699"/>
            <a:ext cx="2394182" cy="584775"/>
          </a:xfrm>
          <a:prstGeom prst="rect">
            <a:avLst/>
          </a:prstGeom>
          <a:noFill/>
        </p:spPr>
        <p:txBody>
          <a:bodyPr wrap="none" rtlCol="0">
            <a:spAutoFit/>
          </a:bodyPr>
          <a:lstStyle/>
          <a:p>
            <a:r>
              <a:rPr lang="en-CA" sz="3200" b="1" dirty="0"/>
              <a:t>Merchandise</a:t>
            </a:r>
            <a:endParaRPr lang="en-US" sz="3200" b="1" dirty="0"/>
          </a:p>
        </p:txBody>
      </p:sp>
    </p:spTree>
    <p:extLst>
      <p:ext uri="{BB962C8B-B14F-4D97-AF65-F5344CB8AC3E}">
        <p14:creationId xmlns:p14="http://schemas.microsoft.com/office/powerpoint/2010/main" val="339121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DF4D62-34CC-B1F4-ECC8-7F4F83C3C4D7}"/>
              </a:ext>
            </a:extLst>
          </p:cNvPr>
          <p:cNvSpPr>
            <a:spLocks noGrp="1"/>
          </p:cNvSpPr>
          <p:nvPr>
            <p:ph type="sldNum" sz="quarter" idx="12"/>
          </p:nvPr>
        </p:nvSpPr>
        <p:spPr/>
        <p:txBody>
          <a:bodyPr/>
          <a:lstStyle/>
          <a:p>
            <a:fld id="{794071B5-D07C-40C4-A773-80FEDE03052E}" type="slidenum">
              <a:rPr lang="en-US" smtClean="0"/>
              <a:t>43</a:t>
            </a:fld>
            <a:endParaRPr lang="en-US"/>
          </a:p>
        </p:txBody>
      </p:sp>
      <p:pic>
        <p:nvPicPr>
          <p:cNvPr id="3" name="Picture 2">
            <a:extLst>
              <a:ext uri="{FF2B5EF4-FFF2-40B4-BE49-F238E27FC236}">
                <a16:creationId xmlns:a16="http://schemas.microsoft.com/office/drawing/2014/main" id="{47D29BAB-D353-D93F-78F9-00FA6C45BA62}"/>
              </a:ext>
            </a:extLst>
          </p:cNvPr>
          <p:cNvPicPr>
            <a:picLocks noChangeAspect="1"/>
          </p:cNvPicPr>
          <p:nvPr/>
        </p:nvPicPr>
        <p:blipFill>
          <a:blip r:embed="rId2"/>
          <a:stretch>
            <a:fillRect/>
          </a:stretch>
        </p:blipFill>
        <p:spPr>
          <a:xfrm>
            <a:off x="0" y="1399124"/>
            <a:ext cx="5822822" cy="5424490"/>
          </a:xfrm>
          <a:prstGeom prst="rect">
            <a:avLst/>
          </a:prstGeom>
        </p:spPr>
      </p:pic>
      <p:pic>
        <p:nvPicPr>
          <p:cNvPr id="4" name="Picture 3">
            <a:extLst>
              <a:ext uri="{FF2B5EF4-FFF2-40B4-BE49-F238E27FC236}">
                <a16:creationId xmlns:a16="http://schemas.microsoft.com/office/drawing/2014/main" id="{029800C1-6C9C-EA36-F19D-C3A501D5DB2E}"/>
              </a:ext>
            </a:extLst>
          </p:cNvPr>
          <p:cNvPicPr>
            <a:picLocks noChangeAspect="1"/>
          </p:cNvPicPr>
          <p:nvPr/>
        </p:nvPicPr>
        <p:blipFill>
          <a:blip r:embed="rId3"/>
          <a:stretch>
            <a:fillRect/>
          </a:stretch>
        </p:blipFill>
        <p:spPr>
          <a:xfrm>
            <a:off x="6765071" y="1345549"/>
            <a:ext cx="5381081" cy="5478065"/>
          </a:xfrm>
          <a:prstGeom prst="rect">
            <a:avLst/>
          </a:prstGeom>
        </p:spPr>
      </p:pic>
      <p:sp>
        <p:nvSpPr>
          <p:cNvPr id="5" name="TextBox 4">
            <a:extLst>
              <a:ext uri="{FF2B5EF4-FFF2-40B4-BE49-F238E27FC236}">
                <a16:creationId xmlns:a16="http://schemas.microsoft.com/office/drawing/2014/main" id="{A26C71C3-E001-1140-4792-804DE700581D}"/>
              </a:ext>
            </a:extLst>
          </p:cNvPr>
          <p:cNvSpPr txBox="1"/>
          <p:nvPr/>
        </p:nvSpPr>
        <p:spPr>
          <a:xfrm>
            <a:off x="2047741" y="244699"/>
            <a:ext cx="4936608" cy="584775"/>
          </a:xfrm>
          <a:prstGeom prst="rect">
            <a:avLst/>
          </a:prstGeom>
          <a:noFill/>
        </p:spPr>
        <p:txBody>
          <a:bodyPr wrap="none" rtlCol="0">
            <a:spAutoFit/>
          </a:bodyPr>
          <a:lstStyle/>
          <a:p>
            <a:r>
              <a:rPr lang="en-CA" sz="3200" b="1" dirty="0"/>
              <a:t>Available at Beggar’s Bench </a:t>
            </a:r>
            <a:endParaRPr lang="en-US" sz="3200" b="1" dirty="0"/>
          </a:p>
        </p:txBody>
      </p:sp>
    </p:spTree>
    <p:extLst>
      <p:ext uri="{BB962C8B-B14F-4D97-AF65-F5344CB8AC3E}">
        <p14:creationId xmlns:p14="http://schemas.microsoft.com/office/powerpoint/2010/main" val="1114023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384184-6365-4DA5-1835-DBE49CC11833}"/>
              </a:ext>
            </a:extLst>
          </p:cNvPr>
          <p:cNvSpPr>
            <a:spLocks noGrp="1"/>
          </p:cNvSpPr>
          <p:nvPr>
            <p:ph type="sldNum" sz="quarter" idx="12"/>
          </p:nvPr>
        </p:nvSpPr>
        <p:spPr/>
        <p:txBody>
          <a:bodyPr/>
          <a:lstStyle/>
          <a:p>
            <a:fld id="{794071B5-D07C-40C4-A773-80FEDE03052E}" type="slidenum">
              <a:rPr lang="en-US" smtClean="0"/>
              <a:t>44</a:t>
            </a:fld>
            <a:endParaRPr lang="en-US" dirty="0"/>
          </a:p>
        </p:txBody>
      </p:sp>
      <p:sp>
        <p:nvSpPr>
          <p:cNvPr id="4" name="TextBox 3">
            <a:extLst>
              <a:ext uri="{FF2B5EF4-FFF2-40B4-BE49-F238E27FC236}">
                <a16:creationId xmlns:a16="http://schemas.microsoft.com/office/drawing/2014/main" id="{3B825874-DF08-09C7-A658-64BA386003A8}"/>
              </a:ext>
            </a:extLst>
          </p:cNvPr>
          <p:cNvSpPr txBox="1"/>
          <p:nvPr/>
        </p:nvSpPr>
        <p:spPr>
          <a:xfrm>
            <a:off x="1944710" y="244699"/>
            <a:ext cx="4113434" cy="553998"/>
          </a:xfrm>
          <a:prstGeom prst="rect">
            <a:avLst/>
          </a:prstGeom>
          <a:noFill/>
        </p:spPr>
        <p:txBody>
          <a:bodyPr wrap="none" rtlCol="0">
            <a:spAutoFit/>
          </a:bodyPr>
          <a:lstStyle/>
          <a:p>
            <a:r>
              <a:rPr lang="en-US" sz="3000" b="1" dirty="0"/>
              <a:t>Bay Captain 2023 Report</a:t>
            </a:r>
          </a:p>
        </p:txBody>
      </p:sp>
      <p:sp>
        <p:nvSpPr>
          <p:cNvPr id="5" name="TextBox 4">
            <a:extLst>
              <a:ext uri="{FF2B5EF4-FFF2-40B4-BE49-F238E27FC236}">
                <a16:creationId xmlns:a16="http://schemas.microsoft.com/office/drawing/2014/main" id="{BD18A6FF-81A7-4214-9F0A-F285B64D37E6}"/>
              </a:ext>
            </a:extLst>
          </p:cNvPr>
          <p:cNvSpPr txBox="1"/>
          <p:nvPr/>
        </p:nvSpPr>
        <p:spPr>
          <a:xfrm>
            <a:off x="401446" y="1468083"/>
            <a:ext cx="11285034" cy="3939540"/>
          </a:xfrm>
          <a:prstGeom prst="rect">
            <a:avLst/>
          </a:prstGeom>
          <a:noFill/>
        </p:spPr>
        <p:txBody>
          <a:bodyPr wrap="square" rtlCol="0">
            <a:spAutoFit/>
          </a:bodyPr>
          <a:lstStyle/>
          <a:p>
            <a:pPr lvl="0"/>
            <a:r>
              <a:rPr lang="en-US" sz="2000" dirty="0"/>
              <a:t>With </a:t>
            </a:r>
            <a:r>
              <a:rPr lang="en-CA" sz="2000" dirty="0"/>
              <a:t>Elaine MacDonald’s departure from the watershed with the sale of their cottage, we are looking for a new Bay Captain Coordinator to continue building </a:t>
            </a:r>
          </a:p>
          <a:p>
            <a:pPr lvl="0"/>
            <a:endParaRPr lang="en-CA" b="1" dirty="0"/>
          </a:p>
          <a:p>
            <a:pPr marL="285750" lvl="0" indent="-285750">
              <a:buFont typeface="Wingdings" pitchFamily="2" charset="2"/>
              <a:buChar char="Ø"/>
            </a:pPr>
            <a:r>
              <a:rPr lang="en-CA" sz="1600" b="1" dirty="0"/>
              <a:t>Door Drop </a:t>
            </a:r>
            <a:r>
              <a:rPr lang="en-CA" sz="1600" dirty="0"/>
              <a:t>information package: bay captains and board members of the association delivered information packages in 2022.</a:t>
            </a:r>
          </a:p>
          <a:p>
            <a:pPr lvl="0"/>
            <a:endParaRPr lang="en-CA" sz="1200" dirty="0"/>
          </a:p>
          <a:p>
            <a:pPr marL="285750" lvl="0" indent="-285750">
              <a:buFont typeface="Wingdings" pitchFamily="2" charset="2"/>
              <a:buChar char="Ø"/>
            </a:pPr>
            <a:r>
              <a:rPr lang="en-CA" sz="1600" dirty="0"/>
              <a:t>The goal of this door drop project was to connect with all our neighbours in our community and share information on best practices to keep our lakes and environment healthy and our properties valuable.</a:t>
            </a:r>
          </a:p>
          <a:p>
            <a:pPr lvl="0"/>
            <a:endParaRPr lang="en-CA" sz="1200" dirty="0"/>
          </a:p>
          <a:p>
            <a:pPr marL="285750" lvl="0" indent="-285750">
              <a:buFont typeface="Wingdings" pitchFamily="2" charset="2"/>
              <a:buChar char="Ø"/>
            </a:pPr>
            <a:r>
              <a:rPr lang="en-CA" sz="1600" dirty="0"/>
              <a:t>We also need to collect &amp; update emails from property owners with the intent of keeping our community connected while sending email communications a few times a year and sharing pertinent events.</a:t>
            </a:r>
          </a:p>
          <a:p>
            <a:pPr lvl="0"/>
            <a:endParaRPr lang="en-CA" sz="1200" dirty="0"/>
          </a:p>
          <a:p>
            <a:pPr marL="285750" lvl="0" indent="-285750">
              <a:buFont typeface="Wingdings" pitchFamily="2" charset="2"/>
              <a:buChar char="Ø"/>
            </a:pPr>
            <a:r>
              <a:rPr lang="en-CA" sz="1600" dirty="0"/>
              <a:t>Help all Bay captains continue their role of connecting annually with their neighbours on Lac Heney, Lac Desormeaux, Lac Vert, Lac Noir and Lac à la Barbue.</a:t>
            </a:r>
          </a:p>
          <a:p>
            <a:endParaRPr lang="en-CA" sz="1200" dirty="0"/>
          </a:p>
          <a:p>
            <a:pPr marL="285750" indent="-285750">
              <a:buFont typeface="Wingdings" pitchFamily="2" charset="2"/>
              <a:buChar char="Ø"/>
            </a:pPr>
            <a:r>
              <a:rPr lang="en-CA" sz="1600" dirty="0"/>
              <a:t>We are looking for other bay captains to join this committee. You must be willing to be in touch with your neighbours in a designated bay via email a few times a year and perhaps in person, once a year. </a:t>
            </a:r>
            <a:endParaRPr lang="en-US" sz="1400" dirty="0"/>
          </a:p>
        </p:txBody>
      </p:sp>
    </p:spTree>
    <p:extLst>
      <p:ext uri="{BB962C8B-B14F-4D97-AF65-F5344CB8AC3E}">
        <p14:creationId xmlns:p14="http://schemas.microsoft.com/office/powerpoint/2010/main" val="579077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p:nvPr/>
        </p:nvSpPr>
        <p:spPr>
          <a:xfrm>
            <a:off x="550119" y="2442337"/>
            <a:ext cx="5426904" cy="796800"/>
          </a:xfrm>
          <a:prstGeom prst="rect">
            <a:avLst/>
          </a:prstGeom>
          <a:noFill/>
          <a:ln>
            <a:noFill/>
          </a:ln>
        </p:spPr>
        <p:txBody>
          <a:bodyPr lIns="91425" tIns="91425" rIns="91425" bIns="91425" anchor="t" anchorCtr="0">
            <a:noAutofit/>
          </a:bodyPr>
          <a:lstStyle/>
          <a:p>
            <a:pPr lvl="0" algn="ctr" rtl="0">
              <a:lnSpc>
                <a:spcPct val="115000"/>
              </a:lnSpc>
              <a:spcBef>
                <a:spcPts val="0"/>
              </a:spcBef>
              <a:spcAft>
                <a:spcPts val="1600"/>
              </a:spcAft>
              <a:buNone/>
            </a:pPr>
            <a:r>
              <a:rPr lang="en-US" sz="3000" b="1" dirty="0">
                <a:solidFill>
                  <a:srgbClr val="1C4587"/>
                </a:solidFill>
              </a:rPr>
              <a:t>www.facebook.com/lacheneyQC</a:t>
            </a:r>
          </a:p>
        </p:txBody>
      </p:sp>
      <p:pic>
        <p:nvPicPr>
          <p:cNvPr id="267" name="Shape 267"/>
          <p:cNvPicPr preferRelativeResize="0"/>
          <p:nvPr/>
        </p:nvPicPr>
        <p:blipFill>
          <a:blip r:embed="rId3">
            <a:alphaModFix/>
          </a:blip>
          <a:stretch>
            <a:fillRect/>
          </a:stretch>
        </p:blipFill>
        <p:spPr>
          <a:xfrm>
            <a:off x="694522" y="3239137"/>
            <a:ext cx="5138098" cy="1768540"/>
          </a:xfrm>
          <a:prstGeom prst="rect">
            <a:avLst/>
          </a:prstGeom>
          <a:noFill/>
          <a:ln>
            <a:noFill/>
          </a:ln>
        </p:spPr>
      </p:pic>
      <p:sp>
        <p:nvSpPr>
          <p:cNvPr id="4" name="Slide Number Placeholder 3"/>
          <p:cNvSpPr>
            <a:spLocks noGrp="1"/>
          </p:cNvSpPr>
          <p:nvPr>
            <p:ph type="sldNum" sz="quarter" idx="12"/>
          </p:nvPr>
        </p:nvSpPr>
        <p:spPr/>
        <p:txBody>
          <a:bodyPr/>
          <a:lstStyle/>
          <a:p>
            <a:fld id="{794071B5-D07C-40C4-A773-80FEDE03052E}" type="slidenum">
              <a:rPr lang="en-US" smtClean="0"/>
              <a:t>45</a:t>
            </a:fld>
            <a:endParaRPr lang="en-US" dirty="0"/>
          </a:p>
        </p:txBody>
      </p:sp>
      <p:sp>
        <p:nvSpPr>
          <p:cNvPr id="7" name="Title 6"/>
          <p:cNvSpPr>
            <a:spLocks noGrp="1"/>
          </p:cNvSpPr>
          <p:nvPr>
            <p:ph type="title" idx="4294967295"/>
          </p:nvPr>
        </p:nvSpPr>
        <p:spPr>
          <a:xfrm>
            <a:off x="2134688" y="-5820"/>
            <a:ext cx="7603210" cy="1325563"/>
          </a:xfrm>
        </p:spPr>
        <p:txBody>
          <a:bodyPr/>
          <a:lstStyle/>
          <a:p>
            <a:r>
              <a:rPr lang="en-US" dirty="0"/>
              <a:t>HOW TO </a:t>
            </a:r>
            <a:r>
              <a:rPr lang="en-US" b="1" dirty="0"/>
              <a:t>FIND</a:t>
            </a:r>
            <a:r>
              <a:rPr lang="en-US" dirty="0"/>
              <a:t> US</a:t>
            </a:r>
          </a:p>
        </p:txBody>
      </p:sp>
      <p:pic>
        <p:nvPicPr>
          <p:cNvPr id="2" name="Picture 1"/>
          <p:cNvPicPr>
            <a:picLocks noChangeAspect="1"/>
          </p:cNvPicPr>
          <p:nvPr/>
        </p:nvPicPr>
        <p:blipFill>
          <a:blip r:embed="rId4"/>
          <a:stretch>
            <a:fillRect/>
          </a:stretch>
        </p:blipFill>
        <p:spPr>
          <a:xfrm>
            <a:off x="6070575" y="3422655"/>
            <a:ext cx="50850" cy="12690"/>
          </a:xfrm>
          <a:prstGeom prst="rect">
            <a:avLst/>
          </a:prstGeom>
        </p:spPr>
      </p:pic>
      <p:pic>
        <p:nvPicPr>
          <p:cNvPr id="5" name="Picture 4"/>
          <p:cNvPicPr>
            <a:picLocks noChangeAspect="1"/>
          </p:cNvPicPr>
          <p:nvPr/>
        </p:nvPicPr>
        <p:blipFill>
          <a:blip r:embed="rId5"/>
          <a:stretch>
            <a:fillRect/>
          </a:stretch>
        </p:blipFill>
        <p:spPr>
          <a:xfrm>
            <a:off x="6121425" y="2392767"/>
            <a:ext cx="5288400" cy="4060801"/>
          </a:xfrm>
          <a:prstGeom prst="rect">
            <a:avLst/>
          </a:prstGeom>
        </p:spPr>
      </p:pic>
      <p:pic>
        <p:nvPicPr>
          <p:cNvPr id="3" name="Picture 2"/>
          <p:cNvPicPr>
            <a:picLocks noChangeAspect="1"/>
          </p:cNvPicPr>
          <p:nvPr/>
        </p:nvPicPr>
        <p:blipFill>
          <a:blip r:embed="rId6"/>
          <a:stretch>
            <a:fillRect/>
          </a:stretch>
        </p:blipFill>
        <p:spPr>
          <a:xfrm>
            <a:off x="550119" y="5289829"/>
            <a:ext cx="1279351" cy="1029296"/>
          </a:xfrm>
          <a:prstGeom prst="rect">
            <a:avLst/>
          </a:prstGeom>
        </p:spPr>
      </p:pic>
      <p:sp>
        <p:nvSpPr>
          <p:cNvPr id="9" name="Shape 268"/>
          <p:cNvSpPr txBox="1"/>
          <p:nvPr/>
        </p:nvSpPr>
        <p:spPr>
          <a:xfrm>
            <a:off x="1979200" y="5289828"/>
            <a:ext cx="3866400" cy="1163739"/>
          </a:xfrm>
          <a:prstGeom prst="rect">
            <a:avLst/>
          </a:prstGeom>
          <a:noFill/>
          <a:ln>
            <a:noFill/>
          </a:ln>
        </p:spPr>
        <p:txBody>
          <a:bodyPr lIns="91425" tIns="91425" rIns="91425" bIns="91425" anchor="t" anchorCtr="0">
            <a:noAutofit/>
          </a:bodyPr>
          <a:lstStyle/>
          <a:p>
            <a:pPr lvl="0" algn="ctr" rtl="0">
              <a:lnSpc>
                <a:spcPct val="115000"/>
              </a:lnSpc>
              <a:spcBef>
                <a:spcPts val="0"/>
              </a:spcBef>
              <a:spcAft>
                <a:spcPts val="1600"/>
              </a:spcAft>
              <a:buNone/>
            </a:pPr>
            <a:r>
              <a:rPr lang="en-US" sz="3000" b="1" i="1" dirty="0">
                <a:solidFill>
                  <a:srgbClr val="FF0000"/>
                </a:solidFill>
              </a:rPr>
              <a:t>New </a:t>
            </a:r>
            <a:r>
              <a:rPr lang="en-US" sz="3000" b="1" i="1" dirty="0">
                <a:solidFill>
                  <a:srgbClr val="3C2ED2"/>
                </a:solidFill>
                <a:hlinkClick r:id="rId7"/>
              </a:rPr>
              <a:t>www.bvlacheney.ca</a:t>
            </a:r>
            <a:r>
              <a:rPr lang="en-US" sz="3000" b="1" i="1" dirty="0">
                <a:solidFill>
                  <a:srgbClr val="3C2ED2"/>
                </a:solidFill>
              </a:rPr>
              <a:t> </a:t>
            </a:r>
            <a:endParaRPr lang="en-US" sz="3000" b="1" dirty="0">
              <a:solidFill>
                <a:srgbClr val="1C4587"/>
              </a:solidFill>
            </a:endParaRPr>
          </a:p>
        </p:txBody>
      </p:sp>
    </p:spTree>
    <p:extLst>
      <p:ext uri="{BB962C8B-B14F-4D97-AF65-F5344CB8AC3E}">
        <p14:creationId xmlns:p14="http://schemas.microsoft.com/office/powerpoint/2010/main" val="1509331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29756" y="3484052"/>
            <a:ext cx="4683948" cy="1953429"/>
          </a:xfrm>
        </p:spPr>
        <p:txBody>
          <a:bodyPr>
            <a:normAutofit/>
          </a:bodyPr>
          <a:lstStyle/>
          <a:p>
            <a:pPr marL="0" indent="0">
              <a:buNone/>
            </a:pPr>
            <a:r>
              <a:rPr lang="en-US" sz="3600" dirty="0"/>
              <a:t>Thank you!</a:t>
            </a:r>
          </a:p>
        </p:txBody>
      </p:sp>
      <p:sp>
        <p:nvSpPr>
          <p:cNvPr id="3" name="Slide Number Placeholder 2"/>
          <p:cNvSpPr>
            <a:spLocks noGrp="1"/>
          </p:cNvSpPr>
          <p:nvPr>
            <p:ph type="sldNum" sz="quarter" idx="12"/>
          </p:nvPr>
        </p:nvSpPr>
        <p:spPr/>
        <p:txBody>
          <a:bodyPr/>
          <a:lstStyle/>
          <a:p>
            <a:fld id="{794071B5-D07C-40C4-A773-80FEDE03052E}" type="slidenum">
              <a:rPr lang="en-US" smtClean="0"/>
              <a:pPr/>
              <a:t>46</a:t>
            </a:fld>
            <a:endParaRPr lang="en-US" dirty="0"/>
          </a:p>
        </p:txBody>
      </p:sp>
    </p:spTree>
    <p:extLst>
      <p:ext uri="{BB962C8B-B14F-4D97-AF65-F5344CB8AC3E}">
        <p14:creationId xmlns:p14="http://schemas.microsoft.com/office/powerpoint/2010/main" val="1702464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6AA7B3-59E1-6B62-FCD2-6D54D72F4AAA}"/>
              </a:ext>
            </a:extLst>
          </p:cNvPr>
          <p:cNvSpPr>
            <a:spLocks noGrp="1"/>
          </p:cNvSpPr>
          <p:nvPr>
            <p:ph idx="1"/>
          </p:nvPr>
        </p:nvSpPr>
        <p:spPr/>
        <p:txBody>
          <a:bodyPr/>
          <a:lstStyle/>
          <a:p>
            <a:pPr marL="0" indent="0">
              <a:buNone/>
            </a:pPr>
            <a:r>
              <a:rPr lang="en-US" dirty="0"/>
              <a:t>Chantal Proulx</a:t>
            </a:r>
          </a:p>
        </p:txBody>
      </p:sp>
      <p:sp>
        <p:nvSpPr>
          <p:cNvPr id="3" name="Slide Number Placeholder 2">
            <a:extLst>
              <a:ext uri="{FF2B5EF4-FFF2-40B4-BE49-F238E27FC236}">
                <a16:creationId xmlns:a16="http://schemas.microsoft.com/office/drawing/2014/main" id="{C62241E0-C45A-05FD-0723-327FE3061B14}"/>
              </a:ext>
            </a:extLst>
          </p:cNvPr>
          <p:cNvSpPr>
            <a:spLocks noGrp="1"/>
          </p:cNvSpPr>
          <p:nvPr>
            <p:ph type="sldNum" sz="quarter" idx="12"/>
          </p:nvPr>
        </p:nvSpPr>
        <p:spPr/>
        <p:txBody>
          <a:bodyPr/>
          <a:lstStyle/>
          <a:p>
            <a:fld id="{794071B5-D07C-40C4-A773-80FEDE03052E}" type="slidenum">
              <a:rPr lang="en-US" smtClean="0"/>
              <a:pPr/>
              <a:t>5</a:t>
            </a:fld>
            <a:endParaRPr lang="en-US" dirty="0"/>
          </a:p>
        </p:txBody>
      </p:sp>
      <p:sp>
        <p:nvSpPr>
          <p:cNvPr id="5" name="Title 3">
            <a:extLst>
              <a:ext uri="{FF2B5EF4-FFF2-40B4-BE49-F238E27FC236}">
                <a16:creationId xmlns:a16="http://schemas.microsoft.com/office/drawing/2014/main" id="{994BF6D2-0D5C-13FA-FB58-D518191E4A00}"/>
              </a:ext>
            </a:extLst>
          </p:cNvPr>
          <p:cNvSpPr>
            <a:spLocks noGrp="1"/>
          </p:cNvSpPr>
          <p:nvPr>
            <p:ph type="title" idx="4294967295"/>
          </p:nvPr>
        </p:nvSpPr>
        <p:spPr>
          <a:xfrm>
            <a:off x="1655152" y="99139"/>
            <a:ext cx="8624887" cy="865188"/>
          </a:xfrm>
        </p:spPr>
        <p:txBody>
          <a:bodyPr>
            <a:normAutofit/>
          </a:bodyPr>
          <a:lstStyle/>
          <a:p>
            <a:r>
              <a:rPr lang="en-US" sz="3000" b="1" dirty="0">
                <a:latin typeface="+mn-lt"/>
              </a:rPr>
              <a:t>Foundation Financials </a:t>
            </a:r>
          </a:p>
        </p:txBody>
      </p:sp>
    </p:spTree>
    <p:extLst>
      <p:ext uri="{BB962C8B-B14F-4D97-AF65-F5344CB8AC3E}">
        <p14:creationId xmlns:p14="http://schemas.microsoft.com/office/powerpoint/2010/main" val="418200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56479" y="1726602"/>
            <a:ext cx="9464642" cy="4317614"/>
          </a:xfrm>
        </p:spPr>
        <p:txBody>
          <a:bodyPr>
            <a:noAutofit/>
          </a:bodyPr>
          <a:lstStyle/>
          <a:p>
            <a:pPr marL="342900" indent="-342900">
              <a:lnSpc>
                <a:spcPct val="100000"/>
              </a:lnSpc>
              <a:spcBef>
                <a:spcPts val="300"/>
              </a:spcBef>
              <a:spcAft>
                <a:spcPts val="300"/>
              </a:spcAft>
              <a:buAutoNum type="arabicParenR"/>
              <a:tabLst>
                <a:tab pos="5368925" algn="l"/>
              </a:tabLst>
            </a:pPr>
            <a:r>
              <a:rPr lang="en-CA" altLang="en-US" sz="2000" dirty="0">
                <a:cs typeface="Arial" panose="020B0604020202020204" pitchFamily="34" charset="0"/>
              </a:rPr>
              <a:t>Association – President’s report</a:t>
            </a:r>
            <a:r>
              <a:rPr lang="fr-CA" altLang="en-US" sz="2000" dirty="0">
                <a:cs typeface="Arial" panose="020B0604020202020204" pitchFamily="34" charset="0"/>
              </a:rPr>
              <a:t>	Roger Larson </a:t>
            </a:r>
          </a:p>
          <a:p>
            <a:pPr marL="342900" indent="-342900">
              <a:lnSpc>
                <a:spcPct val="100000"/>
              </a:lnSpc>
              <a:spcBef>
                <a:spcPts val="300"/>
              </a:spcBef>
              <a:spcAft>
                <a:spcPts val="300"/>
              </a:spcAft>
              <a:buAutoNum type="arabicParenR"/>
              <a:tabLst>
                <a:tab pos="5368925" algn="l"/>
              </a:tabLst>
            </a:pPr>
            <a:r>
              <a:rPr lang="en-CA" altLang="en-US" sz="2000" dirty="0">
                <a:cs typeface="Arial" panose="020B0604020202020204" pitchFamily="34" charset="0"/>
              </a:rPr>
              <a:t>Nominating Committee </a:t>
            </a:r>
            <a:r>
              <a:rPr lang="fr-CA" altLang="en-US" sz="2000" dirty="0">
                <a:cs typeface="Arial" panose="020B0604020202020204" pitchFamily="34" charset="0"/>
              </a:rPr>
              <a:t>	Tom McKenna</a:t>
            </a:r>
            <a:endParaRPr lang="en-CA" altLang="en-US" sz="2000" dirty="0">
              <a:cs typeface="Arial" panose="020B0604020202020204" pitchFamily="34" charset="0"/>
            </a:endParaRPr>
          </a:p>
          <a:p>
            <a:pPr marL="342900" indent="-342900">
              <a:lnSpc>
                <a:spcPct val="100000"/>
              </a:lnSpc>
              <a:spcBef>
                <a:spcPts val="300"/>
              </a:spcBef>
              <a:spcAft>
                <a:spcPts val="300"/>
              </a:spcAft>
              <a:buAutoNum type="arabicParenR"/>
              <a:tabLst>
                <a:tab pos="5368925" algn="l"/>
              </a:tabLst>
            </a:pPr>
            <a:r>
              <a:rPr lang="en-CA" altLang="en-US" sz="2000" dirty="0">
                <a:cs typeface="Arial" panose="020B0604020202020204" pitchFamily="34" charset="0"/>
              </a:rPr>
              <a:t>Association Financials	Ted Billey</a:t>
            </a:r>
          </a:p>
          <a:p>
            <a:pPr marL="342900" indent="-342900">
              <a:lnSpc>
                <a:spcPct val="100000"/>
              </a:lnSpc>
              <a:spcBef>
                <a:spcPts val="300"/>
              </a:spcBef>
              <a:spcAft>
                <a:spcPts val="300"/>
              </a:spcAft>
              <a:buAutoNum type="arabicParenR"/>
              <a:tabLst>
                <a:tab pos="5368925" algn="l"/>
              </a:tabLst>
            </a:pPr>
            <a:r>
              <a:rPr lang="en-CA" altLang="en-US" sz="2000" dirty="0">
                <a:cs typeface="Arial" panose="020B0604020202020204" pitchFamily="34" charset="0"/>
              </a:rPr>
              <a:t>By-Law Amendment	Tony </a:t>
            </a:r>
            <a:r>
              <a:rPr lang="en-CA" altLang="en-US" sz="2000" dirty="0" err="1">
                <a:cs typeface="Arial" panose="020B0604020202020204" pitchFamily="34" charset="0"/>
              </a:rPr>
              <a:t>VanDuzer</a:t>
            </a:r>
            <a:r>
              <a:rPr lang="en-CA" altLang="en-US" sz="2000" dirty="0">
                <a:cs typeface="Arial" panose="020B0604020202020204" pitchFamily="34" charset="0"/>
              </a:rPr>
              <a:t> </a:t>
            </a:r>
          </a:p>
          <a:p>
            <a:pPr marL="342900" indent="-342900">
              <a:lnSpc>
                <a:spcPct val="100000"/>
              </a:lnSpc>
              <a:spcBef>
                <a:spcPts val="300"/>
              </a:spcBef>
              <a:spcAft>
                <a:spcPts val="300"/>
              </a:spcAft>
              <a:buAutoNum type="arabicParenR"/>
              <a:tabLst>
                <a:tab pos="5368925" algn="l"/>
              </a:tabLst>
            </a:pPr>
            <a:r>
              <a:rPr lang="en-CA" altLang="en-US" sz="2000" dirty="0">
                <a:cs typeface="Arial" panose="020B0604020202020204" pitchFamily="34" charset="0"/>
              </a:rPr>
              <a:t>Communications - </a:t>
            </a:r>
            <a:r>
              <a:rPr lang="en-CA" altLang="en-US" sz="1600" i="1" dirty="0">
                <a:cs typeface="Arial" panose="020B0604020202020204" pitchFamily="34" charset="0"/>
              </a:rPr>
              <a:t>3E: Engage, Educate &amp; Enlighten</a:t>
            </a:r>
            <a:r>
              <a:rPr lang="en-CA" altLang="en-US" sz="2000" dirty="0">
                <a:cs typeface="Arial" panose="020B0604020202020204" pitchFamily="34" charset="0"/>
              </a:rPr>
              <a:t>	Christine Ouellette</a:t>
            </a:r>
          </a:p>
          <a:p>
            <a:pPr marL="342900" indent="-342900">
              <a:lnSpc>
                <a:spcPct val="100000"/>
              </a:lnSpc>
              <a:spcBef>
                <a:spcPts val="300"/>
              </a:spcBef>
              <a:spcAft>
                <a:spcPts val="300"/>
              </a:spcAft>
              <a:buFont typeface="Arial" panose="020B0604020202020204" pitchFamily="34" charset="0"/>
              <a:buAutoNum type="arabicParenR"/>
              <a:tabLst>
                <a:tab pos="5368925" algn="l"/>
              </a:tabLst>
            </a:pPr>
            <a:r>
              <a:rPr lang="en-CA" altLang="en-US" sz="2000" dirty="0">
                <a:cs typeface="Arial" panose="020B0604020202020204" pitchFamily="34" charset="0"/>
              </a:rPr>
              <a:t>Membership 	Tony </a:t>
            </a:r>
            <a:r>
              <a:rPr lang="en-CA" altLang="en-US" sz="2000" dirty="0" err="1">
                <a:cs typeface="Arial" panose="020B0604020202020204" pitchFamily="34" charset="0"/>
              </a:rPr>
              <a:t>VanDuzer</a:t>
            </a:r>
            <a:endParaRPr lang="en-CA" altLang="en-US" sz="2000" dirty="0">
              <a:cs typeface="Arial" panose="020B0604020202020204" pitchFamily="34" charset="0"/>
            </a:endParaRPr>
          </a:p>
          <a:p>
            <a:pPr marL="342900" indent="-342900">
              <a:lnSpc>
                <a:spcPct val="100000"/>
              </a:lnSpc>
              <a:spcBef>
                <a:spcPts val="300"/>
              </a:spcBef>
              <a:spcAft>
                <a:spcPts val="300"/>
              </a:spcAft>
              <a:buFont typeface="Arial" panose="020B0604020202020204" pitchFamily="34" charset="0"/>
              <a:buAutoNum type="arabicParenR"/>
              <a:tabLst>
                <a:tab pos="5368925" algn="l"/>
              </a:tabLst>
            </a:pPr>
            <a:r>
              <a:rPr lang="en-CA" altLang="en-US" sz="2000" dirty="0">
                <a:cs typeface="Arial" panose="020B0604020202020204" pitchFamily="34" charset="0"/>
              </a:rPr>
              <a:t>Science - </a:t>
            </a:r>
            <a:r>
              <a:rPr lang="en-CA" altLang="en-US" sz="1600" i="1" dirty="0">
                <a:cs typeface="Arial" panose="020B0604020202020204" pitchFamily="34" charset="0"/>
              </a:rPr>
              <a:t>State of the Lake </a:t>
            </a:r>
            <a:r>
              <a:rPr lang="en-CA" altLang="en-US" sz="2000" dirty="0">
                <a:cs typeface="Arial" panose="020B0604020202020204" pitchFamily="34" charset="0"/>
              </a:rPr>
              <a:t>	Tom McKenna</a:t>
            </a:r>
          </a:p>
          <a:p>
            <a:pPr marL="342900" indent="-342900">
              <a:lnSpc>
                <a:spcPct val="100000"/>
              </a:lnSpc>
              <a:spcBef>
                <a:spcPts val="300"/>
              </a:spcBef>
              <a:spcAft>
                <a:spcPts val="300"/>
              </a:spcAft>
              <a:buFont typeface="Arial" panose="020B0604020202020204" pitchFamily="34" charset="0"/>
              <a:buAutoNum type="arabicParenR"/>
              <a:tabLst>
                <a:tab pos="5368925" algn="l"/>
              </a:tabLst>
            </a:pPr>
            <a:r>
              <a:rPr lang="en-CA" altLang="en-US" sz="2000" dirty="0">
                <a:cs typeface="Arial" panose="020B0604020202020204" pitchFamily="34" charset="0"/>
              </a:rPr>
              <a:t>Environment 	Chantal Landry </a:t>
            </a:r>
          </a:p>
          <a:p>
            <a:pPr marL="342900" indent="-342900">
              <a:lnSpc>
                <a:spcPct val="100000"/>
              </a:lnSpc>
              <a:spcBef>
                <a:spcPts val="300"/>
              </a:spcBef>
              <a:spcAft>
                <a:spcPts val="300"/>
              </a:spcAft>
              <a:buFont typeface="Arial" panose="020B0604020202020204" pitchFamily="34" charset="0"/>
              <a:buAutoNum type="arabicParenR"/>
              <a:tabLst>
                <a:tab pos="5368925" algn="l"/>
              </a:tabLst>
            </a:pPr>
            <a:r>
              <a:rPr lang="en-CA" altLang="en-US" sz="2000" dirty="0">
                <a:cs typeface="Arial" panose="020B0604020202020204" pitchFamily="34" charset="0"/>
              </a:rPr>
              <a:t>Merchandise 	Diane Billey</a:t>
            </a:r>
          </a:p>
          <a:p>
            <a:pPr marL="342900" indent="-342900">
              <a:lnSpc>
                <a:spcPct val="100000"/>
              </a:lnSpc>
              <a:spcBef>
                <a:spcPts val="300"/>
              </a:spcBef>
              <a:spcAft>
                <a:spcPts val="300"/>
              </a:spcAft>
              <a:buFont typeface="Arial" panose="020B0604020202020204" pitchFamily="34" charset="0"/>
              <a:buAutoNum type="arabicParenR"/>
              <a:tabLst>
                <a:tab pos="5368925" algn="l"/>
              </a:tabLst>
            </a:pPr>
            <a:r>
              <a:rPr lang="en-CA" altLang="en-US" sz="2000" dirty="0">
                <a:cs typeface="Arial" panose="020B0604020202020204" pitchFamily="34" charset="0"/>
              </a:rPr>
              <a:t> Bay Captains 	Roger Larson </a:t>
            </a:r>
          </a:p>
          <a:p>
            <a:pPr marL="0" indent="0">
              <a:lnSpc>
                <a:spcPct val="100000"/>
              </a:lnSpc>
              <a:spcBef>
                <a:spcPts val="300"/>
              </a:spcBef>
              <a:spcAft>
                <a:spcPts val="300"/>
              </a:spcAft>
              <a:buNone/>
              <a:tabLst>
                <a:tab pos="5368925" algn="l"/>
              </a:tabLst>
            </a:pPr>
            <a:endParaRPr lang="en-CA" altLang="en-US" sz="2000" dirty="0">
              <a:cs typeface="Arial" panose="020B0604020202020204" pitchFamily="34" charset="0"/>
            </a:endParaRPr>
          </a:p>
        </p:txBody>
      </p:sp>
      <p:sp>
        <p:nvSpPr>
          <p:cNvPr id="6" name="Title 5"/>
          <p:cNvSpPr>
            <a:spLocks noGrp="1"/>
          </p:cNvSpPr>
          <p:nvPr>
            <p:ph type="title" idx="4294967295"/>
          </p:nvPr>
        </p:nvSpPr>
        <p:spPr>
          <a:xfrm>
            <a:off x="1652494" y="103826"/>
            <a:ext cx="9586679" cy="865188"/>
          </a:xfrm>
        </p:spPr>
        <p:txBody>
          <a:bodyPr>
            <a:noAutofit/>
          </a:bodyPr>
          <a:lstStyle/>
          <a:p>
            <a:r>
              <a:rPr lang="fr-CA" sz="3000" b="1" dirty="0">
                <a:latin typeface="+mn-lt"/>
              </a:rPr>
              <a:t>Agenda – </a:t>
            </a:r>
            <a:r>
              <a:rPr lang="fr-FR" sz="3000" b="1" dirty="0">
                <a:latin typeface="+mn-lt"/>
              </a:rPr>
              <a:t>Bassin versant du Lac Heney</a:t>
            </a:r>
            <a:r>
              <a:rPr lang="fr-CA" sz="3000" b="1" dirty="0">
                <a:latin typeface="+mn-lt"/>
              </a:rPr>
              <a:t> </a:t>
            </a:r>
            <a:r>
              <a:rPr lang="en-CA" sz="3000" b="1" dirty="0">
                <a:latin typeface="+mn-lt"/>
              </a:rPr>
              <a:t>Watershed </a:t>
            </a:r>
            <a:br>
              <a:rPr lang="fr-CA" sz="3000" dirty="0">
                <a:latin typeface="+mn-lt"/>
              </a:rPr>
            </a:br>
            <a:r>
              <a:rPr lang="fr-CA" sz="1800" dirty="0">
                <a:latin typeface="+mn-lt"/>
              </a:rPr>
              <a:t>Registered as the Association for the Protection of Lac Heney</a:t>
            </a:r>
            <a:endParaRPr lang="en-US" sz="1800" dirty="0">
              <a:latin typeface="+mn-lt"/>
            </a:endParaRPr>
          </a:p>
        </p:txBody>
      </p:sp>
      <p:sp>
        <p:nvSpPr>
          <p:cNvPr id="8" name="Slide Number Placeholder 7"/>
          <p:cNvSpPr>
            <a:spLocks noGrp="1"/>
          </p:cNvSpPr>
          <p:nvPr>
            <p:ph type="sldNum" sz="quarter" idx="12"/>
          </p:nvPr>
        </p:nvSpPr>
        <p:spPr/>
        <p:txBody>
          <a:bodyPr/>
          <a:lstStyle/>
          <a:p>
            <a:fld id="{794071B5-D07C-40C4-A773-80FEDE03052E}" type="slidenum">
              <a:rPr lang="en-US" smtClean="0"/>
              <a:pPr/>
              <a:t>6</a:t>
            </a:fld>
            <a:endParaRPr lang="en-US" dirty="0"/>
          </a:p>
        </p:txBody>
      </p:sp>
    </p:spTree>
    <p:extLst>
      <p:ext uri="{BB962C8B-B14F-4D97-AF65-F5344CB8AC3E}">
        <p14:creationId xmlns:p14="http://schemas.microsoft.com/office/powerpoint/2010/main" val="3981651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43380F-A062-4C79-8AE0-235686AF7430}"/>
              </a:ext>
            </a:extLst>
          </p:cNvPr>
          <p:cNvSpPr>
            <a:spLocks noGrp="1"/>
          </p:cNvSpPr>
          <p:nvPr>
            <p:ph idx="1"/>
          </p:nvPr>
        </p:nvSpPr>
        <p:spPr>
          <a:xfrm>
            <a:off x="374560" y="1637226"/>
            <a:ext cx="11426915" cy="4965277"/>
          </a:xfrm>
        </p:spPr>
        <p:txBody>
          <a:bodyPr>
            <a:normAutofit/>
          </a:bodyPr>
          <a:lstStyle/>
          <a:p>
            <a:pPr>
              <a:spcBef>
                <a:spcPts val="1200"/>
              </a:spcBef>
            </a:pPr>
            <a:r>
              <a:rPr lang="en-CA" sz="2400" dirty="0"/>
              <a:t>Major activities during the past year include:</a:t>
            </a:r>
          </a:p>
          <a:p>
            <a:pPr lvl="1">
              <a:spcBef>
                <a:spcPts val="1200"/>
              </a:spcBef>
            </a:pPr>
            <a:r>
              <a:rPr lang="en-CA" sz="1800" dirty="0"/>
              <a:t>Association Committee restructuring</a:t>
            </a:r>
          </a:p>
          <a:p>
            <a:pPr lvl="2">
              <a:spcBef>
                <a:spcPts val="0"/>
              </a:spcBef>
            </a:pPr>
            <a:r>
              <a:rPr lang="en-CA" sz="1400" dirty="0"/>
              <a:t>Science &amp; Environment expanding critical science assessments - phosphorus, nitrogen, sediment, mass balance </a:t>
            </a:r>
          </a:p>
          <a:p>
            <a:pPr lvl="2">
              <a:spcBef>
                <a:spcPts val="0"/>
              </a:spcBef>
            </a:pPr>
            <a:r>
              <a:rPr lang="en-CA" sz="1400" dirty="0"/>
              <a:t>Communications moved on-line - plan is three electronic newsletters per year &amp; targeting increased website traffic </a:t>
            </a:r>
          </a:p>
          <a:p>
            <a:pPr lvl="2">
              <a:spcBef>
                <a:spcPts val="0"/>
              </a:spcBef>
            </a:pPr>
            <a:r>
              <a:rPr lang="en-CA" sz="1400" dirty="0"/>
              <a:t>Membership - database for members and residents, new challenge – availability of email addresses </a:t>
            </a:r>
          </a:p>
          <a:p>
            <a:pPr lvl="1">
              <a:spcBef>
                <a:spcPts val="1200"/>
              </a:spcBef>
            </a:pPr>
            <a:r>
              <a:rPr lang="en-CA" sz="1800" dirty="0"/>
              <a:t>Scientific assessment of the water quality trends for the five major watershed lakes, including mass balance </a:t>
            </a:r>
          </a:p>
          <a:p>
            <a:pPr lvl="2">
              <a:spcBef>
                <a:spcPts val="0"/>
              </a:spcBef>
            </a:pPr>
            <a:r>
              <a:rPr lang="en-CA" sz="1400" dirty="0"/>
              <a:t>Lake total phosphorus results for 2022 back to previous trends with Heney stabilizing around 10 ppm</a:t>
            </a:r>
          </a:p>
          <a:p>
            <a:pPr lvl="3">
              <a:spcBef>
                <a:spcPts val="0"/>
              </a:spcBef>
            </a:pPr>
            <a:r>
              <a:rPr lang="en-CA" sz="1200" dirty="0"/>
              <a:t>2021 looks to be an anomaly, </a:t>
            </a:r>
            <a:r>
              <a:rPr lang="en-CA" sz="1000" dirty="0"/>
              <a:t>Could be impact from 2021 forest fires</a:t>
            </a:r>
          </a:p>
          <a:p>
            <a:pPr lvl="1">
              <a:spcBef>
                <a:spcPts val="1200"/>
              </a:spcBef>
            </a:pPr>
            <a:r>
              <a:rPr lang="en-CA" sz="1800" dirty="0"/>
              <a:t>Increased community &amp; membership engagement </a:t>
            </a:r>
          </a:p>
          <a:p>
            <a:pPr lvl="2">
              <a:spcBef>
                <a:spcPts val="0"/>
              </a:spcBef>
            </a:pPr>
            <a:r>
              <a:rPr lang="en-US" sz="1400" dirty="0"/>
              <a:t>Community Science Project - Milkweed protecting shorelines </a:t>
            </a:r>
            <a:endParaRPr lang="en-CA" sz="1400" dirty="0"/>
          </a:p>
          <a:p>
            <a:pPr lvl="2">
              <a:spcBef>
                <a:spcPts val="0"/>
              </a:spcBef>
            </a:pPr>
            <a:r>
              <a:rPr lang="en-CA" sz="1400" dirty="0"/>
              <a:t>Island signage to help protect the islands from misuse </a:t>
            </a:r>
          </a:p>
          <a:p>
            <a:pPr lvl="1">
              <a:spcBef>
                <a:spcPts val="1200"/>
              </a:spcBef>
            </a:pPr>
            <a:r>
              <a:rPr lang="en-CA" sz="1800" dirty="0"/>
              <a:t>Municipal relations - </a:t>
            </a:r>
            <a:r>
              <a:rPr lang="fr-FR" sz="1400" dirty="0"/>
              <a:t>MRC de la Vallée de-la-Gatineau, Municipalité de Lac-Sainte-Marie and Ville de Gracefield </a:t>
            </a:r>
            <a:endParaRPr lang="en-CA" sz="1400" dirty="0"/>
          </a:p>
          <a:p>
            <a:pPr lvl="2">
              <a:spcBef>
                <a:spcPts val="0"/>
              </a:spcBef>
            </a:pPr>
            <a:r>
              <a:rPr lang="en-CA" sz="1400" dirty="0"/>
              <a:t>June 27 meeting with Gracefield maire Matthew Caron, </a:t>
            </a:r>
            <a:r>
              <a:rPr lang="fr-CA" sz="1400" dirty="0"/>
              <a:t>Directrice général Julie Jetté</a:t>
            </a:r>
            <a:r>
              <a:rPr lang="en-CA" sz="1400" dirty="0"/>
              <a:t>, &amp; adjoint DG Julie Therrien</a:t>
            </a:r>
          </a:p>
          <a:p>
            <a:pPr lvl="3">
              <a:spcBef>
                <a:spcPts val="0"/>
              </a:spcBef>
            </a:pPr>
            <a:r>
              <a:rPr lang="en-US" sz="1200" dirty="0"/>
              <a:t>Septic </a:t>
            </a:r>
            <a:r>
              <a:rPr lang="en-CA" sz="1200" dirty="0"/>
              <a:t>systems, invasive species - boat wash for Heney fire station</a:t>
            </a:r>
          </a:p>
          <a:p>
            <a:pPr lvl="3">
              <a:spcBef>
                <a:spcPts val="0"/>
              </a:spcBef>
            </a:pPr>
            <a:r>
              <a:rPr lang="en-CA" sz="1200" dirty="0"/>
              <a:t>Water quality - Heney &amp; RSVL programs to monitor phosphorus</a:t>
            </a:r>
          </a:p>
          <a:p>
            <a:pPr lvl="3">
              <a:spcBef>
                <a:spcPts val="0"/>
              </a:spcBef>
            </a:pPr>
            <a:r>
              <a:rPr lang="en-US" sz="1200" dirty="0"/>
              <a:t>Shoreline protection during development &amp; restoration of shores</a:t>
            </a:r>
          </a:p>
          <a:p>
            <a:pPr lvl="3">
              <a:spcBef>
                <a:spcPts val="0"/>
              </a:spcBef>
            </a:pPr>
            <a:r>
              <a:rPr lang="en-US" sz="1200" dirty="0"/>
              <a:t>National Forum on the Lakes: CRE Laurentides (Laurentian Regional Environmental Council) - resources available to municipalities </a:t>
            </a:r>
            <a:endParaRPr lang="en-CA" sz="1200" dirty="0"/>
          </a:p>
          <a:p>
            <a:pPr lvl="3">
              <a:spcBef>
                <a:spcPts val="0"/>
              </a:spcBef>
            </a:pPr>
            <a:r>
              <a:rPr lang="en-CA" sz="1200" dirty="0"/>
              <a:t>Wildlife control - beaver dams and water levels – controversial wildlife issues  </a:t>
            </a:r>
            <a:endParaRPr lang="en-CA" dirty="0"/>
          </a:p>
        </p:txBody>
      </p:sp>
      <p:sp>
        <p:nvSpPr>
          <p:cNvPr id="3" name="Slide Number Placeholder 2">
            <a:extLst>
              <a:ext uri="{FF2B5EF4-FFF2-40B4-BE49-F238E27FC236}">
                <a16:creationId xmlns:a16="http://schemas.microsoft.com/office/drawing/2014/main" id="{85A668EF-00A2-48DF-B8DD-217574E36F8C}"/>
              </a:ext>
            </a:extLst>
          </p:cNvPr>
          <p:cNvSpPr>
            <a:spLocks noGrp="1"/>
          </p:cNvSpPr>
          <p:nvPr>
            <p:ph type="sldNum" sz="quarter" idx="12"/>
          </p:nvPr>
        </p:nvSpPr>
        <p:spPr>
          <a:xfrm>
            <a:off x="8572500" y="6318250"/>
            <a:ext cx="2743200" cy="365125"/>
          </a:xfrm>
        </p:spPr>
        <p:txBody>
          <a:bodyPr/>
          <a:lstStyle/>
          <a:p>
            <a:fld id="{794071B5-D07C-40C4-A773-80FEDE03052E}" type="slidenum">
              <a:rPr lang="en-US" smtClean="0"/>
              <a:t>7</a:t>
            </a:fld>
            <a:endParaRPr lang="en-US" dirty="0"/>
          </a:p>
        </p:txBody>
      </p:sp>
      <p:sp>
        <p:nvSpPr>
          <p:cNvPr id="4" name="Content Placeholder 1">
            <a:extLst>
              <a:ext uri="{FF2B5EF4-FFF2-40B4-BE49-F238E27FC236}">
                <a16:creationId xmlns:a16="http://schemas.microsoft.com/office/drawing/2014/main" id="{A91B975A-1379-446B-AA7F-68BCA08DEDDD}"/>
              </a:ext>
            </a:extLst>
          </p:cNvPr>
          <p:cNvSpPr txBox="1">
            <a:spLocks/>
          </p:cNvSpPr>
          <p:nvPr/>
        </p:nvSpPr>
        <p:spPr>
          <a:xfrm>
            <a:off x="1913879" y="255497"/>
            <a:ext cx="5395887" cy="751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3000" b="1" dirty="0"/>
              <a:t>Association President’s Report</a:t>
            </a:r>
          </a:p>
        </p:txBody>
      </p:sp>
    </p:spTree>
    <p:extLst>
      <p:ext uri="{BB962C8B-B14F-4D97-AF65-F5344CB8AC3E}">
        <p14:creationId xmlns:p14="http://schemas.microsoft.com/office/powerpoint/2010/main" val="422302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104E48-17DC-A121-9CF1-ACE1ADDC3BA8}"/>
              </a:ext>
            </a:extLst>
          </p:cNvPr>
          <p:cNvSpPr>
            <a:spLocks noGrp="1"/>
          </p:cNvSpPr>
          <p:nvPr>
            <p:ph idx="1"/>
          </p:nvPr>
        </p:nvSpPr>
        <p:spPr>
          <a:xfrm>
            <a:off x="838200" y="1613154"/>
            <a:ext cx="10515600" cy="4673346"/>
          </a:xfrm>
        </p:spPr>
        <p:txBody>
          <a:bodyPr>
            <a:normAutofit fontScale="85000" lnSpcReduction="20000"/>
          </a:bodyPr>
          <a:lstStyle/>
          <a:p>
            <a:pPr marL="0" indent="0">
              <a:buNone/>
            </a:pPr>
            <a:r>
              <a:rPr lang="en-CA" sz="3600" dirty="0"/>
              <a:t>New Challenges</a:t>
            </a:r>
          </a:p>
          <a:p>
            <a:pPr lvl="1"/>
            <a:endParaRPr lang="en-CA" sz="1800" dirty="0"/>
          </a:p>
          <a:p>
            <a:pPr lvl="1">
              <a:buFont typeface="Wingdings" panose="05000000000000000000" pitchFamily="2" charset="2"/>
              <a:buChar char="Ø"/>
            </a:pPr>
            <a:r>
              <a:rPr lang="en-CA" sz="2600" dirty="0"/>
              <a:t>Stewardship</a:t>
            </a:r>
            <a:endParaRPr lang="en-CA" dirty="0"/>
          </a:p>
          <a:p>
            <a:pPr lvl="2"/>
            <a:r>
              <a:rPr lang="en-CA" dirty="0"/>
              <a:t>Sediments, </a:t>
            </a:r>
            <a:r>
              <a:rPr lang="en-CA" sz="2300" dirty="0"/>
              <a:t>septic</a:t>
            </a:r>
            <a:r>
              <a:rPr lang="en-CA" dirty="0"/>
              <a:t> systems, and shorelines </a:t>
            </a:r>
          </a:p>
          <a:p>
            <a:pPr lvl="2"/>
            <a:endParaRPr lang="en-CA" sz="1800" dirty="0"/>
          </a:p>
          <a:p>
            <a:pPr lvl="1">
              <a:buFont typeface="Wingdings" panose="05000000000000000000" pitchFamily="2" charset="2"/>
              <a:buChar char="Ø"/>
            </a:pPr>
            <a:r>
              <a:rPr lang="en-CA" dirty="0"/>
              <a:t>How do we build </a:t>
            </a:r>
            <a:r>
              <a:rPr lang="en-CA" sz="2600" dirty="0"/>
              <a:t>engagement</a:t>
            </a:r>
            <a:r>
              <a:rPr lang="en-CA" dirty="0"/>
              <a:t> when there is no immediate crisis?</a:t>
            </a:r>
          </a:p>
          <a:p>
            <a:pPr lvl="2"/>
            <a:r>
              <a:rPr lang="en-CA" dirty="0"/>
              <a:t>Rebuilding </a:t>
            </a:r>
            <a:r>
              <a:rPr lang="en-CA" sz="2300" dirty="0"/>
              <a:t>watershed</a:t>
            </a:r>
            <a:r>
              <a:rPr lang="en-CA" dirty="0"/>
              <a:t> membership (2022 membership at 124)</a:t>
            </a:r>
          </a:p>
          <a:p>
            <a:pPr lvl="2"/>
            <a:r>
              <a:rPr lang="en-US" dirty="0"/>
              <a:t>Bay Captains – </a:t>
            </a:r>
            <a:r>
              <a:rPr lang="en-US" sz="2300" dirty="0"/>
              <a:t>looking</a:t>
            </a:r>
            <a:r>
              <a:rPr lang="en-US" dirty="0"/>
              <a:t> for a coordinator </a:t>
            </a:r>
          </a:p>
          <a:p>
            <a:pPr lvl="1"/>
            <a:endParaRPr lang="en-CA" sz="1800" dirty="0"/>
          </a:p>
          <a:p>
            <a:pPr lvl="1">
              <a:buFont typeface="Wingdings" panose="05000000000000000000" pitchFamily="2" charset="2"/>
              <a:buChar char="Ø"/>
            </a:pPr>
            <a:r>
              <a:rPr lang="en-CA" dirty="0"/>
              <a:t>Boat launch </a:t>
            </a:r>
            <a:r>
              <a:rPr lang="en-CA" sz="2600" dirty="0"/>
              <a:t>availability</a:t>
            </a:r>
            <a:endParaRPr lang="en-CA" dirty="0"/>
          </a:p>
          <a:p>
            <a:pPr lvl="2"/>
            <a:r>
              <a:rPr lang="en-CA" dirty="0"/>
              <a:t>Board established </a:t>
            </a:r>
            <a:r>
              <a:rPr lang="en-CA" sz="2300" dirty="0"/>
              <a:t>task</a:t>
            </a:r>
            <a:r>
              <a:rPr lang="en-CA" dirty="0"/>
              <a:t> force in 2020, but no consensus on needs &amp; role of the association to address issue </a:t>
            </a:r>
          </a:p>
          <a:p>
            <a:pPr lvl="3"/>
            <a:r>
              <a:rPr lang="en-CA" dirty="0"/>
              <a:t>Private services </a:t>
            </a:r>
            <a:r>
              <a:rPr lang="en-CA" sz="2100" dirty="0"/>
              <a:t>continue</a:t>
            </a:r>
            <a:r>
              <a:rPr lang="en-CA" dirty="0"/>
              <a:t> to be available, but for how long? </a:t>
            </a:r>
          </a:p>
          <a:p>
            <a:pPr lvl="3"/>
            <a:r>
              <a:rPr lang="en-CA" dirty="0"/>
              <a:t>What can we learn </a:t>
            </a:r>
            <a:r>
              <a:rPr lang="en-CA" sz="2100" dirty="0"/>
              <a:t>from</a:t>
            </a:r>
            <a:r>
              <a:rPr lang="en-CA" dirty="0"/>
              <a:t> GF&amp;GC experience? </a:t>
            </a:r>
          </a:p>
          <a:p>
            <a:pPr lvl="3"/>
            <a:r>
              <a:rPr lang="en-CA" dirty="0"/>
              <a:t>What does the boat </a:t>
            </a:r>
            <a:r>
              <a:rPr lang="en-CA" sz="2100" dirty="0"/>
              <a:t>wash</a:t>
            </a:r>
            <a:r>
              <a:rPr lang="en-CA" dirty="0"/>
              <a:t> at the fire hall imply? </a:t>
            </a:r>
          </a:p>
          <a:p>
            <a:pPr lvl="4"/>
            <a:r>
              <a:rPr lang="en-CA" dirty="0"/>
              <a:t>Municipal </a:t>
            </a:r>
            <a:r>
              <a:rPr lang="en-CA" sz="2100" dirty="0"/>
              <a:t>action</a:t>
            </a:r>
            <a:r>
              <a:rPr lang="en-CA" dirty="0"/>
              <a:t>? </a:t>
            </a:r>
          </a:p>
          <a:p>
            <a:pPr lvl="3"/>
            <a:endParaRPr lang="en-CA" dirty="0"/>
          </a:p>
          <a:p>
            <a:pPr lvl="3"/>
            <a:endParaRPr lang="en-CA" dirty="0"/>
          </a:p>
          <a:p>
            <a:pPr lvl="1"/>
            <a:endParaRPr lang="en-CA" dirty="0"/>
          </a:p>
          <a:p>
            <a:pPr lvl="1"/>
            <a:endParaRPr lang="en-CA" dirty="0"/>
          </a:p>
        </p:txBody>
      </p:sp>
      <p:sp>
        <p:nvSpPr>
          <p:cNvPr id="3" name="Slide Number Placeholder 2">
            <a:extLst>
              <a:ext uri="{FF2B5EF4-FFF2-40B4-BE49-F238E27FC236}">
                <a16:creationId xmlns:a16="http://schemas.microsoft.com/office/drawing/2014/main" id="{E2F03821-E569-9BD1-B507-D14EC975715B}"/>
              </a:ext>
            </a:extLst>
          </p:cNvPr>
          <p:cNvSpPr>
            <a:spLocks noGrp="1"/>
          </p:cNvSpPr>
          <p:nvPr>
            <p:ph type="sldNum" sz="quarter" idx="12"/>
          </p:nvPr>
        </p:nvSpPr>
        <p:spPr/>
        <p:txBody>
          <a:bodyPr/>
          <a:lstStyle/>
          <a:p>
            <a:fld id="{794071B5-D07C-40C4-A773-80FEDE03052E}" type="slidenum">
              <a:rPr lang="en-US" smtClean="0"/>
              <a:t>8</a:t>
            </a:fld>
            <a:endParaRPr lang="en-US" dirty="0"/>
          </a:p>
        </p:txBody>
      </p:sp>
      <p:sp>
        <p:nvSpPr>
          <p:cNvPr id="5" name="TextBox 4">
            <a:extLst>
              <a:ext uri="{FF2B5EF4-FFF2-40B4-BE49-F238E27FC236}">
                <a16:creationId xmlns:a16="http://schemas.microsoft.com/office/drawing/2014/main" id="{ABFBBD44-DB51-AADF-FCAC-5EAA9B0476BE}"/>
              </a:ext>
            </a:extLst>
          </p:cNvPr>
          <p:cNvSpPr txBox="1"/>
          <p:nvPr/>
        </p:nvSpPr>
        <p:spPr>
          <a:xfrm>
            <a:off x="2336006" y="429696"/>
            <a:ext cx="6100762" cy="553998"/>
          </a:xfrm>
          <a:prstGeom prst="rect">
            <a:avLst/>
          </a:prstGeom>
          <a:noFill/>
        </p:spPr>
        <p:txBody>
          <a:bodyPr wrap="square">
            <a:spAutoFit/>
          </a:bodyPr>
          <a:lstStyle/>
          <a:p>
            <a:pPr marL="0" indent="0">
              <a:buFont typeface="Arial" panose="020B0604020202020204" pitchFamily="34" charset="0"/>
              <a:buNone/>
            </a:pPr>
            <a:r>
              <a:rPr lang="en-CA" sz="3000" b="1" dirty="0"/>
              <a:t>Association President’s Report</a:t>
            </a:r>
          </a:p>
        </p:txBody>
      </p:sp>
    </p:spTree>
    <p:extLst>
      <p:ext uri="{BB962C8B-B14F-4D97-AF65-F5344CB8AC3E}">
        <p14:creationId xmlns:p14="http://schemas.microsoft.com/office/powerpoint/2010/main" val="68533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9EC51D-84E0-5F45-900B-B66B3EB3357D}"/>
              </a:ext>
            </a:extLst>
          </p:cNvPr>
          <p:cNvSpPr>
            <a:spLocks noGrp="1"/>
          </p:cNvSpPr>
          <p:nvPr>
            <p:ph type="sldNum" sz="quarter" idx="12"/>
          </p:nvPr>
        </p:nvSpPr>
        <p:spPr/>
        <p:txBody>
          <a:bodyPr/>
          <a:lstStyle/>
          <a:p>
            <a:fld id="{794071B5-D07C-40C4-A773-80FEDE03052E}" type="slidenum">
              <a:rPr lang="en-US" smtClean="0"/>
              <a:t>9</a:t>
            </a:fld>
            <a:endParaRPr lang="en-US" dirty="0"/>
          </a:p>
        </p:txBody>
      </p:sp>
      <p:sp>
        <p:nvSpPr>
          <p:cNvPr id="8" name="TextBox 7">
            <a:extLst>
              <a:ext uri="{FF2B5EF4-FFF2-40B4-BE49-F238E27FC236}">
                <a16:creationId xmlns:a16="http://schemas.microsoft.com/office/drawing/2014/main" id="{482D14A3-E648-CF41-B324-E2E18DCC8D38}"/>
              </a:ext>
            </a:extLst>
          </p:cNvPr>
          <p:cNvSpPr txBox="1"/>
          <p:nvPr/>
        </p:nvSpPr>
        <p:spPr>
          <a:xfrm>
            <a:off x="1560576" y="1498937"/>
            <a:ext cx="9793224" cy="646331"/>
          </a:xfrm>
          <a:prstGeom prst="rect">
            <a:avLst/>
          </a:prstGeom>
          <a:noFill/>
        </p:spPr>
        <p:txBody>
          <a:bodyPr wrap="square" rtlCol="0">
            <a:spAutoFit/>
          </a:bodyPr>
          <a:lstStyle/>
          <a:p>
            <a:r>
              <a:rPr lang="en-CA" dirty="0"/>
              <a:t>Board of Directors for 2023/24 - Association for the Protection of Lac Heney </a:t>
            </a:r>
          </a:p>
          <a:p>
            <a:endParaRPr lang="en-US" dirty="0"/>
          </a:p>
        </p:txBody>
      </p:sp>
      <p:sp>
        <p:nvSpPr>
          <p:cNvPr id="9" name="Content Placeholder 1">
            <a:extLst>
              <a:ext uri="{FF2B5EF4-FFF2-40B4-BE49-F238E27FC236}">
                <a16:creationId xmlns:a16="http://schemas.microsoft.com/office/drawing/2014/main" id="{44B99983-B096-504E-B20E-5026C7ED375A}"/>
              </a:ext>
            </a:extLst>
          </p:cNvPr>
          <p:cNvSpPr>
            <a:spLocks noGrp="1"/>
          </p:cNvSpPr>
          <p:nvPr>
            <p:ph idx="1"/>
          </p:nvPr>
        </p:nvSpPr>
        <p:spPr>
          <a:xfrm>
            <a:off x="1660459" y="320934"/>
            <a:ext cx="10366225" cy="434756"/>
          </a:xfrm>
        </p:spPr>
        <p:txBody>
          <a:bodyPr>
            <a:normAutofit fontScale="92500" lnSpcReduction="20000"/>
          </a:bodyPr>
          <a:lstStyle/>
          <a:p>
            <a:pPr marL="0" indent="0">
              <a:buNone/>
            </a:pPr>
            <a:r>
              <a:rPr lang="en-CA" sz="3200" b="1" dirty="0"/>
              <a:t>Association Nominating Committee Report</a:t>
            </a:r>
          </a:p>
        </p:txBody>
      </p:sp>
      <p:sp>
        <p:nvSpPr>
          <p:cNvPr id="6" name="TextBox 5">
            <a:extLst>
              <a:ext uri="{FF2B5EF4-FFF2-40B4-BE49-F238E27FC236}">
                <a16:creationId xmlns:a16="http://schemas.microsoft.com/office/drawing/2014/main" id="{3C2858A2-8FAF-AD8E-7555-BB3A777A7711}"/>
              </a:ext>
            </a:extLst>
          </p:cNvPr>
          <p:cNvSpPr txBox="1"/>
          <p:nvPr/>
        </p:nvSpPr>
        <p:spPr>
          <a:xfrm>
            <a:off x="471055" y="2029005"/>
            <a:ext cx="11397672" cy="4810548"/>
          </a:xfrm>
          <a:prstGeom prst="rect">
            <a:avLst/>
          </a:prstGeom>
          <a:noFill/>
        </p:spPr>
        <p:txBody>
          <a:bodyPr wrap="square">
            <a:spAutoFit/>
          </a:bodyPr>
          <a:lstStyle/>
          <a:p>
            <a:pPr marL="0" marR="0">
              <a:lnSpc>
                <a:spcPct val="107000"/>
              </a:lnSpc>
              <a:spcBef>
                <a:spcPts val="0"/>
              </a:spcBef>
              <a:spcAft>
                <a:spcPts val="0"/>
              </a:spcAft>
              <a:tabLst>
                <a:tab pos="342900" algn="l"/>
                <a:tab pos="685800" algn="l"/>
                <a:tab pos="3205163" algn="l"/>
                <a:tab pos="4460875" algn="ctr"/>
                <a:tab pos="5256213" algn="ctr"/>
                <a:tab pos="6797675" algn="l"/>
                <a:tab pos="9605963" algn="ctr"/>
                <a:tab pos="10520363" algn="ctr"/>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	Directors, continuing	Lake	First 	Term	</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b="1" dirty="0">
                <a:effectLst/>
                <a:latin typeface="Calibri" panose="020F0502020204030204" pitchFamily="34" charset="0"/>
                <a:ea typeface="Calibri" panose="020F0502020204030204" pitchFamily="34" charset="0"/>
                <a:cs typeface="Times New Roman" panose="02020603050405020304" pitchFamily="18" charset="0"/>
              </a:rPr>
              <a:t>Elected	 End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342900" algn="l"/>
                <a:tab pos="685800" algn="l"/>
                <a:tab pos="3205163" algn="l"/>
                <a:tab pos="4460875" algn="ctr"/>
                <a:tab pos="5256213" algn="ctr"/>
                <a:tab pos="6797675" algn="l"/>
                <a:tab pos="9605963" algn="ctr"/>
                <a:tab pos="10520363" algn="ctr"/>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Diane Billey	Heney	2019	2025</a:t>
            </a:r>
          </a:p>
          <a:p>
            <a:pPr marL="0" marR="0">
              <a:lnSpc>
                <a:spcPct val="107000"/>
              </a:lnSpc>
              <a:spcBef>
                <a:spcPts val="0"/>
              </a:spcBef>
              <a:spcAft>
                <a:spcPts val="0"/>
              </a:spcAft>
              <a:tabLst>
                <a:tab pos="342900" algn="l"/>
                <a:tab pos="685800" algn="l"/>
                <a:tab pos="3205163" algn="l"/>
                <a:tab pos="4460875" algn="ctr"/>
                <a:tab pos="5256213" algn="ctr"/>
                <a:tab pos="6797675" algn="l"/>
                <a:tab pos="9605963" algn="ctr"/>
                <a:tab pos="10520363" algn="ctr"/>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Chantal Landry	Desormeaux	2019	2025</a:t>
            </a:r>
          </a:p>
          <a:p>
            <a:pPr marR="0">
              <a:lnSpc>
                <a:spcPct val="107000"/>
              </a:lnSpc>
              <a:spcBef>
                <a:spcPts val="0"/>
              </a:spcBef>
              <a:spcAft>
                <a:spcPts val="0"/>
              </a:spcAft>
              <a:tabLst>
                <a:tab pos="342900" algn="l"/>
                <a:tab pos="685800" algn="l"/>
                <a:tab pos="3205163" algn="l"/>
                <a:tab pos="4460875" algn="ctr"/>
                <a:tab pos="5256213" algn="ctr"/>
                <a:tab pos="6797675" algn="l"/>
                <a:tab pos="9605963" algn="ctr"/>
                <a:tab pos="10520363" algn="ctr"/>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Sean Sutton	Desormeaux	2017	2025</a:t>
            </a:r>
          </a:p>
          <a:p>
            <a:pPr>
              <a:lnSpc>
                <a:spcPct val="107000"/>
              </a:lnSpc>
              <a:tabLst>
                <a:tab pos="342900" algn="l"/>
                <a:tab pos="685800" algn="l"/>
                <a:tab pos="3205163" algn="l"/>
                <a:tab pos="4460875" algn="ctr"/>
                <a:tab pos="5256213" algn="ctr"/>
                <a:tab pos="6797675" algn="l"/>
                <a:tab pos="9605963" algn="ctr"/>
                <a:tab pos="10520363" algn="ctr"/>
              </a:tabLst>
            </a:pPr>
            <a:r>
              <a:rPr lang="en-US" sz="1400" dirty="0"/>
              <a:t>* Karen Richardson 	Heney                	</a:t>
            </a:r>
            <a:r>
              <a:rPr lang="en-US" sz="1400" dirty="0">
                <a:latin typeface="Calibri" panose="020F0502020204030204" pitchFamily="34" charset="0"/>
                <a:ea typeface="Calibri" panose="020F0502020204030204" pitchFamily="34" charset="0"/>
                <a:cs typeface="Times New Roman" panose="02020603050405020304" pitchFamily="18" charset="0"/>
              </a:rPr>
              <a:t>2023	</a:t>
            </a:r>
            <a:r>
              <a:rPr lang="en-US" sz="1400" dirty="0">
                <a:effectLst/>
                <a:latin typeface="Calibri" panose="020F0502020204030204" pitchFamily="34" charset="0"/>
                <a:ea typeface="Calibri" panose="020F0502020204030204" pitchFamily="34" charset="0"/>
                <a:cs typeface="Times New Roman" panose="02020603050405020304" pitchFamily="18" charset="0"/>
              </a:rPr>
              <a:t>2025</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342900" algn="l"/>
                <a:tab pos="685800" algn="l"/>
                <a:tab pos="3205163" algn="l"/>
                <a:tab pos="4460875" algn="ctr"/>
                <a:tab pos="5256213" algn="ctr"/>
                <a:tab pos="6797675" algn="l"/>
                <a:tab pos="9605963" algn="ctr"/>
                <a:tab pos="10520363" algn="ctr"/>
              </a:tabLst>
            </a:pPr>
            <a:r>
              <a:rPr lang="en-US" sz="1400" dirty="0"/>
              <a:t>* Christine Ouellet	Heney </a:t>
            </a:r>
            <a:r>
              <a:rPr lang="en-US" sz="1400" dirty="0">
                <a:latin typeface="Calibri" panose="020F0502020204030204" pitchFamily="34" charset="0"/>
                <a:cs typeface="Times New Roman" panose="02020603050405020304" pitchFamily="18" charset="0"/>
              </a:rPr>
              <a:t>	2023</a:t>
            </a:r>
            <a:r>
              <a:rPr lang="en-US" sz="1400" dirty="0">
                <a:effectLst/>
                <a:latin typeface="Calibri" panose="020F0502020204030204" pitchFamily="34" charset="0"/>
                <a:ea typeface="Calibri" panose="020F0502020204030204" pitchFamily="34" charset="0"/>
                <a:cs typeface="Times New Roman" panose="02020603050405020304" pitchFamily="18" charset="0"/>
              </a:rPr>
              <a:t>	2025</a:t>
            </a:r>
          </a:p>
          <a:p>
            <a:pPr>
              <a:lnSpc>
                <a:spcPct val="107000"/>
              </a:lnSpc>
              <a:tabLst>
                <a:tab pos="342900" algn="l"/>
                <a:tab pos="685800" algn="l"/>
                <a:tab pos="3205163" algn="l"/>
                <a:tab pos="4460875" algn="ctr"/>
                <a:tab pos="5256213" algn="ctr"/>
                <a:tab pos="6797675" algn="l"/>
                <a:tab pos="9605963" algn="ctr"/>
                <a:tab pos="10520363" algn="ctr"/>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Tony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VanDuzer</a:t>
            </a:r>
            <a:r>
              <a:rPr lang="en-US" sz="1400" dirty="0">
                <a:effectLst/>
                <a:latin typeface="Calibri" panose="020F0502020204030204" pitchFamily="34" charset="0"/>
                <a:ea typeface="Calibri" panose="020F0502020204030204" pitchFamily="34" charset="0"/>
                <a:cs typeface="Times New Roman" panose="02020603050405020304" pitchFamily="18" charset="0"/>
              </a:rPr>
              <a:t>	Heney	2021	2025</a:t>
            </a:r>
          </a:p>
          <a:p>
            <a:pPr marR="0">
              <a:lnSpc>
                <a:spcPct val="107000"/>
              </a:lnSpc>
              <a:spcBef>
                <a:spcPts val="0"/>
              </a:spcBef>
              <a:spcAft>
                <a:spcPts val="0"/>
              </a:spcAft>
              <a:tabLst>
                <a:tab pos="342900" algn="l"/>
                <a:tab pos="685800" algn="l"/>
                <a:tab pos="3205163" algn="l"/>
                <a:tab pos="4460875" algn="ctr"/>
                <a:tab pos="5256213" algn="ctr"/>
                <a:tab pos="6797675" algn="l"/>
                <a:tab pos="9605963" algn="ctr"/>
                <a:tab pos="10520363" algn="ctr"/>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Michael Wolfson	Heney	2015	2025</a:t>
            </a:r>
          </a:p>
          <a:p>
            <a:pPr marL="285750" marR="0" indent="-285750">
              <a:lnSpc>
                <a:spcPct val="107000"/>
              </a:lnSpc>
              <a:spcBef>
                <a:spcPts val="0"/>
              </a:spcBef>
              <a:spcAft>
                <a:spcPts val="0"/>
              </a:spcAft>
              <a:buFont typeface="Arial" panose="020B0604020202020204" pitchFamily="34" charset="0"/>
              <a:buChar char="•"/>
              <a:tabLst>
                <a:tab pos="342900" algn="l"/>
                <a:tab pos="685800" algn="l"/>
                <a:tab pos="3205163" algn="l"/>
                <a:tab pos="4460875" algn="ctr"/>
                <a:tab pos="5256213" algn="ctr"/>
                <a:tab pos="6797675" algn="l"/>
                <a:tab pos="9605963" algn="ctr"/>
                <a:tab pos="10520363" algn="ctr"/>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342900" algn="l"/>
                <a:tab pos="685800" algn="l"/>
                <a:tab pos="3205163" algn="l"/>
                <a:tab pos="4460875" algn="ctr"/>
                <a:tab pos="5256213" algn="ctr"/>
                <a:tab pos="6797675" algn="l"/>
                <a:tab pos="9605963" algn="ctr"/>
                <a:tab pos="10520363" algn="ctr"/>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Roger Larson, President (2015)	Heney	2018	2022	</a:t>
            </a:r>
          </a:p>
          <a:p>
            <a:pPr>
              <a:lnSpc>
                <a:spcPct val="107000"/>
              </a:lnSpc>
              <a:spcBef>
                <a:spcPts val="600"/>
              </a:spcBef>
              <a:tabLst>
                <a:tab pos="342900" algn="l"/>
                <a:tab pos="685800" algn="l"/>
                <a:tab pos="3205163" algn="l"/>
                <a:tab pos="4460875" algn="ctr"/>
                <a:tab pos="5256213" algn="ctr"/>
                <a:tab pos="6797675" algn="l"/>
                <a:tab pos="9605963" algn="ctr"/>
                <a:tab pos="10520363" algn="ctr"/>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Tom McKenna	Heney	2004</a:t>
            </a:r>
            <a:r>
              <a:rPr lang="en-US" sz="1400" dirty="0">
                <a:effectLst/>
                <a:latin typeface="Calibri" panose="020F0502020204030204" pitchFamily="34" charset="0"/>
                <a:ea typeface="Calibri" panose="020F0502020204030204" pitchFamily="34" charset="0"/>
                <a:cs typeface="Times New Roman" panose="02020603050405020304" pitchFamily="18" charset="0"/>
              </a:rPr>
              <a:t>	2022	</a:t>
            </a:r>
          </a:p>
          <a:p>
            <a:pPr>
              <a:lnSpc>
                <a:spcPct val="107000"/>
              </a:lnSpc>
              <a:tabLst>
                <a:tab pos="342900" algn="l"/>
                <a:tab pos="685800" algn="l"/>
                <a:tab pos="3205163" algn="l"/>
                <a:tab pos="4460875" algn="ctr"/>
                <a:tab pos="5256213" algn="ctr"/>
                <a:tab pos="6797675" algn="l"/>
                <a:tab pos="9605963" algn="ctr"/>
                <a:tab pos="10520363" algn="ctr"/>
              </a:tabLst>
            </a:pPr>
            <a:r>
              <a:rPr lang="en-US" sz="1400" dirty="0">
                <a:latin typeface="Calibri" panose="020F0502020204030204" pitchFamily="34" charset="0"/>
                <a:ea typeface="Calibri" panose="020F0502020204030204" pitchFamily="34" charset="0"/>
                <a:cs typeface="Times New Roman" panose="02020603050405020304" pitchFamily="18" charset="0"/>
              </a:rPr>
              <a:t>** Rock Radovan	Heney	2016	2022</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tabLst>
                <a:tab pos="342900" algn="l"/>
                <a:tab pos="685800" algn="l"/>
                <a:tab pos="3205163" algn="l"/>
                <a:tab pos="4460875" algn="ctr"/>
                <a:tab pos="5256213" algn="ctr"/>
                <a:tab pos="6797675" algn="l"/>
                <a:tab pos="9605963" algn="ctr"/>
                <a:tab pos="10520363" algn="ctr"/>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Ashwin Shingadia	Heney	2012	2022</a:t>
            </a:r>
          </a:p>
          <a:p>
            <a:pPr marL="0" marR="0">
              <a:lnSpc>
                <a:spcPct val="107000"/>
              </a:lnSpc>
              <a:spcBef>
                <a:spcPts val="0"/>
              </a:spcBef>
              <a:spcAft>
                <a:spcPts val="0"/>
              </a:spcAft>
              <a:tabLst>
                <a:tab pos="342900" algn="l"/>
                <a:tab pos="685800" algn="l"/>
                <a:tab pos="3205163" algn="l"/>
                <a:tab pos="4460875" algn="ctr"/>
                <a:tab pos="5256213" algn="ctr"/>
                <a:tab pos="6797675" algn="l"/>
                <a:tab pos="9605963" algn="ctr"/>
                <a:tab pos="10520363" algn="ctr"/>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Liz Stirling	Heney	2020	2022</a:t>
            </a:r>
          </a:p>
          <a:p>
            <a:pPr marL="0" marR="0">
              <a:lnSpc>
                <a:spcPct val="107000"/>
              </a:lnSpc>
              <a:spcBef>
                <a:spcPts val="0"/>
              </a:spcBef>
              <a:spcAft>
                <a:spcPts val="0"/>
              </a:spcAft>
              <a:tabLst>
                <a:tab pos="342900" algn="l"/>
                <a:tab pos="685800" algn="l"/>
                <a:tab pos="3205163" algn="l"/>
                <a:tab pos="4460875" algn="ctr"/>
                <a:tab pos="5256213" algn="ctr"/>
                <a:tab pos="6797675" algn="l"/>
                <a:tab pos="9605963" algn="ctr"/>
                <a:tab pos="10520363" algn="ctr"/>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Ted Billey	Heney	2018	2022</a:t>
            </a:r>
          </a:p>
          <a:p>
            <a:pPr marL="0" marR="0">
              <a:lnSpc>
                <a:spcPct val="107000"/>
              </a:lnSpc>
              <a:spcBef>
                <a:spcPts val="0"/>
              </a:spcBef>
              <a:spcAft>
                <a:spcPts val="0"/>
              </a:spcAft>
              <a:tabLst>
                <a:tab pos="342900" algn="l"/>
                <a:tab pos="685800" algn="l"/>
                <a:tab pos="3205163" algn="l"/>
                <a:tab pos="4460875" algn="ctr"/>
                <a:tab pos="5256213" algn="ctr"/>
                <a:tab pos="6797675" algn="l"/>
                <a:tab pos="9605963" algn="ctr"/>
                <a:tab pos="10520363" algn="ctr"/>
              </a:tabLst>
            </a:pP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342900" algn="l"/>
                <a:tab pos="685800" algn="l"/>
                <a:tab pos="3205163" algn="l"/>
                <a:tab pos="4460875" algn="ctr"/>
                <a:tab pos="5256213" algn="ctr"/>
                <a:tab pos="6797675" algn="l"/>
                <a:tab pos="9605963" algn="ctr"/>
                <a:tab pos="10520363" algn="ctr"/>
              </a:tabLst>
            </a:pP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342900" algn="l"/>
                <a:tab pos="685800" algn="l"/>
                <a:tab pos="3205163" algn="l"/>
                <a:tab pos="4460875" algn="ctr"/>
                <a:tab pos="5256213" algn="ctr"/>
                <a:tab pos="6797675" algn="l"/>
                <a:tab pos="9605963" algn="ctr"/>
                <a:tab pos="10520363" algn="ctr"/>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05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0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Indicates Directors elected for 2-year terms ending in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342900" algn="l"/>
                <a:tab pos="685800" algn="l"/>
                <a:tab pos="2514600" algn="l"/>
                <a:tab pos="2686050" algn="l"/>
                <a:tab pos="3543300" algn="ctr"/>
                <a:tab pos="3829050" algn="ctr"/>
                <a:tab pos="4514850" algn="ctr"/>
                <a:tab pos="6797675" algn="l"/>
                <a:tab pos="9605963" algn="ctr"/>
                <a:tab pos="10520363" algn="ctr"/>
              </a:tabLst>
            </a:pPr>
            <a:r>
              <a:rPr lang="en-US" sz="105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0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Indicates Directors standing for election in 2022, for 2-year terms ending in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342900" algn="l"/>
                <a:tab pos="685800" algn="l"/>
                <a:tab pos="2514600" algn="l"/>
                <a:tab pos="3543300" algn="ctr"/>
                <a:tab pos="4686300" algn="ctr"/>
                <a:tab pos="5429250" algn="l"/>
                <a:tab pos="5715000" algn="l"/>
                <a:tab pos="7315200" algn="l"/>
                <a:tab pos="7886700" algn="ctr"/>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6E95AFF5-1252-0C76-F970-F57F3B1ADBEF}"/>
              </a:ext>
            </a:extLst>
          </p:cNvPr>
          <p:cNvSpPr txBox="1"/>
          <p:nvPr/>
        </p:nvSpPr>
        <p:spPr>
          <a:xfrm>
            <a:off x="6761388" y="3099081"/>
            <a:ext cx="4800994" cy="1077218"/>
          </a:xfrm>
          <a:prstGeom prst="rect">
            <a:avLst/>
          </a:prstGeom>
          <a:solidFill>
            <a:srgbClr val="FFFF00">
              <a:alpha val="70000"/>
            </a:srgbClr>
          </a:solidFill>
          <a:ln>
            <a:solidFill>
              <a:schemeClr val="accent1"/>
            </a:solidFill>
          </a:ln>
        </p:spPr>
        <p:txBody>
          <a:bodyPr wrap="none" rtlCol="0">
            <a:spAutoFit/>
          </a:bodyPr>
          <a:lstStyle/>
          <a:p>
            <a:pPr algn="ctr"/>
            <a:endParaRPr lang="en-US" sz="1600" dirty="0"/>
          </a:p>
          <a:p>
            <a:pPr algn="ctr"/>
            <a:r>
              <a:rPr lang="en-US" sz="1600" dirty="0"/>
              <a:t>We encourage representation from </a:t>
            </a:r>
            <a:r>
              <a:rPr lang="en-US" sz="1600" u="sng" dirty="0"/>
              <a:t>all</a:t>
            </a:r>
            <a:r>
              <a:rPr lang="en-US" sz="1600" dirty="0"/>
              <a:t> watershed lakes!</a:t>
            </a:r>
          </a:p>
          <a:p>
            <a:pPr algn="ctr"/>
            <a:r>
              <a:rPr lang="en-US" sz="1600" dirty="0"/>
              <a:t>We encourage diversity on our Board!</a:t>
            </a:r>
          </a:p>
          <a:p>
            <a:pPr algn="ctr"/>
            <a:endParaRPr lang="en-US" sz="1600" dirty="0"/>
          </a:p>
        </p:txBody>
      </p:sp>
    </p:spTree>
    <p:extLst>
      <p:ext uri="{BB962C8B-B14F-4D97-AF65-F5344CB8AC3E}">
        <p14:creationId xmlns:p14="http://schemas.microsoft.com/office/powerpoint/2010/main" val="2365180824"/>
      </p:ext>
    </p:extLst>
  </p:cSld>
  <p:clrMapOvr>
    <a:masterClrMapping/>
  </p:clrMapOvr>
</p:sld>
</file>

<file path=ppt/theme/theme1.xml><?xml version="1.0" encoding="utf-8"?>
<a:theme xmlns:a="http://schemas.openxmlformats.org/drawingml/2006/main" name="APLH 2017 AGM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4580FD2-C305-47C9-9C92-E76ED43AA39B}" vid="{DB5A43A3-2ECE-4D3B-9251-229387D306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APLH 2017 AGM Presentation</Template>
  <TotalTime>32413</TotalTime>
  <Words>3312</Words>
  <Application>Microsoft Macintosh PowerPoint</Application>
  <PresentationFormat>Widescreen</PresentationFormat>
  <Paragraphs>446</Paragraphs>
  <Slides>46</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5" baseType="lpstr">
      <vt:lpstr>Arial</vt:lpstr>
      <vt:lpstr>Arial Black</vt:lpstr>
      <vt:lpstr>Calibri</vt:lpstr>
      <vt:lpstr>Calibri Light</vt:lpstr>
      <vt:lpstr>Times New Roman</vt:lpstr>
      <vt:lpstr>Verdana</vt:lpstr>
      <vt:lpstr>Wingdings</vt:lpstr>
      <vt:lpstr>APLH 2017 AGM Presentation</vt:lpstr>
      <vt:lpstr>Worksheet</vt:lpstr>
      <vt:lpstr>PowerPoint Presentation</vt:lpstr>
      <vt:lpstr>Agenda - Foundation</vt:lpstr>
      <vt:lpstr>PowerPoint Presentation</vt:lpstr>
      <vt:lpstr>Foundation Nomination Committee </vt:lpstr>
      <vt:lpstr>Foundation Financials </vt:lpstr>
      <vt:lpstr>Agenda – Bassin versant du Lac Heney Watershed  Registered as the Association for the Protection of Lac Heney</vt:lpstr>
      <vt:lpstr>PowerPoint Presentation</vt:lpstr>
      <vt:lpstr>PowerPoint Presentation</vt:lpstr>
      <vt:lpstr>PowerPoint Presentation</vt:lpstr>
      <vt:lpstr>Nominating Committee: Motions</vt:lpstr>
      <vt:lpstr>PowerPoint Presentation</vt:lpstr>
      <vt:lpstr>PowerPoint Presentation</vt:lpstr>
      <vt:lpstr>PowerPoint Presentation</vt:lpstr>
      <vt:lpstr>PowerPoint Presentation</vt:lpstr>
      <vt:lpstr>Association Financials: Motions</vt:lpstr>
      <vt:lpstr>Bassin versant du Lac Heney Watershed  By-laws revisions</vt:lpstr>
      <vt:lpstr>Bassin versant du Lac Heney Watershed  By-laws revisions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2021 Sampling Details &amp; Locations</vt:lpstr>
      <vt:lpstr>PowerPoint Presentation</vt:lpstr>
      <vt:lpstr>PowerPoint Presentation</vt:lpstr>
      <vt:lpstr>PowerPoint Presentation</vt:lpstr>
      <vt:lpstr>PowerPoint Presentation</vt:lpstr>
      <vt:lpstr>Water Clarity – Secchi Disc Depth ( meters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Environment</vt:lpstr>
      <vt:lpstr>PowerPoint Presentation</vt:lpstr>
      <vt:lpstr>PowerPoint Presentation</vt:lpstr>
      <vt:lpstr>PowerPoint Presentation</vt:lpstr>
      <vt:lpstr>HOW TO FIND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 gaudreau</dc:creator>
  <cp:lastModifiedBy>Anthony Vanduzer</cp:lastModifiedBy>
  <cp:revision>453</cp:revision>
  <cp:lastPrinted>2022-06-29T14:01:35Z</cp:lastPrinted>
  <dcterms:created xsi:type="dcterms:W3CDTF">2017-06-08T20:07:27Z</dcterms:created>
  <dcterms:modified xsi:type="dcterms:W3CDTF">2023-07-16T23:33:07Z</dcterms:modified>
</cp:coreProperties>
</file>